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8"/>
  </p:notesMasterIdLst>
  <p:sldIdLst>
    <p:sldId id="263" r:id="rId6"/>
    <p:sldId id="265" r:id="rId7"/>
    <p:sldId id="266" r:id="rId8"/>
    <p:sldId id="269" r:id="rId9"/>
    <p:sldId id="264" r:id="rId10"/>
    <p:sldId id="268" r:id="rId11"/>
    <p:sldId id="267" r:id="rId12"/>
    <p:sldId id="270" r:id="rId13"/>
    <p:sldId id="271" r:id="rId14"/>
    <p:sldId id="272" r:id="rId15"/>
    <p:sldId id="274"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12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1EA6A-CE33-4E2E-B47B-4AC048C49A2E}" type="datetimeFigureOut">
              <a:rPr lang="en-US" smtClean="0"/>
              <a:t>10/4/2018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83FB4-476E-4CCB-A1EB-620E836F31D0}" type="slidenum">
              <a:rPr lang="en-US" smtClean="0"/>
              <a:t>‹#›</a:t>
            </a:fld>
            <a:endParaRPr lang="en-US"/>
          </a:p>
        </p:txBody>
      </p:sp>
    </p:spTree>
    <p:extLst>
      <p:ext uri="{BB962C8B-B14F-4D97-AF65-F5344CB8AC3E}">
        <p14:creationId xmlns:p14="http://schemas.microsoft.com/office/powerpoint/2010/main" val="8441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solidFill>
                <a:srgbClr val="000000"/>
              </a:solidFill>
              <a:latin typeface="Trebuchet MS" charset="0"/>
              <a:ea typeface="Trebuchet MS" charset="0"/>
              <a:cs typeface="Trebuchet MS" charset="0"/>
              <a:sym typeface="Helvetica Light"/>
            </a:endParaRPr>
          </a:p>
        </p:txBody>
      </p:sp>
    </p:spTree>
    <p:extLst>
      <p:ext uri="{BB962C8B-B14F-4D97-AF65-F5344CB8AC3E}">
        <p14:creationId xmlns:p14="http://schemas.microsoft.com/office/powerpoint/2010/main" val="101149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verbal feedback from class.</a:t>
            </a:r>
            <a:r>
              <a:rPr lang="en-US" baseline="0" dirty="0" smtClean="0"/>
              <a:t>  They do not have to write anything down, but if they do make it BOB.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F246F-13AA-4457-B045-A3013FD65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44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AC0784-AD4E-4127-8A56-202ACA39D5F3}"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34773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C0784-AD4E-4127-8A56-202ACA39D5F3}"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425481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C0784-AD4E-4127-8A56-202ACA39D5F3}"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143716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077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03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3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57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983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84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17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C0784-AD4E-4127-8A56-202ACA39D5F3}"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98151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27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816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80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70" y="1151932"/>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70"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395579521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7" y="446485"/>
            <a:ext cx="6875859"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892970" y="4723807"/>
            <a:ext cx="7358063" cy="1000125"/>
          </a:xfrm>
          <a:prstGeom prst="rect">
            <a:avLst/>
          </a:prstGeom>
        </p:spPr>
        <p:txBody>
          <a:bodyPr anchor="b"/>
          <a:lstStyle/>
          <a:p>
            <a:r>
              <a:t>Title Text</a:t>
            </a:r>
          </a:p>
        </p:txBody>
      </p:sp>
      <p:sp>
        <p:nvSpPr>
          <p:cNvPr id="22" name="Shape 22"/>
          <p:cNvSpPr>
            <a:spLocks noGrp="1"/>
          </p:cNvSpPr>
          <p:nvPr>
            <p:ph type="body" sz="quarter" idx="1"/>
          </p:nvPr>
        </p:nvSpPr>
        <p:spPr>
          <a:xfrm>
            <a:off x="892970"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37984" y="6500814"/>
            <a:ext cx="304571" cy="297389"/>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138585047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70" y="2268143"/>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196691660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6" y="446484"/>
            <a:ext cx="3750469"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7" y="446484"/>
            <a:ext cx="3750469"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669727" y="3348635"/>
            <a:ext cx="3750469"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101901806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324940589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6" y="1830588"/>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7" y="1830588"/>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235714029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6" y="3580807"/>
            <a:ext cx="3750469"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28178" y="625080"/>
            <a:ext cx="3750469"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7" y="625078"/>
            <a:ext cx="3750469"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8742720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C0784-AD4E-4127-8A56-202ACA39D5F3}"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3478058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70" y="4473776"/>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Shape 94"/>
          <p:cNvSpPr>
            <a:spLocks noGrp="1"/>
          </p:cNvSpPr>
          <p:nvPr>
            <p:ph type="body" sz="quarter" idx="14"/>
          </p:nvPr>
        </p:nvSpPr>
        <p:spPr>
          <a:xfrm>
            <a:off x="892970" y="2984581"/>
            <a:ext cx="7358063" cy="513795"/>
          </a:xfrm>
          <a:prstGeom prst="rect">
            <a:avLst/>
          </a:prstGeom>
        </p:spPr>
        <p:txBody>
          <a:bodyPr>
            <a:spAutoFit/>
          </a:bodyPr>
          <a:lstStyle>
            <a:lvl1pPr marL="0" indent="0" algn="ctr">
              <a:spcBef>
                <a:spcPts val="0"/>
              </a:spcBef>
              <a:buSzTx/>
              <a:buNone/>
              <a:defRPr sz="2672"/>
            </a:lvl1pPr>
          </a:lstStyle>
          <a:p>
            <a:r>
              <a:t>“Type a quote here.” </a:t>
            </a:r>
          </a:p>
        </p:txBody>
      </p:sp>
      <p:sp>
        <p:nvSpPr>
          <p:cNvPr id="95" name="Shape 95"/>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159816191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5350968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137921637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Title, Bullets &amp; Photo">
    <p:bg>
      <p:bgPr>
        <a:solidFill>
          <a:srgbClr val="000000"/>
        </a:solidFill>
        <a:effectLst/>
      </p:bgPr>
    </p:bg>
    <p:spTree>
      <p:nvGrpSpPr>
        <p:cNvPr id="1" name=""/>
        <p:cNvGrpSpPr/>
        <p:nvPr/>
      </p:nvGrpSpPr>
      <p:grpSpPr>
        <a:xfrm>
          <a:off x="0" y="0"/>
          <a:ext cx="0" cy="0"/>
          <a:chOff x="0" y="0"/>
          <a:chExt cx="0" cy="0"/>
        </a:xfrm>
      </p:grpSpPr>
      <p:sp>
        <p:nvSpPr>
          <p:cNvPr id="117" name="Shape 117"/>
          <p:cNvSpPr>
            <a:spLocks noGrp="1"/>
          </p:cNvSpPr>
          <p:nvPr>
            <p:ph type="pic" idx="13"/>
          </p:nvPr>
        </p:nvSpPr>
        <p:spPr>
          <a:xfrm>
            <a:off x="4572000" y="0"/>
            <a:ext cx="4572000" cy="6858000"/>
          </a:xfrm>
          <a:prstGeom prst="rect">
            <a:avLst/>
          </a:prstGeom>
        </p:spPr>
        <p:txBody>
          <a:bodyPr lIns="91439" tIns="45719" rIns="91439" bIns="45719" anchor="t">
            <a:noAutofit/>
          </a:bodyPr>
          <a:lstStyle/>
          <a:p>
            <a:endParaRPr/>
          </a:p>
        </p:txBody>
      </p:sp>
      <p:sp>
        <p:nvSpPr>
          <p:cNvPr id="118" name="Shape 118"/>
          <p:cNvSpPr>
            <a:spLocks noGrp="1"/>
          </p:cNvSpPr>
          <p:nvPr>
            <p:ph type="title"/>
          </p:nvPr>
        </p:nvSpPr>
        <p:spPr>
          <a:xfrm>
            <a:off x="464345" y="428625"/>
            <a:ext cx="3571875" cy="1303734"/>
          </a:xfrm>
          <a:prstGeom prst="rect">
            <a:avLst/>
          </a:prstGeom>
        </p:spPr>
        <p:txBody>
          <a:bodyPr anchor="t"/>
          <a:lstStyle>
            <a:lvl1pPr algn="l">
              <a:defRPr sz="3164" cap="all" spc="506">
                <a:solidFill>
                  <a:srgbClr val="FFFFFF"/>
                </a:solidFill>
                <a:latin typeface="Avenir Light"/>
                <a:ea typeface="Avenir Light"/>
                <a:cs typeface="Avenir Light"/>
                <a:sym typeface="Avenir Light"/>
              </a:defRPr>
            </a:lvl1pPr>
          </a:lstStyle>
          <a:p>
            <a:r>
              <a:t>Title Text</a:t>
            </a:r>
          </a:p>
        </p:txBody>
      </p:sp>
      <p:sp>
        <p:nvSpPr>
          <p:cNvPr id="119" name="Shape 119"/>
          <p:cNvSpPr>
            <a:spLocks noGrp="1"/>
          </p:cNvSpPr>
          <p:nvPr>
            <p:ph type="body" sz="half" idx="1"/>
          </p:nvPr>
        </p:nvSpPr>
        <p:spPr>
          <a:xfrm>
            <a:off x="464345" y="1982393"/>
            <a:ext cx="3571875" cy="4259461"/>
          </a:xfrm>
          <a:prstGeom prst="rect">
            <a:avLst/>
          </a:prstGeom>
        </p:spPr>
        <p:txBody>
          <a:bodyPr/>
          <a:lstStyle>
            <a:lvl1pPr marL="276810" indent="-276810">
              <a:spcBef>
                <a:spcPts val="2250"/>
              </a:spcBef>
              <a:buClr>
                <a:srgbClr val="646464"/>
              </a:buClr>
              <a:buSzPct val="90000"/>
              <a:defRPr sz="2109">
                <a:solidFill>
                  <a:srgbClr val="FFFFFF"/>
                </a:solidFill>
                <a:latin typeface="Avenir Light"/>
                <a:ea typeface="Avenir Light"/>
                <a:cs typeface="Avenir Light"/>
                <a:sym typeface="Avenir Light"/>
              </a:defRPr>
            </a:lvl1pPr>
            <a:lvl2pPr marL="553621" indent="-276810">
              <a:spcBef>
                <a:spcPts val="2250"/>
              </a:spcBef>
              <a:buClr>
                <a:srgbClr val="646464"/>
              </a:buClr>
              <a:buSzPct val="90000"/>
              <a:defRPr sz="2109">
                <a:solidFill>
                  <a:srgbClr val="FFFFFF"/>
                </a:solidFill>
                <a:latin typeface="Avenir Light"/>
                <a:ea typeface="Avenir Light"/>
                <a:cs typeface="Avenir Light"/>
                <a:sym typeface="Avenir Light"/>
              </a:defRPr>
            </a:lvl2pPr>
            <a:lvl3pPr marL="830431" indent="-276810">
              <a:spcBef>
                <a:spcPts val="2250"/>
              </a:spcBef>
              <a:buClr>
                <a:srgbClr val="646464"/>
              </a:buClr>
              <a:buSzPct val="90000"/>
              <a:defRPr sz="2109">
                <a:solidFill>
                  <a:srgbClr val="FFFFFF"/>
                </a:solidFill>
                <a:latin typeface="Avenir Light"/>
                <a:ea typeface="Avenir Light"/>
                <a:cs typeface="Avenir Light"/>
                <a:sym typeface="Avenir Light"/>
              </a:defRPr>
            </a:lvl3pPr>
            <a:lvl4pPr marL="1107242" indent="-276810">
              <a:spcBef>
                <a:spcPts val="2250"/>
              </a:spcBef>
              <a:buClr>
                <a:srgbClr val="646464"/>
              </a:buClr>
              <a:buSzPct val="90000"/>
              <a:defRPr sz="2109">
                <a:solidFill>
                  <a:srgbClr val="FFFFFF"/>
                </a:solidFill>
                <a:latin typeface="Avenir Light"/>
                <a:ea typeface="Avenir Light"/>
                <a:cs typeface="Avenir Light"/>
                <a:sym typeface="Avenir Light"/>
              </a:defRPr>
            </a:lvl4pPr>
            <a:lvl5pPr marL="1384052" indent="-276810">
              <a:spcBef>
                <a:spcPts val="2250"/>
              </a:spcBef>
              <a:buClr>
                <a:srgbClr val="646464"/>
              </a:buClr>
              <a:buSzPct val="90000"/>
              <a:defRPr sz="2109">
                <a:solidFill>
                  <a:srgbClr val="FFFFFF"/>
                </a:solidFill>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xfrm>
            <a:off x="4438054" y="6509744"/>
            <a:ext cx="291747" cy="297389"/>
          </a:xfrm>
          <a:prstGeom prst="rect">
            <a:avLst/>
          </a:prstGeom>
        </p:spPr>
        <p:txBody>
          <a:bodyPr/>
          <a:lstStyle>
            <a:lvl1pPr>
              <a:defRPr>
                <a:solidFill>
                  <a:srgbClr val="FFFFFF"/>
                </a:solidFill>
                <a:latin typeface="Avenir Light"/>
                <a:ea typeface="Avenir Light"/>
                <a:cs typeface="Avenir Light"/>
                <a:sym typeface="Avenir Ligh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Avenir Light"/>
                <a:sym typeface="Avenir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FFFFFF"/>
              </a:solidFill>
              <a:effectLst/>
              <a:uLnTx/>
              <a:uFillTx/>
              <a:latin typeface="Avenir Light"/>
              <a:sym typeface="Avenir Light"/>
            </a:endParaRPr>
          </a:p>
        </p:txBody>
      </p:sp>
    </p:spTree>
    <p:extLst>
      <p:ext uri="{BB962C8B-B14F-4D97-AF65-F5344CB8AC3E}">
        <p14:creationId xmlns:p14="http://schemas.microsoft.com/office/powerpoint/2010/main" val="412997094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7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478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301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204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098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71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AC0784-AD4E-4127-8A56-202ACA39D5F3}"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3647793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474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908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78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96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550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03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180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006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925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85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AC0784-AD4E-4127-8A56-202ACA39D5F3}"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1356133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579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236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973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921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61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62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AC0784-AD4E-4127-8A56-202ACA39D5F3}"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3401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C0784-AD4E-4127-8A56-202ACA39D5F3}"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9462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C0784-AD4E-4127-8A56-202ACA39D5F3}"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325763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C0784-AD4E-4127-8A56-202ACA39D5F3}"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61C4-646B-47DC-880F-340EB7828F1B}" type="slidenum">
              <a:rPr lang="en-US" smtClean="0"/>
              <a:t>‹#›</a:t>
            </a:fld>
            <a:endParaRPr lang="en-US"/>
          </a:p>
        </p:txBody>
      </p:sp>
    </p:spTree>
    <p:extLst>
      <p:ext uri="{BB962C8B-B14F-4D97-AF65-F5344CB8AC3E}">
        <p14:creationId xmlns:p14="http://schemas.microsoft.com/office/powerpoint/2010/main" val="32783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C0784-AD4E-4127-8A56-202ACA39D5F3}" type="datetimeFigureOut">
              <a:rPr lang="en-US" smtClean="0"/>
              <a:t>10/4/2018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561C4-646B-47DC-880F-340EB7828F1B}" type="slidenum">
              <a:rPr lang="en-US" smtClean="0"/>
              <a:t>‹#›</a:t>
            </a:fld>
            <a:endParaRPr lang="en-US"/>
          </a:p>
        </p:txBody>
      </p:sp>
    </p:spTree>
    <p:extLst>
      <p:ext uri="{BB962C8B-B14F-4D97-AF65-F5344CB8AC3E}">
        <p14:creationId xmlns:p14="http://schemas.microsoft.com/office/powerpoint/2010/main" val="2920021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565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8" y="312541"/>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8" y="1830588"/>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37984" y="6505279"/>
            <a:ext cx="304571" cy="297389"/>
          </a:xfrm>
          <a:prstGeom prst="rect">
            <a:avLst/>
          </a:prstGeom>
          <a:ln w="12700">
            <a:miter lim="400000"/>
          </a:ln>
        </p:spPr>
        <p:txBody>
          <a:bodyPr wrap="none" lIns="50800" tIns="50800" rIns="50800" bIns="50800">
            <a:spAutoFit/>
          </a:bodyPr>
          <a:lstStyle>
            <a:lvl1pPr>
              <a:defRPr sz="1266"/>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000000"/>
                </a:solidFill>
                <a:effectLst/>
                <a:uLnTx/>
                <a:uFillTx/>
                <a:latin typeface="Helvetica Light"/>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3212992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0773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09732-411E-475B-AA8C-72848DB29C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8A0472-4C38-4148-98A2-5C423A0E61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1201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hape 167"/>
          <p:cNvGrpSpPr/>
          <p:nvPr/>
        </p:nvGrpSpPr>
        <p:grpSpPr>
          <a:xfrm>
            <a:off x="0" y="6295319"/>
            <a:ext cx="9146931" cy="562681"/>
            <a:chOff x="0" y="4580819"/>
            <a:chExt cx="9146931" cy="562681"/>
          </a:xfrm>
        </p:grpSpPr>
        <p:sp>
          <p:nvSpPr>
            <p:cNvPr id="5" name="Shape 168"/>
            <p:cNvSpPr/>
            <p:nvPr/>
          </p:nvSpPr>
          <p:spPr>
            <a:xfrm>
              <a:off x="2932" y="4580819"/>
              <a:ext cx="9143998" cy="562681"/>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6" name="Shape 169" descr="Screen Shot 2015-02-09 at 12.06.40 PM.png"/>
            <p:cNvPicPr preferRelativeResize="0"/>
            <p:nvPr/>
          </p:nvPicPr>
          <p:blipFill rotWithShape="1">
            <a:blip r:embed="rId2">
              <a:alphaModFix/>
            </a:blip>
            <a:srcRect/>
            <a:stretch/>
          </p:blipFill>
          <p:spPr>
            <a:xfrm>
              <a:off x="0" y="4588458"/>
              <a:ext cx="2798612" cy="555041"/>
            </a:xfrm>
            <a:prstGeom prst="rect">
              <a:avLst/>
            </a:prstGeom>
            <a:noFill/>
            <a:ln>
              <a:noFill/>
            </a:ln>
          </p:spPr>
        </p:pic>
        <p:pic>
          <p:nvPicPr>
            <p:cNvPr id="7" name="Shape 170" descr="GEMS_PhotoLogo_9_DB.png"/>
            <p:cNvPicPr preferRelativeResize="0"/>
            <p:nvPr/>
          </p:nvPicPr>
          <p:blipFill rotWithShape="1">
            <a:blip r:embed="rId3">
              <a:alphaModFix/>
            </a:blip>
            <a:srcRect/>
            <a:stretch/>
          </p:blipFill>
          <p:spPr>
            <a:xfrm>
              <a:off x="8128000" y="4640762"/>
              <a:ext cx="922841" cy="435429"/>
            </a:xfrm>
            <a:prstGeom prst="rect">
              <a:avLst/>
            </a:prstGeom>
            <a:noFill/>
            <a:ln>
              <a:noFill/>
            </a:ln>
          </p:spPr>
        </p:pic>
        <p:sp>
          <p:nvSpPr>
            <p:cNvPr id="8" name="Shape 171"/>
            <p:cNvSpPr txBox="1"/>
            <p:nvPr/>
          </p:nvSpPr>
          <p:spPr>
            <a:xfrm>
              <a:off x="3373121" y="4614967"/>
              <a:ext cx="4653278" cy="49244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lt1"/>
                  </a:solidFill>
                  <a:latin typeface="Arial"/>
                  <a:ea typeface="Arial"/>
                  <a:cs typeface="Arial"/>
                  <a:sym typeface="Arial"/>
                </a:rPr>
                <a:t>Want to know the latest?</a:t>
              </a:r>
              <a:r>
                <a:rPr lang="en-US" sz="1400">
                  <a:solidFill>
                    <a:schemeClr val="lt1"/>
                  </a:solidFill>
                  <a:latin typeface="Arial"/>
                  <a:ea typeface="Arial"/>
                  <a:cs typeface="Arial"/>
                  <a:sym typeface="Arial"/>
                </a:rPr>
                <a:t>	</a:t>
              </a:r>
              <a:r>
                <a:rPr lang="en-US" sz="1200">
                  <a:solidFill>
                    <a:schemeClr val="lt1"/>
                  </a:solidFill>
                  <a:latin typeface="Arial"/>
                  <a:ea typeface="Arial"/>
                  <a:cs typeface="Arial"/>
                  <a:sym typeface="Arial"/>
                </a:rPr>
                <a:t> </a:t>
              </a:r>
            </a:p>
            <a:p>
              <a:pPr marL="0" marR="0" lvl="0" indent="0" algn="l" rtl="0">
                <a:spcBef>
                  <a:spcPts val="0"/>
                </a:spcBef>
                <a:buSzPct val="25000"/>
                <a:buNone/>
              </a:pPr>
              <a:r>
                <a:rPr lang="en-US" sz="1200">
                  <a:solidFill>
                    <a:schemeClr val="lt1"/>
                  </a:solidFill>
                  <a:latin typeface="Arial"/>
                  <a:ea typeface="Arial"/>
                  <a:cs typeface="Arial"/>
                  <a:sym typeface="Arial"/>
                </a:rPr>
                <a:t>Follow us… </a:t>
              </a:r>
              <a:r>
                <a:rPr lang="en-US" sz="1200" b="1">
                  <a:solidFill>
                    <a:schemeClr val="lt1"/>
                  </a:solidFill>
                  <a:latin typeface="Arial"/>
                  <a:ea typeface="Arial"/>
                  <a:cs typeface="Arial"/>
                  <a:sym typeface="Arial"/>
                </a:rPr>
                <a:t>Twitter</a:t>
              </a:r>
              <a:r>
                <a:rPr lang="en-US" sz="1200">
                  <a:solidFill>
                    <a:schemeClr val="lt1"/>
                  </a:solidFill>
                  <a:latin typeface="Arial"/>
                  <a:ea typeface="Arial"/>
                  <a:cs typeface="Arial"/>
                  <a:sym typeface="Arial"/>
                </a:rPr>
                <a:t> </a:t>
              </a:r>
              <a:r>
                <a:rPr lang="en-US" sz="1100">
                  <a:solidFill>
                    <a:schemeClr val="lt1"/>
                  </a:solidFill>
                  <a:latin typeface="Arial"/>
                  <a:ea typeface="Arial"/>
                  <a:cs typeface="Arial"/>
                  <a:sym typeface="Arial"/>
                </a:rPr>
                <a:t>@GEMS_WSO  </a:t>
              </a:r>
              <a:r>
                <a:rPr lang="en-US" sz="1200">
                  <a:solidFill>
                    <a:schemeClr val="lt1"/>
                  </a:solidFill>
                  <a:latin typeface="Arial"/>
                  <a:ea typeface="Arial"/>
                  <a:cs typeface="Arial"/>
                  <a:sym typeface="Arial"/>
                </a:rPr>
                <a:t>|  </a:t>
              </a:r>
              <a:r>
                <a:rPr lang="en-US" sz="1200" b="1">
                  <a:solidFill>
                    <a:schemeClr val="lt1"/>
                  </a:solidFill>
                  <a:latin typeface="Arial"/>
                  <a:ea typeface="Arial"/>
                  <a:cs typeface="Arial"/>
                  <a:sym typeface="Arial"/>
                </a:rPr>
                <a:t>Facebook</a:t>
              </a:r>
              <a:r>
                <a:rPr lang="en-US" sz="1200">
                  <a:solidFill>
                    <a:schemeClr val="lt1"/>
                  </a:solidFill>
                  <a:latin typeface="Arial"/>
                  <a:ea typeface="Arial"/>
                  <a:cs typeface="Arial"/>
                  <a:sym typeface="Arial"/>
                </a:rPr>
                <a:t> </a:t>
              </a:r>
              <a:r>
                <a:rPr lang="en-US" sz="1100">
                  <a:solidFill>
                    <a:schemeClr val="lt1"/>
                  </a:solidFill>
                  <a:latin typeface="Arial"/>
                  <a:ea typeface="Arial"/>
                  <a:cs typeface="Arial"/>
                  <a:sym typeface="Arial"/>
                </a:rPr>
                <a:t>GEMSWSO</a:t>
              </a:r>
            </a:p>
          </p:txBody>
        </p:sp>
      </p:grpSp>
      <p:sp>
        <p:nvSpPr>
          <p:cNvPr id="9" name="Shape 172"/>
          <p:cNvSpPr/>
          <p:nvPr/>
        </p:nvSpPr>
        <p:spPr>
          <a:xfrm>
            <a:off x="-780" y="0"/>
            <a:ext cx="9143998" cy="614152"/>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4800" b="1">
              <a:solidFill>
                <a:schemeClr val="lt1"/>
              </a:solidFill>
              <a:latin typeface="Calibri"/>
              <a:ea typeface="Calibri"/>
              <a:cs typeface="Calibri"/>
              <a:sym typeface="Calibri"/>
            </a:endParaRPr>
          </a:p>
        </p:txBody>
      </p:sp>
      <p:sp>
        <p:nvSpPr>
          <p:cNvPr id="10" name="TextBox 9"/>
          <p:cNvSpPr txBox="1"/>
          <p:nvPr/>
        </p:nvSpPr>
        <p:spPr>
          <a:xfrm>
            <a:off x="1828800" y="0"/>
            <a:ext cx="5540829" cy="584775"/>
          </a:xfrm>
          <a:prstGeom prst="rect">
            <a:avLst/>
          </a:prstGeom>
          <a:noFill/>
        </p:spPr>
        <p:txBody>
          <a:bodyPr wrap="square" rtlCol="0">
            <a:spAutoFit/>
          </a:bodyPr>
          <a:lstStyle/>
          <a:p>
            <a:pPr algn="ctr"/>
            <a:r>
              <a:rPr lang="en-US" sz="3200" b="1" dirty="0" smtClean="0">
                <a:solidFill>
                  <a:schemeClr val="bg1"/>
                </a:solidFill>
              </a:rPr>
              <a:t>Task on Entry</a:t>
            </a:r>
            <a:endParaRPr lang="en-US" sz="3200" b="1"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6" y="3091100"/>
            <a:ext cx="1676400" cy="2133600"/>
          </a:xfrm>
          <a:prstGeom prst="rect">
            <a:avLst/>
          </a:prstGeom>
          <a:effectLst>
            <a:softEdge rad="63500"/>
          </a:effectLst>
        </p:spPr>
      </p:pic>
      <p:sp>
        <p:nvSpPr>
          <p:cNvPr id="12" name="Rounded Rectangular Callout 11"/>
          <p:cNvSpPr/>
          <p:nvPr/>
        </p:nvSpPr>
        <p:spPr>
          <a:xfrm>
            <a:off x="2614246" y="1009063"/>
            <a:ext cx="6072554" cy="2824383"/>
          </a:xfrm>
          <a:prstGeom prst="wedgeRoundRectCallout">
            <a:avLst>
              <a:gd name="adj1" fmla="val -66510"/>
              <a:gd name="adj2" fmla="val 571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“If we let Korea down, the Soviets will keep right on going and swallow up one piece of Asia after another…If we were to let Asia go, the Near East would collapse and no telling what would happen in Europe...Korea is like the Greece of the Far East.  If we are tough enough now, if we stand up to them like we did in Greece three years ago, they won’t take any more steps.”</a:t>
            </a:r>
            <a:endParaRPr lang="en-US" sz="2200" dirty="0"/>
          </a:p>
        </p:txBody>
      </p:sp>
      <p:sp>
        <p:nvSpPr>
          <p:cNvPr id="13" name="TextBox 12"/>
          <p:cNvSpPr txBox="1"/>
          <p:nvPr/>
        </p:nvSpPr>
        <p:spPr>
          <a:xfrm>
            <a:off x="445477" y="5224700"/>
            <a:ext cx="2039815" cy="646331"/>
          </a:xfrm>
          <a:prstGeom prst="rect">
            <a:avLst/>
          </a:prstGeom>
          <a:noFill/>
        </p:spPr>
        <p:txBody>
          <a:bodyPr wrap="square" rtlCol="0">
            <a:spAutoFit/>
          </a:bodyPr>
          <a:lstStyle/>
          <a:p>
            <a:pPr algn="ctr"/>
            <a:r>
              <a:rPr lang="en-US" b="1" dirty="0" smtClean="0">
                <a:latin typeface="Franklin Gothic Medium Cond" panose="020B0606030402020204" pitchFamily="34" charset="0"/>
              </a:rPr>
              <a:t>President Harry S. Truman</a:t>
            </a:r>
            <a:endParaRPr lang="en-US" b="1" dirty="0">
              <a:latin typeface="Franklin Gothic Medium Cond" panose="020B0606030402020204" pitchFamily="34" charset="0"/>
            </a:endParaRPr>
          </a:p>
        </p:txBody>
      </p:sp>
      <p:sp>
        <p:nvSpPr>
          <p:cNvPr id="14" name="TextBox 13"/>
          <p:cNvSpPr txBox="1"/>
          <p:nvPr/>
        </p:nvSpPr>
        <p:spPr>
          <a:xfrm>
            <a:off x="3083169" y="4794738"/>
            <a:ext cx="5498123" cy="1021556"/>
          </a:xfrm>
          <a:prstGeom prst="roundRect">
            <a:avLst/>
          </a:prstGeom>
          <a:solidFill>
            <a:srgbClr val="7030A0"/>
          </a:solidFill>
        </p:spPr>
        <p:txBody>
          <a:bodyPr wrap="square" rtlCol="0">
            <a:spAutoFit/>
          </a:bodyPr>
          <a:lstStyle/>
          <a:p>
            <a:r>
              <a:rPr lang="en-US" dirty="0" smtClean="0"/>
              <a:t>Use the </a:t>
            </a:r>
            <a:r>
              <a:rPr lang="en-US" b="1" dirty="0" smtClean="0"/>
              <a:t>Connect, Extend, Challenge </a:t>
            </a:r>
            <a:r>
              <a:rPr lang="en-US" dirty="0" smtClean="0"/>
              <a:t>thinking routine to evaluate this extract from a speech by President Truman.</a:t>
            </a:r>
            <a:endParaRPr lang="en-US" dirty="0"/>
          </a:p>
        </p:txBody>
      </p:sp>
      <p:pic>
        <p:nvPicPr>
          <p:cNvPr id="15" name="Picture 2" descr="http://www.yourchallenge.ch/bundles/iomediaweb/img/logo-yourchallen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246" y="4207547"/>
            <a:ext cx="2035969" cy="75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54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451340" y="1302729"/>
            <a:ext cx="3601915" cy="389792"/>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15" b="0" i="0" u="none" strike="noStrike" kern="1200" cap="none" spc="0" normalizeH="0" baseline="0" noProof="0" dirty="0">
                <a:ln>
                  <a:noFill/>
                </a:ln>
                <a:solidFill>
                  <a:prstClr val="black"/>
                </a:solidFill>
                <a:effectLst/>
                <a:uLnTx/>
                <a:uFillTx/>
                <a:latin typeface="Arial"/>
                <a:ea typeface="+mn-ea"/>
                <a:cs typeface="Arial"/>
              </a:rPr>
              <a:t>Learning Objective</a:t>
            </a:r>
            <a:r>
              <a:rPr kumimoji="0" lang="en-US" sz="2215"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Rounded Rectangle 4"/>
          <p:cNvSpPr>
            <a:spLocks noChangeArrowheads="1"/>
          </p:cNvSpPr>
          <p:nvPr/>
        </p:nvSpPr>
        <p:spPr bwMode="auto">
          <a:xfrm>
            <a:off x="473321" y="3097825"/>
            <a:ext cx="3601915" cy="391258"/>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15" b="0" i="0" u="none" strike="noStrike" kern="1200" cap="none" spc="0" normalizeH="0" baseline="0" noProof="0" dirty="0">
                <a:ln>
                  <a:noFill/>
                </a:ln>
                <a:solidFill>
                  <a:prstClr val="black"/>
                </a:solidFill>
                <a:effectLst/>
                <a:uLnTx/>
                <a:uFillTx/>
                <a:latin typeface="Arial"/>
                <a:ea typeface="+mn-ea"/>
                <a:cs typeface="Arial"/>
              </a:rPr>
              <a:t>Learning Outcomes</a:t>
            </a:r>
            <a:r>
              <a:rPr kumimoji="0" lang="en-US" sz="2215"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Rounded Rectangle 5"/>
          <p:cNvSpPr>
            <a:spLocks noChangeArrowheads="1"/>
          </p:cNvSpPr>
          <p:nvPr/>
        </p:nvSpPr>
        <p:spPr bwMode="auto">
          <a:xfrm>
            <a:off x="523144" y="3622432"/>
            <a:ext cx="2697773" cy="2864827"/>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Grade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describe America’s key attempts at containment in Asia, 1947-1958.</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p:cNvSpPr>
            <a:spLocks noChangeArrowheads="1"/>
          </p:cNvSpPr>
          <p:nvPr/>
        </p:nvSpPr>
        <p:spPr bwMode="auto">
          <a:xfrm>
            <a:off x="3349869" y="3622432"/>
            <a:ext cx="2655277" cy="2864827"/>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Grade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identify how successful the US policy of containment was in one Asian country, 1947-1958.</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a:spLocks noChangeArrowheads="1"/>
          </p:cNvSpPr>
          <p:nvPr/>
        </p:nvSpPr>
        <p:spPr bwMode="auto">
          <a:xfrm>
            <a:off x="6103327" y="3489083"/>
            <a:ext cx="2514600" cy="2998177"/>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62626"/>
                </a:solidFill>
                <a:effectLst/>
                <a:uLnTx/>
                <a:uFillTx/>
                <a:latin typeface="Arial"/>
                <a:ea typeface="+mn-ea"/>
                <a:cs typeface="Arial"/>
              </a:rPr>
              <a:t>Grade </a:t>
            </a:r>
            <a:r>
              <a:rPr kumimoji="0" lang="en-US" sz="2400" b="1" i="0" u="none" strike="noStrike" kern="1200" cap="none" spc="0" normalizeH="0" baseline="0" noProof="0" dirty="0" smtClean="0">
                <a:ln>
                  <a:noFill/>
                </a:ln>
                <a:solidFill>
                  <a:srgbClr val="262626"/>
                </a:solidFill>
                <a:effectLst/>
                <a:uLnTx/>
                <a:uFillTx/>
                <a:latin typeface="Arial"/>
                <a:ea typeface="+mn-ea"/>
                <a:cs typeface="Arial"/>
              </a:rPr>
              <a:t>6-7</a:t>
            </a:r>
            <a:endParaRPr kumimoji="0" lang="en-US" sz="2400" b="1" i="0" u="none" strike="noStrike" kern="1200" cap="none" spc="0" normalizeH="0" baseline="0" noProof="0" dirty="0">
              <a:ln>
                <a:noFill/>
              </a:ln>
              <a:solidFill>
                <a:srgbClr val="262626"/>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rgbClr val="262626"/>
                </a:solidFill>
                <a:effectLst/>
                <a:uLnTx/>
                <a:uFillTx/>
                <a:latin typeface="Arial"/>
                <a:ea typeface="+mn-ea"/>
                <a:cs typeface="Arial"/>
              </a:rPr>
              <a:t>I am starting to explain how successful the US policy of containment was across a number of different countries in Asia, 1947-1958</a:t>
            </a:r>
            <a:r>
              <a:rPr kumimoji="0" lang="en-US" sz="2000" b="0" i="0" u="none" strike="noStrike" kern="1200" cap="none" spc="0" normalizeH="0" baseline="0" noProof="0" dirty="0" smtClean="0">
                <a:ln>
                  <a:noFill/>
                </a:ln>
                <a:solidFill>
                  <a:srgbClr val="262626"/>
                </a:solidFill>
                <a:effectLst/>
                <a:uLnTx/>
                <a:uFillTx/>
                <a:latin typeface="Arial"/>
                <a:ea typeface="+mn-ea"/>
                <a:cs typeface="Arial"/>
              </a:rPr>
              <a:t>.</a:t>
            </a:r>
            <a:endParaRPr kumimoji="0" lang="en-US" sz="20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3079" name="Rectangle 6"/>
          <p:cNvSpPr>
            <a:spLocks noChangeArrowheads="1"/>
          </p:cNvSpPr>
          <p:nvPr/>
        </p:nvSpPr>
        <p:spPr bwMode="auto">
          <a:xfrm>
            <a:off x="517281" y="1767255"/>
            <a:ext cx="5451231" cy="122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ct val="0"/>
              </a:spcBef>
              <a:spcAft>
                <a:spcPts val="0"/>
              </a:spcAft>
              <a:buClrTx/>
              <a:buSzTx/>
              <a:buFontTx/>
              <a:buAutoNum type="arabicPeriod"/>
              <a:tabLst/>
              <a:defRPr/>
            </a:pPr>
            <a:r>
              <a:rPr kumimoji="0" lang="en-GB" altLang="en-US" sz="1846"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 understand the background to US involvement in Asia, 1947-1958.</a:t>
            </a:r>
          </a:p>
          <a:p>
            <a:pPr marL="342900" marR="0" lvl="0" indent="-342900" algn="l" defTabSz="914400" rtl="0" eaLnBrk="1" fontAlgn="auto" latinLnBrk="0" hangingPunct="1">
              <a:lnSpc>
                <a:spcPct val="100000"/>
              </a:lnSpc>
              <a:spcBef>
                <a:spcPct val="0"/>
              </a:spcBef>
              <a:spcAft>
                <a:spcPts val="0"/>
              </a:spcAft>
              <a:buClrTx/>
              <a:buSzTx/>
              <a:buFontTx/>
              <a:buAutoNum type="arabicPeriod"/>
              <a:tabLst/>
              <a:defRPr/>
            </a:pPr>
            <a:r>
              <a:rPr kumimoji="0" lang="en-GB" altLang="en-US" sz="1846"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To begin judging how successful the US policy of containment was in Asia, 1947-1958.</a:t>
            </a:r>
          </a:p>
        </p:txBody>
      </p:sp>
      <p:sp>
        <p:nvSpPr>
          <p:cNvPr id="2" name="Rectangle 1"/>
          <p:cNvSpPr>
            <a:spLocks noChangeArrowheads="1"/>
          </p:cNvSpPr>
          <p:nvPr/>
        </p:nvSpPr>
        <p:spPr bwMode="auto">
          <a:xfrm>
            <a:off x="6360459" y="1312253"/>
            <a:ext cx="2257469" cy="1987062"/>
          </a:xfrm>
          <a:prstGeom prst="rect">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1" i="0" u="sng" strike="noStrike" kern="1200" cap="none" spc="0" normalizeH="0" baseline="0" noProof="0" dirty="0" smtClean="0">
              <a:ln>
                <a:noFill/>
              </a:ln>
              <a:solidFill>
                <a:srgbClr val="262626"/>
              </a:solidFill>
              <a:effectLst/>
              <a:uLnTx/>
              <a:uFillTx/>
              <a:latin typeface="Calibri"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smtClean="0">
                <a:ln>
                  <a:noFill/>
                </a:ln>
                <a:solidFill>
                  <a:srgbClr val="262626"/>
                </a:solidFill>
                <a:effectLst/>
                <a:uLnTx/>
                <a:uFillTx/>
                <a:latin typeface="Calibri" pitchFamily="34" charset="0"/>
                <a:ea typeface="ＭＳ Ｐゴシック" pitchFamily="34" charset="-128"/>
                <a:cs typeface="+mn-cs"/>
              </a:rPr>
              <a:t>Key Terms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srgbClr val="262626"/>
                </a:solidFill>
                <a:effectLst/>
                <a:uLnTx/>
                <a:uFillTx/>
                <a:latin typeface="Calibri" pitchFamily="34" charset="0"/>
                <a:ea typeface="ＭＳ Ｐゴシック" pitchFamily="34" charset="-128"/>
                <a:cs typeface="+mn-cs"/>
              </a:rPr>
              <a:t>Containment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262626"/>
                </a:solidFill>
                <a:latin typeface="Calibri" pitchFamily="34" charset="0"/>
              </a:rPr>
              <a:t>d</a:t>
            </a:r>
            <a:r>
              <a:rPr kumimoji="0" lang="en-US" altLang="en-US" sz="2000" b="0" i="0" u="none" strike="noStrike" kern="1200" cap="none" spc="0" normalizeH="0" baseline="0" noProof="0" dirty="0" err="1" smtClean="0">
                <a:ln>
                  <a:noFill/>
                </a:ln>
                <a:solidFill>
                  <a:srgbClr val="262626"/>
                </a:solidFill>
                <a:effectLst/>
                <a:uLnTx/>
                <a:uFillTx/>
                <a:latin typeface="Calibri" pitchFamily="34" charset="0"/>
                <a:ea typeface="ＭＳ Ｐゴシック" pitchFamily="34" charset="-128"/>
                <a:cs typeface="+mn-cs"/>
              </a:rPr>
              <a:t>omino</a:t>
            </a:r>
            <a:r>
              <a:rPr kumimoji="0" lang="en-US" altLang="en-US" sz="2000" b="0" i="0" u="none" strike="noStrike" kern="1200" cap="none" spc="0" normalizeH="0" baseline="0" noProof="0" dirty="0" smtClean="0">
                <a:ln>
                  <a:noFill/>
                </a:ln>
                <a:solidFill>
                  <a:srgbClr val="262626"/>
                </a:solidFill>
                <a:effectLst/>
                <a:uLnTx/>
                <a:uFillTx/>
                <a:latin typeface="Calibri" pitchFamily="34" charset="0"/>
                <a:ea typeface="ＭＳ Ｐゴシック" pitchFamily="34" charset="-128"/>
                <a:cs typeface="+mn-cs"/>
              </a:rPr>
              <a:t>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262626"/>
                </a:solidFill>
                <a:latin typeface="Calibri" pitchFamily="34" charset="0"/>
              </a:rPr>
              <a:t>m</a:t>
            </a:r>
            <a:r>
              <a:rPr kumimoji="0" lang="en-US" altLang="en-US" sz="2000" b="0" i="0" u="none" strike="noStrike" kern="1200" cap="none" spc="0" normalizeH="0" baseline="0" noProof="0" dirty="0" err="1" smtClean="0">
                <a:ln>
                  <a:noFill/>
                </a:ln>
                <a:solidFill>
                  <a:srgbClr val="262626"/>
                </a:solidFill>
                <a:effectLst/>
                <a:uLnTx/>
                <a:uFillTx/>
                <a:latin typeface="Calibri" pitchFamily="34" charset="0"/>
                <a:ea typeface="ＭＳ Ｐゴシック" pitchFamily="34" charset="-128"/>
                <a:cs typeface="+mn-cs"/>
              </a:rPr>
              <a:t>assive</a:t>
            </a:r>
            <a:r>
              <a:rPr kumimoji="0" lang="en-US" altLang="en-US" sz="2000" b="0" i="0" u="none" strike="noStrike" kern="1200" cap="none" spc="0" normalizeH="0" baseline="0" noProof="0" dirty="0" smtClean="0">
                <a:ln>
                  <a:noFill/>
                </a:ln>
                <a:solidFill>
                  <a:srgbClr val="262626"/>
                </a:solidFill>
                <a:effectLst/>
                <a:uLnTx/>
                <a:uFillTx/>
                <a:latin typeface="Calibri" pitchFamily="34" charset="0"/>
                <a:ea typeface="ＭＳ Ｐゴシック" pitchFamily="34" charset="-128"/>
                <a:cs typeface="+mn-cs"/>
              </a:rPr>
              <a:t> retaliation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262626"/>
                </a:solidFill>
                <a:latin typeface="Calibri" pitchFamily="34" charset="0"/>
              </a:rPr>
              <a:t>b</a:t>
            </a:r>
            <a:r>
              <a:rPr kumimoji="0" lang="en-US" altLang="en-US" sz="2000" b="0" i="0" u="none" strike="noStrike" kern="1200" cap="none" spc="0" normalizeH="0" baseline="0" noProof="0" dirty="0" err="1" smtClean="0">
                <a:ln>
                  <a:noFill/>
                </a:ln>
                <a:solidFill>
                  <a:srgbClr val="262626"/>
                </a:solidFill>
                <a:effectLst/>
                <a:uLnTx/>
                <a:uFillTx/>
                <a:latin typeface="Calibri" pitchFamily="34" charset="0"/>
                <a:ea typeface="ＭＳ Ｐゴシック" pitchFamily="34" charset="-128"/>
                <a:cs typeface="+mn-cs"/>
              </a:rPr>
              <a:t>rinkmanship</a:t>
            </a:r>
            <a:endParaRPr kumimoji="0" lang="en-US" altLang="en-US" sz="2000" b="0" i="0" u="none" strike="noStrike" kern="1200" cap="none" spc="0" normalizeH="0" baseline="0" noProof="0" dirty="0" smtClean="0">
              <a:ln>
                <a:noFill/>
              </a:ln>
              <a:solidFill>
                <a:srgbClr val="262626"/>
              </a:solidFill>
              <a:effectLst/>
              <a:uLnTx/>
              <a:uFillTx/>
              <a:latin typeface="Calibri"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srgbClr val="262626"/>
                </a:solidFill>
                <a:effectLst/>
                <a:uLnTx/>
                <a:uFillTx/>
                <a:latin typeface="Calibri" pitchFamily="34" charset="0"/>
                <a:ea typeface="ＭＳ Ｐゴシック" pitchFamily="34" charset="-128"/>
                <a:cs typeface="+mn-cs"/>
              </a:rPr>
              <a:t> </a:t>
            </a:r>
            <a:endParaRPr kumimoji="0" lang="en-US" altLang="en-US" sz="2000" b="0" i="0" u="none" strike="noStrike" kern="1200" cap="none" spc="0" normalizeH="0" baseline="0" noProof="0" dirty="0">
              <a:ln>
                <a:noFill/>
              </a:ln>
              <a:solidFill>
                <a:srgbClr val="262626"/>
              </a:solidFill>
              <a:effectLst/>
              <a:uLnTx/>
              <a:uFillTx/>
              <a:latin typeface="Calibri" pitchFamily="34" charset="0"/>
              <a:ea typeface="ＭＳ Ｐゴシック" pitchFamily="34" charset="-128"/>
              <a:cs typeface="+mn-cs"/>
            </a:endParaRPr>
          </a:p>
        </p:txBody>
      </p:sp>
      <p:sp>
        <p:nvSpPr>
          <p:cNvPr id="15" name="Shape 188"/>
          <p:cNvSpPr>
            <a:spLocks noChangeArrowheads="1"/>
          </p:cNvSpPr>
          <p:nvPr/>
        </p:nvSpPr>
        <p:spPr bwMode="auto">
          <a:xfrm>
            <a:off x="4763" y="-15875"/>
            <a:ext cx="9144000" cy="96075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The Big Question: To what extent could the US policy of containment in Asia </a:t>
            </a:r>
            <a:r>
              <a:rPr kumimoji="0" lang="en-US" altLang="en-US" sz="2400" b="1" i="0" u="none" strike="noStrike" kern="1200" cap="none" spc="0" normalizeH="0" baseline="0" noProof="0" dirty="0" smtClean="0">
                <a:ln>
                  <a:noFill/>
                </a:ln>
                <a:solidFill>
                  <a:prstClr val="black"/>
                </a:solidFill>
                <a:effectLst/>
                <a:uLnTx/>
                <a:uFillTx/>
                <a:latin typeface="Calibri" pitchFamily="34" charset="0"/>
                <a:ea typeface="+mn-ea"/>
                <a:cs typeface="Arial" panose="020B0604020202020204" pitchFamily="34" charset="0"/>
              </a:rPr>
              <a:t>between 1947 and 1958 be </a:t>
            </a:r>
            <a:r>
              <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considered a success? </a:t>
            </a:r>
            <a:endPar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83414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400260"/>
            <a:ext cx="9144000" cy="457740"/>
            <a:chOff x="0" y="4580821"/>
            <a:chExt cx="9144000" cy="562681"/>
          </a:xfrm>
        </p:grpSpPr>
        <p:sp>
          <p:nvSpPr>
            <p:cNvPr id="3" name="Rectangle 2"/>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5" name="Picture 4"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6" name="Rectangle 5"/>
          <p:cNvSpPr/>
          <p:nvPr/>
        </p:nvSpPr>
        <p:spPr>
          <a:xfrm>
            <a:off x="0" y="-110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7484" rtl="0" eaLnBrk="1" fontAlgn="base" latinLnBrk="0" hangingPunct="0">
              <a:lnSpc>
                <a:spcPct val="93000"/>
              </a:lnSpc>
              <a:spcBef>
                <a:spcPct val="0"/>
              </a:spcBef>
              <a:spcAft>
                <a:spcPct val="0"/>
              </a:spcAft>
              <a:buClr>
                <a:srgbClr val="000000"/>
              </a:buClr>
              <a:buSzPct val="100000"/>
              <a:buFontTx/>
              <a:buNone/>
              <a:tabLst/>
              <a:defRPr/>
            </a:pPr>
            <a:r>
              <a:rPr kumimoji="0" lang="en-US" sz="3200" b="1" i="0" u="none" strike="noStrike" kern="1200" cap="none" spc="0" normalizeH="0" baseline="0" noProof="0" dirty="0" smtClean="0">
                <a:ln>
                  <a:noFill/>
                </a:ln>
                <a:solidFill>
                  <a:srgbClr val="FFFFFF"/>
                </a:solidFill>
                <a:effectLst/>
                <a:uLnTx/>
                <a:uFillTx/>
                <a:latin typeface="Calibri" panose="020F0502020204030204"/>
                <a:ea typeface="+mn-ea"/>
                <a:cs typeface="Arial"/>
              </a:rPr>
              <a:t>Learner Profile and ATL Reflection</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46" y="169372"/>
            <a:ext cx="1424940" cy="12420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768" y="1561439"/>
            <a:ext cx="1129232" cy="1707226"/>
          </a:xfrm>
          <a:prstGeom prst="rect">
            <a:avLst/>
          </a:prstGeom>
          <a:ln>
            <a:noFill/>
          </a:ln>
          <a:effectLst>
            <a:outerShdw blurRad="292100" dist="139700" dir="2700000" algn="tl" rotWithShape="0">
              <a:srgbClr val="0070C0">
                <a:alpha val="65000"/>
              </a:srgb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5380" y="1502898"/>
            <a:ext cx="1063220" cy="1724692"/>
          </a:xfrm>
          <a:prstGeom prst="rect">
            <a:avLst/>
          </a:prstGeom>
          <a:ln>
            <a:noFill/>
          </a:ln>
          <a:effectLst>
            <a:outerShdw blurRad="292100" dist="139700" dir="2700000" algn="tl" rotWithShape="0">
              <a:srgbClr val="0070C0">
                <a:alpha val="65000"/>
              </a:srgbClr>
            </a:out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7416" y="1502898"/>
            <a:ext cx="1075254" cy="1765767"/>
          </a:xfrm>
          <a:prstGeom prst="rect">
            <a:avLst/>
          </a:prstGeom>
          <a:ln>
            <a:noFill/>
          </a:ln>
          <a:effectLst>
            <a:outerShdw blurRad="292100" dist="139700" dir="2700000" algn="tl" rotWithShape="0">
              <a:srgbClr val="0070C0">
                <a:alpha val="65000"/>
              </a:srgbClr>
            </a:outerShdw>
          </a:effectLst>
        </p:spPr>
      </p:pic>
      <p:sp>
        <p:nvSpPr>
          <p:cNvPr id="14" name="Plus 13"/>
          <p:cNvSpPr/>
          <p:nvPr/>
        </p:nvSpPr>
        <p:spPr>
          <a:xfrm>
            <a:off x="3009900" y="2196283"/>
            <a:ext cx="647700" cy="6223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lus 14"/>
          <p:cNvSpPr/>
          <p:nvPr/>
        </p:nvSpPr>
        <p:spPr>
          <a:xfrm>
            <a:off x="5994400" y="2196283"/>
            <a:ext cx="647700" cy="6223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800100" y="3516481"/>
            <a:ext cx="7556500" cy="2860358"/>
          </a:xfrm>
          <a:prstGeom prst="roundRect">
            <a:avLst/>
          </a:prstGeom>
          <a:noFill/>
          <a:ln>
            <a:solidFill>
              <a:schemeClr val="tx1"/>
            </a:solidFill>
            <a:prstDash val="dash"/>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I can use the ATL skill of research [information literacy and media literacy] to help gain the skills needed to develop knowledge and understanding.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44546A"/>
                </a:solidFill>
                <a:effectLst/>
                <a:uLnTx/>
                <a:uFillTx/>
                <a:latin typeface="Calibri" panose="020F0502020204030204"/>
                <a:ea typeface="+mn-ea"/>
                <a:cs typeface="+mn-cs"/>
              </a:rPr>
              <a:t>I </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can gather and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organise</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relevant information to formulate an argument.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44546A"/>
                </a:solidFill>
                <a:effectLst/>
                <a:uLnTx/>
                <a:uFillTx/>
                <a:latin typeface="Calibri" panose="020F0502020204030204"/>
                <a:ea typeface="+mn-ea"/>
                <a:cs typeface="+mn-cs"/>
              </a:rPr>
              <a:t>I </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actively use visible thinking strategies and </a:t>
            </a:r>
            <a:r>
              <a:rPr kumimoji="0" lang="en-US" sz="1800" b="0" i="0" u="none" strike="noStrike" kern="1200" cap="none" spc="0" normalizeH="0" baseline="0" noProof="0" dirty="0" smtClean="0">
                <a:ln>
                  <a:noFill/>
                </a:ln>
                <a:solidFill>
                  <a:srgbClr val="44546A"/>
                </a:solidFill>
                <a:effectLst/>
                <a:uLnTx/>
                <a:uFillTx/>
                <a:latin typeface="Calibri" panose="020F0502020204030204"/>
                <a:ea typeface="+mn-ea"/>
                <a:cs typeface="+mn-cs"/>
              </a:rPr>
              <a:t>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I am willing to revise understanding based on new information and evidence</a:t>
            </a:r>
            <a:r>
              <a:rPr kumimoji="0" lang="en-US" sz="1800" b="0" i="0" u="none" strike="noStrike" kern="1200" cap="none" spc="0" normalizeH="0" baseline="0" noProof="0" dirty="0" smtClean="0">
                <a:ln>
                  <a:noFill/>
                </a:ln>
                <a:solidFill>
                  <a:srgbClr val="44546A"/>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I can consider content (What did I learn about today? What don’t I yet understand? What questions do I have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9050">
                <a:solidFill>
                  <a:prstClr val="black"/>
                </a:solidFill>
                <a:prstDash val="dash"/>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3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771525"/>
          </a:xfrm>
          <a:prstGeom prst="rect">
            <a:avLst/>
          </a:prstGeom>
          <a:solidFill>
            <a:srgbClr val="2FACFF"/>
          </a:solidFill>
          <a:ln w="9525" cap="flat" cmpd="sng" algn="ctr">
            <a:noFill/>
            <a:prstDash val="solid"/>
          </a:ln>
          <a:effectLst/>
        </p:spPr>
        <p:txBody>
          <a:bodyPr lIns="102393" tIns="51197" rIns="102393" bIns="51197" anchor="ctr"/>
          <a:lstStyle/>
          <a:p>
            <a:pPr marL="0" marR="0" lvl="0" indent="0" algn="ctr" defTabSz="407484" rtl="0" eaLnBrk="1" fontAlgn="base" latinLnBrk="0" hangingPunct="0">
              <a:lnSpc>
                <a:spcPct val="93000"/>
              </a:lnSpc>
              <a:spcBef>
                <a:spcPct val="0"/>
              </a:spcBef>
              <a:spcAft>
                <a:spcPct val="0"/>
              </a:spcAft>
              <a:buClr>
                <a:srgbClr val="000000"/>
              </a:buClr>
              <a:buSzPct val="100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MS PGothic" panose="020B0600070205080204" pitchFamily="34" charset="-128"/>
                <a:cs typeface="Arial"/>
              </a:rPr>
              <a:t>Consolidate Activity</a:t>
            </a:r>
            <a:endParaRPr kumimoji="0" lang="en-US" sz="2800" b="1" i="0" u="none" strike="noStrike" kern="0" cap="none" spc="0" normalizeH="0" baseline="0" noProof="0" dirty="0">
              <a:ln>
                <a:noFill/>
              </a:ln>
              <a:solidFill>
                <a:srgbClr val="FFFFFF"/>
              </a:solidFill>
              <a:effectLst/>
              <a:uLnTx/>
              <a:uFillTx/>
              <a:latin typeface="Calibri"/>
              <a:ea typeface="MS PGothic" panose="020B0600070205080204" pitchFamily="34" charset="-128"/>
              <a:cs typeface="Arial"/>
            </a:endParaRPr>
          </a:p>
        </p:txBody>
      </p:sp>
      <p:grpSp>
        <p:nvGrpSpPr>
          <p:cNvPr id="19" name="Group 1"/>
          <p:cNvGrpSpPr>
            <a:grpSpLocks/>
          </p:cNvGrpSpPr>
          <p:nvPr/>
        </p:nvGrpSpPr>
        <p:grpSpPr bwMode="auto">
          <a:xfrm>
            <a:off x="0" y="6202363"/>
            <a:ext cx="9144000" cy="669925"/>
            <a:chOff x="0" y="4580821"/>
            <a:chExt cx="9144000" cy="562681"/>
          </a:xfrm>
        </p:grpSpPr>
        <p:sp>
          <p:nvSpPr>
            <p:cNvPr id="26" name="Rectangle 25"/>
            <p:cNvSpPr/>
            <p:nvPr/>
          </p:nvSpPr>
          <p:spPr>
            <a:xfrm>
              <a:off x="0" y="4580821"/>
              <a:ext cx="9144000" cy="562681"/>
            </a:xfrm>
            <a:prstGeom prst="rect">
              <a:avLst/>
            </a:prstGeom>
            <a:solidFill>
              <a:srgbClr val="2FACFF"/>
            </a:solidFill>
            <a:ln w="9525" cap="flat" cmpd="sng" algn="ctr">
              <a:noFill/>
              <a:prstDash val="solid"/>
            </a:ln>
            <a:effectLst/>
          </p:spPr>
          <p:txBody>
            <a:bodyPr anchor="ctr"/>
            <a:lstStyle/>
            <a:p>
              <a:pPr marL="0" marR="0" lvl="0" indent="0" algn="ctr" defTabSz="407484" rtl="0" eaLnBrk="1"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0" cap="none" spc="0" normalizeH="0" baseline="0" noProof="0">
                <a:ln>
                  <a:noFill/>
                </a:ln>
                <a:solidFill>
                  <a:srgbClr val="FFFFFF"/>
                </a:solidFill>
                <a:effectLst/>
                <a:uLnTx/>
                <a:uFillTx/>
                <a:latin typeface="Calibri"/>
                <a:ea typeface="MS PGothic" panose="020B0600070205080204" pitchFamily="34" charset="-128"/>
                <a:cs typeface="+mn-cs"/>
              </a:endParaRPr>
            </a:p>
          </p:txBody>
        </p:sp>
        <p:pic>
          <p:nvPicPr>
            <p:cNvPr id="27" name="Picture 16" descr="Screen Shot 2015-02-09 at 12.06.4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88459"/>
              <a:ext cx="2798613" cy="55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GEMS_PhotoLogo_9_D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4640762"/>
              <a:ext cx="922842" cy="43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Straight Connector 2"/>
          <p:cNvCxnSpPr/>
          <p:nvPr/>
        </p:nvCxnSpPr>
        <p:spPr>
          <a:xfrm>
            <a:off x="4429125" y="2671763"/>
            <a:ext cx="14288" cy="31289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0126" y="868124"/>
            <a:ext cx="665355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B0F0"/>
                </a:solidFill>
                <a:effectLst/>
                <a:uLnTx/>
                <a:uFillTx/>
                <a:latin typeface="Calibri" panose="020F0502020204030204"/>
                <a:ea typeface="+mn-ea"/>
                <a:cs typeface="+mn-cs"/>
              </a:rPr>
              <a:t>How have </a:t>
            </a:r>
            <a:r>
              <a:rPr kumimoji="0" lang="en-US" sz="2800" b="1" i="1" u="none" strike="noStrike" kern="1200" cap="none" spc="0" normalizeH="0" baseline="0" noProof="0" dirty="0" smtClean="0">
                <a:ln>
                  <a:noFill/>
                </a:ln>
                <a:solidFill>
                  <a:srgbClr val="00B0F0"/>
                </a:solidFill>
                <a:effectLst/>
                <a:uLnTx/>
                <a:uFillTx/>
                <a:latin typeface="Calibri" panose="020F0502020204030204"/>
                <a:ea typeface="+mn-ea"/>
                <a:cs typeface="+mn-cs"/>
              </a:rPr>
              <a:t>your</a:t>
            </a:r>
            <a:r>
              <a:rPr kumimoji="0" lang="en-US" sz="2800" b="1" i="0" u="none" strike="noStrike" kern="1200" cap="none" spc="0" normalizeH="0" baseline="0" noProof="0" dirty="0" smtClean="0">
                <a:ln>
                  <a:noFill/>
                </a:ln>
                <a:solidFill>
                  <a:srgbClr val="00B0F0"/>
                </a:solidFill>
                <a:effectLst/>
                <a:uLnTx/>
                <a:uFillTx/>
                <a:latin typeface="Calibri" panose="020F0502020204030204"/>
                <a:ea typeface="+mn-ea"/>
                <a:cs typeface="+mn-cs"/>
              </a:rPr>
              <a:t> ideas about American</a:t>
            </a:r>
            <a:r>
              <a:rPr kumimoji="0" lang="en-US" sz="2800" b="1" i="0" u="none" strike="noStrike" kern="1200" cap="none" spc="0" normalizeH="0" noProof="0" dirty="0" smtClean="0">
                <a:ln>
                  <a:noFill/>
                </a:ln>
                <a:solidFill>
                  <a:srgbClr val="00B0F0"/>
                </a:solidFill>
                <a:effectLst/>
                <a:uLnTx/>
                <a:uFillTx/>
                <a:latin typeface="Calibri" panose="020F0502020204030204"/>
                <a:ea typeface="+mn-ea"/>
                <a:cs typeface="+mn-cs"/>
              </a:rPr>
              <a:t> aims in the Cold War changed</a:t>
            </a:r>
            <a:r>
              <a:rPr kumimoji="0" lang="en-US" sz="2800" b="1" i="0" u="none" strike="noStrike" kern="1200" cap="none" spc="0" normalizeH="0" baseline="0" noProof="0" dirty="0" smtClean="0">
                <a:ln>
                  <a:noFill/>
                </a:ln>
                <a:solidFill>
                  <a:srgbClr val="00B0F0"/>
                </a:solidFill>
                <a:effectLst/>
                <a:uLnTx/>
                <a:uFillTx/>
                <a:latin typeface="Calibri" panose="020F0502020204030204"/>
                <a:ea typeface="+mn-ea"/>
                <a:cs typeface="+mn-cs"/>
              </a:rPr>
              <a:t>?</a:t>
            </a:r>
          </a:p>
        </p:txBody>
      </p:sp>
      <p:sp>
        <p:nvSpPr>
          <p:cNvPr id="6" name="TextBox 5"/>
          <p:cNvSpPr txBox="1"/>
          <p:nvPr/>
        </p:nvSpPr>
        <p:spPr>
          <a:xfrm>
            <a:off x="1000126" y="5186363"/>
            <a:ext cx="2628900" cy="919401"/>
          </a:xfrm>
          <a:prstGeom prst="round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I used to think…..”</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https://previews.123rf.com/images/amasterpics123/amasterpics1231304/amasterpics123130400022/18853285-3d-man-sitting-on-a-pile-of-books-and-reading-book-over-white-background-Stock-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8858" y="2671763"/>
            <a:ext cx="2218980" cy="22189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847" r="18897"/>
          <a:stretch/>
        </p:blipFill>
        <p:spPr bwMode="auto">
          <a:xfrm>
            <a:off x="5566142" y="2323605"/>
            <a:ext cx="1722121" cy="27661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14926" y="5186363"/>
            <a:ext cx="2628900" cy="919401"/>
          </a:xfrm>
          <a:prstGeom prst="round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Now 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think…..”</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69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0697" b="20638"/>
          <a:stretch/>
        </p:blipFill>
        <p:spPr>
          <a:xfrm>
            <a:off x="0" y="-178594"/>
            <a:ext cx="9176269" cy="7179469"/>
          </a:xfrm>
          <a:prstGeom prst="rect">
            <a:avLst/>
          </a:prstGeom>
        </p:spPr>
      </p:pic>
      <p:sp>
        <p:nvSpPr>
          <p:cNvPr id="171" name="Shape 171"/>
          <p:cNvSpPr/>
          <p:nvPr/>
        </p:nvSpPr>
        <p:spPr>
          <a:xfrm>
            <a:off x="-57782" y="-178593"/>
            <a:ext cx="9208538" cy="7179468"/>
          </a:xfrm>
          <a:prstGeom prst="rect">
            <a:avLst/>
          </a:prstGeom>
          <a:solidFill>
            <a:srgbClr val="FFFFFF">
              <a:alpha val="95000"/>
            </a:srgbClr>
          </a:solidFill>
          <a:ln w="12700">
            <a:miter lim="400000"/>
          </a:ln>
        </p:spPr>
        <p:txBody>
          <a:bodyPr lIns="35719" tIns="35719" rIns="35719" bIns="35719" anchor="ctr"/>
          <a:lstStyle/>
          <a:p>
            <a:pPr marL="0" marR="0" lvl="0" indent="0" algn="ctr" defTabSz="410751" rtl="0" eaLnBrk="1" fontAlgn="auto" latinLnBrk="0" hangingPunct="0">
              <a:lnSpc>
                <a:spcPct val="100000"/>
              </a:lnSpc>
              <a:spcBef>
                <a:spcPts val="0"/>
              </a:spcBef>
              <a:spcAft>
                <a:spcPts val="0"/>
              </a:spcAft>
              <a:buClrTx/>
              <a:buSzTx/>
              <a:buFontTx/>
              <a:buNone/>
              <a:tabLst/>
              <a:defRPr sz="2400">
                <a:solidFill>
                  <a:srgbClr val="FFFFFF"/>
                </a:solidFill>
              </a:defRPr>
            </a:pPr>
            <a:endParaRPr kumimoji="0" sz="1687" b="0" i="0" u="none" strike="noStrike" kern="0" cap="none" spc="0" normalizeH="0" baseline="0" noProof="0">
              <a:ln>
                <a:noFill/>
              </a:ln>
              <a:solidFill>
                <a:srgbClr val="FFFFFF"/>
              </a:solidFill>
              <a:effectLst/>
              <a:uLnTx/>
              <a:uFillTx/>
              <a:latin typeface="Helvetica Light"/>
              <a:sym typeface="Helvetica Light"/>
            </a:endParaRPr>
          </a:p>
        </p:txBody>
      </p:sp>
      <p:sp>
        <p:nvSpPr>
          <p:cNvPr id="31" name="Rectangle 30"/>
          <p:cNvSpPr/>
          <p:nvPr/>
        </p:nvSpPr>
        <p:spPr>
          <a:xfrm>
            <a:off x="-108808" y="-423849"/>
            <a:ext cx="9259564" cy="1241687"/>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lang="en-US" sz="3800" b="1" i="0" u="none" strike="noStrike" kern="0" cap="none" spc="0" normalizeH="0" baseline="0" noProof="0" dirty="0" smtClean="0">
                <a:ln>
                  <a:noFill/>
                </a:ln>
                <a:solidFill>
                  <a:srgbClr val="000000">
                    <a:lumMod val="65000"/>
                    <a:lumOff val="35000"/>
                  </a:srgbClr>
                </a:solidFill>
                <a:effectLst/>
                <a:uLnTx/>
                <a:uFillTx/>
                <a:latin typeface="Lato"/>
                <a:sym typeface="Helvetica Light"/>
              </a:rPr>
              <a:t>Task on Entry: Connect, Extend , Challenge</a:t>
            </a:r>
            <a:endParaRPr kumimoji="0" lang="en-US" sz="3800" b="1" i="0" u="none" strike="noStrike" kern="0" cap="none" spc="0" normalizeH="0" baseline="0" noProof="0" dirty="0">
              <a:ln>
                <a:noFill/>
              </a:ln>
              <a:solidFill>
                <a:srgbClr val="000000">
                  <a:lumMod val="65000"/>
                  <a:lumOff val="35000"/>
                </a:srgbClr>
              </a:solidFill>
              <a:effectLst/>
              <a:uLnTx/>
              <a:uFillTx/>
              <a:latin typeface="Lato"/>
              <a:sym typeface="Helvetica Light"/>
            </a:endParaRPr>
          </a:p>
        </p:txBody>
      </p:sp>
      <p:sp>
        <p:nvSpPr>
          <p:cNvPr id="9" name="Shape 172"/>
          <p:cNvSpPr txBox="1">
            <a:spLocks/>
          </p:cNvSpPr>
          <p:nvPr/>
        </p:nvSpPr>
        <p:spPr>
          <a:xfrm>
            <a:off x="2318975" y="2278383"/>
            <a:ext cx="6773392" cy="1202154"/>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marL="0" marR="0" lvl="0" indent="0" algn="ctr" defTabSz="410751" rtl="0" eaLnBrk="1" fontAlgn="auto" latinLnBrk="0" hangingPunct="1">
              <a:lnSpc>
                <a:spcPct val="100000"/>
              </a:lnSpc>
              <a:spcBef>
                <a:spcPts val="0"/>
              </a:spcBef>
              <a:spcAft>
                <a:spcPts val="0"/>
              </a:spcAft>
              <a:buClrTx/>
              <a:buSzTx/>
              <a:buFontTx/>
              <a:buNone/>
              <a:tabLst/>
              <a:defRPr/>
            </a:pPr>
            <a:endParaRPr kumimoji="0" lang="en-US" sz="6187" b="0" i="0" u="none" strike="noStrike" kern="0" cap="none" spc="0" normalizeH="0" baseline="0" noProof="0">
              <a:ln>
                <a:noFill/>
              </a:ln>
              <a:solidFill>
                <a:srgbClr val="000000"/>
              </a:solidFill>
              <a:effectLst/>
              <a:uLnTx/>
              <a:uFillTx/>
              <a:latin typeface="Lato" charset="0"/>
              <a:ea typeface="Lato" charset="0"/>
              <a:cs typeface="Lato" charset="0"/>
              <a:sym typeface="Helvetica Light"/>
            </a:endParaRPr>
          </a:p>
        </p:txBody>
      </p:sp>
      <p:grpSp>
        <p:nvGrpSpPr>
          <p:cNvPr id="6" name="Group 5"/>
          <p:cNvGrpSpPr/>
          <p:nvPr/>
        </p:nvGrpSpPr>
        <p:grpSpPr>
          <a:xfrm>
            <a:off x="209252" y="714808"/>
            <a:ext cx="2426690" cy="6197392"/>
            <a:chOff x="1203350" y="3847893"/>
            <a:chExt cx="3628900" cy="9189652"/>
          </a:xfrm>
        </p:grpSpPr>
        <p:pic>
          <p:nvPicPr>
            <p:cNvPr id="12" name="Picture 11"/>
            <p:cNvPicPr>
              <a:picLocks noChangeAspect="1"/>
            </p:cNvPicPr>
            <p:nvPr/>
          </p:nvPicPr>
          <p:blipFill>
            <a:blip r:embed="rId4">
              <a:alphaModFix amt="86000"/>
            </a:blip>
            <a:stretch>
              <a:fillRect/>
            </a:stretch>
          </p:blipFill>
          <p:spPr>
            <a:xfrm>
              <a:off x="1343320" y="9649494"/>
              <a:ext cx="3455813" cy="3388051"/>
            </a:xfrm>
            <a:prstGeom prst="rect">
              <a:avLst/>
            </a:prstGeom>
          </p:spPr>
        </p:pic>
        <p:sp>
          <p:nvSpPr>
            <p:cNvPr id="4" name="Rectangle 3"/>
            <p:cNvSpPr/>
            <p:nvPr/>
          </p:nvSpPr>
          <p:spPr>
            <a:xfrm>
              <a:off x="1310202" y="10611422"/>
              <a:ext cx="3522048" cy="700545"/>
            </a:xfrm>
            <a:prstGeom prst="rect">
              <a:avLst/>
            </a:prstGeom>
          </p:spPr>
          <p:txBody>
            <a:bodyPr wrap="square">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lang="en-US" sz="2601" b="1" i="0" u="none" strike="noStrike" kern="0" cap="none" spc="0" normalizeH="0" baseline="0" noProof="0">
                  <a:ln>
                    <a:noFill/>
                  </a:ln>
                  <a:solidFill>
                    <a:srgbClr val="000000"/>
                  </a:solidFill>
                  <a:effectLst/>
                  <a:uLnTx/>
                  <a:uFillTx/>
                  <a:latin typeface="Lato" charset="0"/>
                  <a:ea typeface="Lato" charset="0"/>
                  <a:cs typeface="Lato" charset="0"/>
                  <a:sym typeface="Helvetica Light"/>
                </a:rPr>
                <a:t>Challenge</a:t>
              </a:r>
            </a:p>
          </p:txBody>
        </p:sp>
        <p:pic>
          <p:nvPicPr>
            <p:cNvPr id="14" name="Picture 13"/>
            <p:cNvPicPr>
              <a:picLocks noChangeAspect="1"/>
            </p:cNvPicPr>
            <p:nvPr/>
          </p:nvPicPr>
          <p:blipFill>
            <a:blip r:embed="rId5">
              <a:alphaModFix amt="86000"/>
            </a:blip>
            <a:stretch>
              <a:fillRect/>
            </a:stretch>
          </p:blipFill>
          <p:spPr>
            <a:xfrm>
              <a:off x="1559665" y="3847893"/>
              <a:ext cx="2909316" cy="2723120"/>
            </a:xfrm>
            <a:prstGeom prst="rect">
              <a:avLst/>
            </a:prstGeom>
            <a:effectLst>
              <a:outerShdw blurRad="50800" dist="50800" dir="5400000" algn="ctr" rotWithShape="0">
                <a:srgbClr val="000000"/>
              </a:outerShdw>
            </a:effectLst>
          </p:spPr>
        </p:pic>
        <p:sp>
          <p:nvSpPr>
            <p:cNvPr id="15" name="Rectangle 14"/>
            <p:cNvSpPr/>
            <p:nvPr/>
          </p:nvSpPr>
          <p:spPr>
            <a:xfrm>
              <a:off x="1720590" y="4819849"/>
              <a:ext cx="2515590" cy="700545"/>
            </a:xfrm>
            <a:prstGeom prst="rect">
              <a:avLst/>
            </a:prstGeom>
          </p:spPr>
          <p:txBody>
            <a:bodyPr wrap="square">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lang="en-US" sz="2601" b="1" i="0" u="none" strike="noStrike" kern="0" cap="none" spc="0" normalizeH="0" baseline="0" noProof="0">
                  <a:ln>
                    <a:noFill/>
                  </a:ln>
                  <a:solidFill>
                    <a:srgbClr val="000000"/>
                  </a:solidFill>
                  <a:effectLst/>
                  <a:uLnTx/>
                  <a:uFillTx/>
                  <a:latin typeface="Lato" charset="0"/>
                  <a:ea typeface="Lato" charset="0"/>
                  <a:cs typeface="Lato" charset="0"/>
                  <a:sym typeface="Helvetica Light"/>
                </a:rPr>
                <a:t>Connect</a:t>
              </a:r>
            </a:p>
          </p:txBody>
        </p:sp>
        <p:pic>
          <p:nvPicPr>
            <p:cNvPr id="16" name="Picture 15"/>
            <p:cNvPicPr>
              <a:picLocks noChangeAspect="1"/>
            </p:cNvPicPr>
            <p:nvPr/>
          </p:nvPicPr>
          <p:blipFill>
            <a:blip r:embed="rId6">
              <a:alphaModFix amt="86000"/>
            </a:blip>
            <a:stretch>
              <a:fillRect/>
            </a:stretch>
          </p:blipFill>
          <p:spPr>
            <a:xfrm flipH="1">
              <a:off x="1564979" y="6963893"/>
              <a:ext cx="2631466" cy="2544474"/>
            </a:xfrm>
            <a:prstGeom prst="rect">
              <a:avLst/>
            </a:prstGeom>
          </p:spPr>
        </p:pic>
        <p:sp>
          <p:nvSpPr>
            <p:cNvPr id="17" name="Rectangle 16"/>
            <p:cNvSpPr/>
            <p:nvPr/>
          </p:nvSpPr>
          <p:spPr>
            <a:xfrm>
              <a:off x="1203350" y="7623528"/>
              <a:ext cx="3354724" cy="700545"/>
            </a:xfrm>
            <a:prstGeom prst="rect">
              <a:avLst/>
            </a:prstGeom>
          </p:spPr>
          <p:txBody>
            <a:bodyPr wrap="square">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lang="en-US" sz="2601" b="1" i="0" u="none" strike="noStrike" kern="0" cap="none" spc="0" normalizeH="0" baseline="0" noProof="0">
                  <a:ln>
                    <a:noFill/>
                  </a:ln>
                  <a:solidFill>
                    <a:srgbClr val="000000"/>
                  </a:solidFill>
                  <a:effectLst/>
                  <a:uLnTx/>
                  <a:uFillTx/>
                  <a:latin typeface="Lato" charset="0"/>
                  <a:ea typeface="Lato" charset="0"/>
                  <a:cs typeface="Lato" charset="0"/>
                  <a:sym typeface="Helvetica Light"/>
                </a:rPr>
                <a:t>Extend</a:t>
              </a:r>
            </a:p>
          </p:txBody>
        </p:sp>
      </p:grpSp>
      <p:sp>
        <p:nvSpPr>
          <p:cNvPr id="7" name="TextBox 6">
            <a:extLst>
              <a:ext uri="{FF2B5EF4-FFF2-40B4-BE49-F238E27FC236}">
                <a16:creationId xmlns:a16="http://schemas.microsoft.com/office/drawing/2014/main" id="{41772B81-B85A-431D-803D-6E8A93641498}"/>
              </a:ext>
            </a:extLst>
          </p:cNvPr>
          <p:cNvSpPr txBox="1"/>
          <p:nvPr/>
        </p:nvSpPr>
        <p:spPr>
          <a:xfrm>
            <a:off x="2965044" y="1042178"/>
            <a:ext cx="579028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Lato"/>
                <a:sym typeface="Helvetica Light"/>
              </a:rPr>
              <a:t>How are the ideas and information presented </a:t>
            </a:r>
            <a:r>
              <a:rPr kumimoji="0" lang="en-GB" sz="2400" b="0" i="0" u="none" strike="noStrike" kern="1200" cap="none" spc="0" normalizeH="0" baseline="0" noProof="0" dirty="0" smtClean="0">
                <a:ln>
                  <a:noFill/>
                </a:ln>
                <a:solidFill>
                  <a:srgbClr val="000000"/>
                </a:solidFill>
                <a:effectLst/>
                <a:uLnTx/>
                <a:uFillTx/>
                <a:latin typeface="Lato"/>
                <a:sym typeface="Helvetica Light"/>
              </a:rPr>
              <a:t>in the extract </a:t>
            </a:r>
            <a:r>
              <a:rPr kumimoji="0" lang="en-GB" sz="2400" b="1" i="0" u="none" strike="noStrike" kern="1200" cap="none" spc="0" normalizeH="0" baseline="0" noProof="0" dirty="0">
                <a:ln>
                  <a:noFill/>
                </a:ln>
                <a:solidFill>
                  <a:srgbClr val="339933"/>
                </a:solidFill>
                <a:effectLst/>
                <a:uLnTx/>
                <a:uFillTx/>
                <a:latin typeface="Lato"/>
                <a:sym typeface="Helvetica Light"/>
              </a:rPr>
              <a:t>CONNECTED</a:t>
            </a:r>
            <a:r>
              <a:rPr kumimoji="0" lang="en-GB" sz="2400" b="0" i="0" u="none" strike="noStrike" kern="1200" cap="none" spc="0" normalizeH="0" baseline="0" noProof="0" dirty="0">
                <a:ln>
                  <a:noFill/>
                </a:ln>
                <a:solidFill>
                  <a:srgbClr val="000000"/>
                </a:solidFill>
                <a:effectLst/>
                <a:uLnTx/>
                <a:uFillTx/>
                <a:latin typeface="Lato"/>
                <a:sym typeface="Helvetica Light"/>
              </a:rPr>
              <a:t> to what you already know?</a:t>
            </a:r>
          </a:p>
        </p:txBody>
      </p:sp>
      <p:sp>
        <p:nvSpPr>
          <p:cNvPr id="13" name="TextBox 12">
            <a:extLst>
              <a:ext uri="{FF2B5EF4-FFF2-40B4-BE49-F238E27FC236}">
                <a16:creationId xmlns:a16="http://schemas.microsoft.com/office/drawing/2014/main" id="{11C5F234-00F4-4840-884C-0F088858274C}"/>
              </a:ext>
            </a:extLst>
          </p:cNvPr>
          <p:cNvSpPr txBox="1"/>
          <p:nvPr/>
        </p:nvSpPr>
        <p:spPr>
          <a:xfrm>
            <a:off x="2952909" y="2993641"/>
            <a:ext cx="567950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Lato"/>
                <a:sym typeface="Helvetica Light"/>
              </a:rPr>
              <a:t>What new ideas did you </a:t>
            </a:r>
            <a:r>
              <a:rPr kumimoji="0" lang="en-GB" sz="2400" b="0" i="0" u="none" strike="noStrike" kern="1200" cap="none" spc="0" normalizeH="0" baseline="0" noProof="0">
                <a:ln>
                  <a:noFill/>
                </a:ln>
                <a:solidFill>
                  <a:srgbClr val="000000"/>
                </a:solidFill>
                <a:effectLst/>
                <a:uLnTx/>
                <a:uFillTx/>
                <a:latin typeface="Lato"/>
                <a:sym typeface="Helvetica Light"/>
              </a:rPr>
              <a:t>get </a:t>
            </a:r>
            <a:r>
              <a:rPr kumimoji="0" lang="en-GB" sz="2400" b="0" i="0" u="none" strike="noStrike" kern="1200" cap="none" spc="0" normalizeH="0" baseline="0" noProof="0" smtClean="0">
                <a:ln>
                  <a:noFill/>
                </a:ln>
                <a:solidFill>
                  <a:srgbClr val="000000"/>
                </a:solidFill>
                <a:effectLst/>
                <a:uLnTx/>
                <a:uFillTx/>
                <a:latin typeface="Lato"/>
                <a:sym typeface="Helvetica Light"/>
              </a:rPr>
              <a:t>from</a:t>
            </a:r>
            <a:r>
              <a:rPr lang="en-GB" sz="2400" smtClean="0">
                <a:solidFill>
                  <a:srgbClr val="000000"/>
                </a:solidFill>
                <a:latin typeface="Lato"/>
                <a:sym typeface="Helvetica Light"/>
              </a:rPr>
              <a:t> </a:t>
            </a:r>
            <a:r>
              <a:rPr lang="en-GB" sz="2400" dirty="0" smtClean="0">
                <a:solidFill>
                  <a:srgbClr val="000000"/>
                </a:solidFill>
                <a:latin typeface="Lato"/>
                <a:sym typeface="Helvetica Light"/>
              </a:rPr>
              <a:t>the extract </a:t>
            </a:r>
            <a:r>
              <a:rPr kumimoji="0" lang="en-GB" sz="2400" b="0" i="0" u="none" strike="noStrike" kern="1200" cap="none" spc="0" normalizeH="0" baseline="0" noProof="0" dirty="0" smtClean="0">
                <a:ln>
                  <a:noFill/>
                </a:ln>
                <a:solidFill>
                  <a:srgbClr val="000000"/>
                </a:solidFill>
                <a:effectLst/>
                <a:uLnTx/>
                <a:uFillTx/>
                <a:latin typeface="Lato"/>
                <a:sym typeface="Helvetica Light"/>
              </a:rPr>
              <a:t>that </a:t>
            </a:r>
            <a:r>
              <a:rPr kumimoji="0" lang="en-GB" sz="2400" b="1" i="0" u="none" strike="noStrike" kern="1200" cap="none" spc="0" normalizeH="0" baseline="0" noProof="0" dirty="0">
                <a:ln>
                  <a:noFill/>
                </a:ln>
                <a:solidFill>
                  <a:srgbClr val="339933"/>
                </a:solidFill>
                <a:effectLst/>
                <a:uLnTx/>
                <a:uFillTx/>
                <a:latin typeface="Lato"/>
                <a:sym typeface="Helvetica Light"/>
              </a:rPr>
              <a:t>EXTENDED</a:t>
            </a:r>
            <a:r>
              <a:rPr kumimoji="0" lang="en-GB" sz="2400" b="0" i="0" u="none" strike="noStrike" kern="1200" cap="none" spc="0" normalizeH="0" baseline="0" noProof="0" dirty="0">
                <a:ln>
                  <a:noFill/>
                </a:ln>
                <a:solidFill>
                  <a:srgbClr val="000000"/>
                </a:solidFill>
                <a:effectLst/>
                <a:uLnTx/>
                <a:uFillTx/>
                <a:latin typeface="Lato"/>
                <a:sym typeface="Helvetica Light"/>
              </a:rPr>
              <a:t> or pushed your thinking in new directions?</a:t>
            </a:r>
          </a:p>
        </p:txBody>
      </p:sp>
      <p:sp>
        <p:nvSpPr>
          <p:cNvPr id="22" name="TextBox 21">
            <a:extLst>
              <a:ext uri="{FF2B5EF4-FFF2-40B4-BE49-F238E27FC236}">
                <a16:creationId xmlns:a16="http://schemas.microsoft.com/office/drawing/2014/main" id="{6E7F46E2-9CAA-4867-A5D3-74357FB14A79}"/>
              </a:ext>
            </a:extLst>
          </p:cNvPr>
          <p:cNvSpPr txBox="1"/>
          <p:nvPr/>
        </p:nvSpPr>
        <p:spPr>
          <a:xfrm>
            <a:off x="2965044" y="4958531"/>
            <a:ext cx="567950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Lato"/>
                <a:sym typeface="Helvetica Light"/>
              </a:rPr>
              <a:t>What is still </a:t>
            </a:r>
            <a:r>
              <a:rPr kumimoji="0" lang="en-GB" sz="2400" b="1" i="0" u="none" strike="noStrike" kern="1200" cap="none" spc="0" normalizeH="0" baseline="0" noProof="0">
                <a:ln>
                  <a:noFill/>
                </a:ln>
                <a:solidFill>
                  <a:srgbClr val="339933"/>
                </a:solidFill>
                <a:effectLst/>
                <a:uLnTx/>
                <a:uFillTx/>
                <a:latin typeface="Lato"/>
                <a:sym typeface="Helvetica Light"/>
              </a:rPr>
              <a:t>CHALLENGING</a:t>
            </a:r>
            <a:r>
              <a:rPr kumimoji="0" lang="en-GB" sz="2400" b="0" i="0" u="none" strike="noStrike" kern="1200" cap="none" spc="0" normalizeH="0" baseline="0" noProof="0">
                <a:ln>
                  <a:noFill/>
                </a:ln>
                <a:solidFill>
                  <a:srgbClr val="000000"/>
                </a:solidFill>
                <a:effectLst/>
                <a:uLnTx/>
                <a:uFillTx/>
                <a:latin typeface="Lato"/>
                <a:sym typeface="Helvetica Light"/>
              </a:rPr>
              <a:t> or confusing for you to get your mind around?  What questions, wonderings or puzzles do you now have?</a:t>
            </a:r>
          </a:p>
        </p:txBody>
      </p:sp>
    </p:spTree>
    <p:extLst>
      <p:ext uri="{BB962C8B-B14F-4D97-AF65-F5344CB8AC3E}">
        <p14:creationId xmlns:p14="http://schemas.microsoft.com/office/powerpoint/2010/main" val="169643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451340" y="1302729"/>
            <a:ext cx="3601915" cy="389792"/>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US" sz="2215" dirty="0">
                <a:solidFill>
                  <a:prstClr val="black"/>
                </a:solidFill>
                <a:latin typeface="Arial"/>
                <a:cs typeface="Arial"/>
              </a:rPr>
              <a:t>Learning Objective</a:t>
            </a:r>
            <a:r>
              <a:rPr lang="en-US" sz="2215" dirty="0">
                <a:solidFill>
                  <a:prstClr val="black"/>
                </a:solidFill>
              </a:rPr>
              <a:t>:</a:t>
            </a:r>
          </a:p>
        </p:txBody>
      </p:sp>
      <p:sp>
        <p:nvSpPr>
          <p:cNvPr id="5" name="Rounded Rectangle 4"/>
          <p:cNvSpPr>
            <a:spLocks noChangeArrowheads="1"/>
          </p:cNvSpPr>
          <p:nvPr/>
        </p:nvSpPr>
        <p:spPr bwMode="auto">
          <a:xfrm>
            <a:off x="473321" y="3097825"/>
            <a:ext cx="3601915" cy="391258"/>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US" sz="2215" dirty="0">
                <a:solidFill>
                  <a:prstClr val="black"/>
                </a:solidFill>
                <a:latin typeface="Arial"/>
                <a:cs typeface="Arial"/>
              </a:rPr>
              <a:t>Learning Outcomes</a:t>
            </a:r>
            <a:r>
              <a:rPr lang="en-US" sz="2215" dirty="0">
                <a:solidFill>
                  <a:prstClr val="black"/>
                </a:solidFill>
              </a:rPr>
              <a:t>:</a:t>
            </a:r>
          </a:p>
        </p:txBody>
      </p:sp>
      <p:sp>
        <p:nvSpPr>
          <p:cNvPr id="6" name="Rounded Rectangle 5"/>
          <p:cNvSpPr>
            <a:spLocks noChangeArrowheads="1"/>
          </p:cNvSpPr>
          <p:nvPr/>
        </p:nvSpPr>
        <p:spPr bwMode="auto">
          <a:xfrm>
            <a:off x="523144" y="3622432"/>
            <a:ext cx="2697773" cy="2864827"/>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nchor="ctr"/>
          <a:lstStyle/>
          <a:p>
            <a:pPr algn="ctr">
              <a:defRPr/>
            </a:pPr>
            <a:r>
              <a:rPr lang="en-US" sz="2400" b="1" dirty="0">
                <a:solidFill>
                  <a:srgbClr val="000000"/>
                </a:solidFill>
                <a:latin typeface="Arial"/>
                <a:cs typeface="Arial"/>
              </a:rPr>
              <a:t>Grade 4</a:t>
            </a:r>
          </a:p>
          <a:p>
            <a:pPr algn="ctr">
              <a:defRPr/>
            </a:pPr>
            <a:r>
              <a:rPr lang="en-US" sz="2400" dirty="0" smtClean="0">
                <a:solidFill>
                  <a:prstClr val="black"/>
                </a:solidFill>
              </a:rPr>
              <a:t>I can describe America’s key attempts at containment in Asia, 1947-1958.</a:t>
            </a:r>
            <a:endParaRPr lang="en-US" sz="2400" dirty="0">
              <a:solidFill>
                <a:prstClr val="black"/>
              </a:solidFill>
            </a:endParaRPr>
          </a:p>
        </p:txBody>
      </p:sp>
      <p:sp>
        <p:nvSpPr>
          <p:cNvPr id="8" name="Rounded Rectangle 7"/>
          <p:cNvSpPr>
            <a:spLocks noChangeArrowheads="1"/>
          </p:cNvSpPr>
          <p:nvPr/>
        </p:nvSpPr>
        <p:spPr bwMode="auto">
          <a:xfrm>
            <a:off x="3349869" y="3622432"/>
            <a:ext cx="2655277" cy="2864827"/>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2400" b="1" dirty="0">
                <a:solidFill>
                  <a:srgbClr val="000000"/>
                </a:solidFill>
                <a:latin typeface="Arial"/>
                <a:cs typeface="Arial"/>
              </a:rPr>
              <a:t>Grade 5</a:t>
            </a:r>
          </a:p>
          <a:p>
            <a:pPr algn="ctr">
              <a:defRPr/>
            </a:pPr>
            <a:r>
              <a:rPr lang="en-US" sz="2400" dirty="0" smtClean="0">
                <a:solidFill>
                  <a:prstClr val="black"/>
                </a:solidFill>
              </a:rPr>
              <a:t>I can identify how successful the US policy of containment was in one Asian country, 1947-1958.</a:t>
            </a:r>
            <a:endParaRPr lang="en-US" sz="2400" dirty="0">
              <a:solidFill>
                <a:prstClr val="black"/>
              </a:solidFill>
            </a:endParaRPr>
          </a:p>
        </p:txBody>
      </p:sp>
      <p:sp>
        <p:nvSpPr>
          <p:cNvPr id="9" name="Rounded Rectangle 8"/>
          <p:cNvSpPr>
            <a:spLocks noChangeArrowheads="1"/>
          </p:cNvSpPr>
          <p:nvPr/>
        </p:nvSpPr>
        <p:spPr bwMode="auto">
          <a:xfrm>
            <a:off x="6103327" y="3489083"/>
            <a:ext cx="2514600" cy="2998177"/>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nchor="ctr"/>
          <a:lstStyle/>
          <a:p>
            <a:pPr algn="ctr">
              <a:defRPr/>
            </a:pPr>
            <a:r>
              <a:rPr lang="en-US" sz="2400" b="1" dirty="0">
                <a:solidFill>
                  <a:srgbClr val="262626"/>
                </a:solidFill>
                <a:latin typeface="Arial"/>
                <a:cs typeface="Arial"/>
              </a:rPr>
              <a:t>Grade </a:t>
            </a:r>
            <a:r>
              <a:rPr lang="en-US" sz="2400" b="1" dirty="0" smtClean="0">
                <a:solidFill>
                  <a:srgbClr val="262626"/>
                </a:solidFill>
                <a:latin typeface="Arial"/>
                <a:cs typeface="Arial"/>
              </a:rPr>
              <a:t>6-7</a:t>
            </a:r>
            <a:endParaRPr lang="en-US" sz="2400" b="1" dirty="0">
              <a:solidFill>
                <a:srgbClr val="262626"/>
              </a:solidFill>
              <a:latin typeface="Arial"/>
              <a:cs typeface="Arial"/>
            </a:endParaRPr>
          </a:p>
          <a:p>
            <a:pPr algn="ctr">
              <a:defRPr/>
            </a:pPr>
            <a:r>
              <a:rPr lang="en-US" sz="1900" dirty="0" smtClean="0">
                <a:solidFill>
                  <a:srgbClr val="262626"/>
                </a:solidFill>
                <a:latin typeface="Arial"/>
                <a:cs typeface="Arial"/>
              </a:rPr>
              <a:t>I am starting to explain how successful the US policy of containment was across a number of different countries in Asia, 1947-1958</a:t>
            </a:r>
            <a:r>
              <a:rPr lang="en-US" sz="2000" dirty="0" smtClean="0">
                <a:solidFill>
                  <a:srgbClr val="262626"/>
                </a:solidFill>
                <a:latin typeface="Arial"/>
                <a:cs typeface="Arial"/>
              </a:rPr>
              <a:t>.</a:t>
            </a:r>
            <a:endParaRPr lang="en-US" sz="2000" dirty="0">
              <a:solidFill>
                <a:srgbClr val="262626"/>
              </a:solidFill>
            </a:endParaRPr>
          </a:p>
        </p:txBody>
      </p:sp>
      <p:sp>
        <p:nvSpPr>
          <p:cNvPr id="3079" name="Rectangle 6"/>
          <p:cNvSpPr>
            <a:spLocks noChangeArrowheads="1"/>
          </p:cNvSpPr>
          <p:nvPr/>
        </p:nvSpPr>
        <p:spPr bwMode="auto">
          <a:xfrm>
            <a:off x="517281" y="1767255"/>
            <a:ext cx="5451231" cy="122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AutoNum type="arabicPeriod"/>
            </a:pPr>
            <a:r>
              <a:rPr lang="en-GB" altLang="en-US" sz="1846" dirty="0">
                <a:solidFill>
                  <a:prstClr val="black"/>
                </a:solidFill>
                <a:latin typeface="Arial" panose="020B0604020202020204" pitchFamily="34" charset="0"/>
              </a:rPr>
              <a:t>To understand the background to US involvement in Asia, 1947-1958.</a:t>
            </a:r>
          </a:p>
          <a:p>
            <a:pPr eaLnBrk="1" hangingPunct="1">
              <a:spcBef>
                <a:spcPct val="0"/>
              </a:spcBef>
              <a:buFontTx/>
              <a:buAutoNum type="arabicPeriod"/>
            </a:pPr>
            <a:r>
              <a:rPr lang="en-GB" altLang="en-US" sz="1846" dirty="0" smtClean="0">
                <a:solidFill>
                  <a:prstClr val="black"/>
                </a:solidFill>
                <a:latin typeface="Arial" panose="020B0604020202020204" pitchFamily="34" charset="0"/>
              </a:rPr>
              <a:t>To begin judging how successful the US policy of containment was in Asia, 1947-1958.</a:t>
            </a:r>
          </a:p>
        </p:txBody>
      </p:sp>
      <p:sp>
        <p:nvSpPr>
          <p:cNvPr id="2" name="Rectangle 1"/>
          <p:cNvSpPr>
            <a:spLocks noChangeArrowheads="1"/>
          </p:cNvSpPr>
          <p:nvPr/>
        </p:nvSpPr>
        <p:spPr bwMode="auto">
          <a:xfrm>
            <a:off x="6360459" y="1312253"/>
            <a:ext cx="2257469" cy="1987062"/>
          </a:xfrm>
          <a:prstGeom prst="rect">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000" b="1" u="sng" dirty="0" smtClean="0">
              <a:solidFill>
                <a:srgbClr val="262626"/>
              </a:solidFill>
              <a:latin typeface="Calibri" pitchFamily="34" charset="0"/>
            </a:endParaRPr>
          </a:p>
          <a:p>
            <a:pPr eaLnBrk="1" hangingPunct="1">
              <a:defRPr/>
            </a:pPr>
            <a:r>
              <a:rPr lang="en-US" altLang="en-US" sz="2000" b="1" u="sng" dirty="0" smtClean="0">
                <a:solidFill>
                  <a:srgbClr val="262626"/>
                </a:solidFill>
                <a:latin typeface="Calibri" pitchFamily="34" charset="0"/>
              </a:rPr>
              <a:t>Key Terms</a:t>
            </a:r>
          </a:p>
          <a:p>
            <a:pPr eaLnBrk="1" hangingPunct="1">
              <a:defRPr/>
            </a:pPr>
            <a:r>
              <a:rPr lang="en-US" altLang="en-US" sz="2000" dirty="0" smtClean="0">
                <a:solidFill>
                  <a:srgbClr val="262626"/>
                </a:solidFill>
                <a:latin typeface="Calibri" pitchFamily="34" charset="0"/>
              </a:rPr>
              <a:t>Containment</a:t>
            </a:r>
          </a:p>
          <a:p>
            <a:pPr eaLnBrk="1" hangingPunct="1">
              <a:defRPr/>
            </a:pPr>
            <a:r>
              <a:rPr lang="en-US" altLang="en-US" sz="2000" dirty="0" smtClean="0">
                <a:solidFill>
                  <a:srgbClr val="262626"/>
                </a:solidFill>
                <a:latin typeface="Calibri" pitchFamily="34" charset="0"/>
              </a:rPr>
              <a:t>Domino effect</a:t>
            </a:r>
          </a:p>
          <a:p>
            <a:pPr eaLnBrk="1" hangingPunct="1">
              <a:defRPr/>
            </a:pPr>
            <a:r>
              <a:rPr lang="en-US" altLang="en-US" sz="2000" dirty="0" smtClean="0">
                <a:solidFill>
                  <a:srgbClr val="262626"/>
                </a:solidFill>
                <a:latin typeface="Calibri" pitchFamily="34" charset="0"/>
              </a:rPr>
              <a:t>Massive retaliation</a:t>
            </a:r>
          </a:p>
          <a:p>
            <a:pPr eaLnBrk="1" hangingPunct="1">
              <a:defRPr/>
            </a:pPr>
            <a:r>
              <a:rPr lang="en-US" altLang="en-US" sz="2000" dirty="0">
                <a:solidFill>
                  <a:srgbClr val="262626"/>
                </a:solidFill>
                <a:latin typeface="Calibri" pitchFamily="34" charset="0"/>
              </a:rPr>
              <a:t>B</a:t>
            </a:r>
            <a:r>
              <a:rPr lang="en-US" altLang="en-US" sz="2000" dirty="0" smtClean="0">
                <a:solidFill>
                  <a:srgbClr val="262626"/>
                </a:solidFill>
                <a:latin typeface="Calibri" pitchFamily="34" charset="0"/>
              </a:rPr>
              <a:t>rinkmanship</a:t>
            </a:r>
          </a:p>
          <a:p>
            <a:pPr eaLnBrk="1" hangingPunct="1">
              <a:defRPr/>
            </a:pPr>
            <a:r>
              <a:rPr lang="en-US" altLang="en-US" sz="2000" dirty="0" smtClean="0">
                <a:solidFill>
                  <a:srgbClr val="262626"/>
                </a:solidFill>
                <a:latin typeface="Calibri" pitchFamily="34" charset="0"/>
              </a:rPr>
              <a:t> </a:t>
            </a:r>
            <a:endParaRPr lang="en-US" altLang="en-US" sz="2000" dirty="0">
              <a:solidFill>
                <a:srgbClr val="262626"/>
              </a:solidFill>
              <a:latin typeface="Calibri" pitchFamily="34" charset="0"/>
            </a:endParaRPr>
          </a:p>
        </p:txBody>
      </p:sp>
      <p:sp>
        <p:nvSpPr>
          <p:cNvPr id="15" name="Shape 188"/>
          <p:cNvSpPr>
            <a:spLocks noChangeArrowheads="1"/>
          </p:cNvSpPr>
          <p:nvPr/>
        </p:nvSpPr>
        <p:spPr bwMode="auto">
          <a:xfrm>
            <a:off x="4763" y="-15875"/>
            <a:ext cx="9144000" cy="96075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400" b="1" dirty="0">
                <a:solidFill>
                  <a:prstClr val="black"/>
                </a:solidFill>
                <a:latin typeface="Calibri" pitchFamily="34" charset="0"/>
              </a:rPr>
              <a:t>The Big Question: To what extent could the US policy of containment in Asia </a:t>
            </a:r>
            <a:r>
              <a:rPr lang="en-US" altLang="en-US" sz="2400" b="1" dirty="0" smtClean="0">
                <a:solidFill>
                  <a:prstClr val="black"/>
                </a:solidFill>
                <a:latin typeface="Calibri" pitchFamily="34" charset="0"/>
              </a:rPr>
              <a:t>between 1947 and 1958 be </a:t>
            </a:r>
            <a:r>
              <a:rPr lang="en-US" altLang="en-US" sz="2400" b="1" dirty="0">
                <a:solidFill>
                  <a:prstClr val="black"/>
                </a:solidFill>
                <a:latin typeface="Calibri" pitchFamily="34" charset="0"/>
              </a:rPr>
              <a:t>considered a success? </a:t>
            </a:r>
            <a:endParaRPr lang="en-US" altLang="en-US" sz="2400" b="1" dirty="0">
              <a:solidFill>
                <a:prstClr val="black"/>
              </a:solidFill>
              <a:latin typeface="Calibri" panose="020F0502020204030204"/>
            </a:endParaRPr>
          </a:p>
        </p:txBody>
      </p:sp>
    </p:spTree>
    <p:extLst>
      <p:ext uri="{BB962C8B-B14F-4D97-AF65-F5344CB8AC3E}">
        <p14:creationId xmlns:p14="http://schemas.microsoft.com/office/powerpoint/2010/main" val="143408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400260"/>
            <a:ext cx="9144000" cy="457740"/>
            <a:chOff x="0" y="4580821"/>
            <a:chExt cx="9144000" cy="562681"/>
          </a:xfrm>
        </p:grpSpPr>
        <p:sp>
          <p:nvSpPr>
            <p:cNvPr id="3" name="Rectangle 2"/>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5" name="Picture 4"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6" name="Rectangle 5"/>
          <p:cNvSpPr/>
          <p:nvPr/>
        </p:nvSpPr>
        <p:spPr>
          <a:xfrm>
            <a:off x="0" y="-110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7484" rtl="0" eaLnBrk="1" fontAlgn="base" latinLnBrk="0" hangingPunct="0">
              <a:lnSpc>
                <a:spcPct val="93000"/>
              </a:lnSpc>
              <a:spcBef>
                <a:spcPct val="0"/>
              </a:spcBef>
              <a:spcAft>
                <a:spcPct val="0"/>
              </a:spcAft>
              <a:buClr>
                <a:srgbClr val="000000"/>
              </a:buClr>
              <a:buSzPct val="100000"/>
              <a:buFontTx/>
              <a:buNone/>
              <a:tabLst/>
              <a:defRPr/>
            </a:pPr>
            <a:r>
              <a:rPr kumimoji="0" lang="en-US" sz="3200" b="1" i="0" u="none" strike="noStrike" kern="1200" cap="none" spc="0" normalizeH="0" baseline="0" noProof="0" dirty="0" smtClean="0">
                <a:ln>
                  <a:noFill/>
                </a:ln>
                <a:solidFill>
                  <a:srgbClr val="FFFFFF"/>
                </a:solidFill>
                <a:effectLst/>
                <a:uLnTx/>
                <a:uFillTx/>
                <a:ea typeface="+mn-ea"/>
                <a:cs typeface="Arial"/>
              </a:rPr>
              <a:t>Learner Profile</a:t>
            </a:r>
            <a:r>
              <a:rPr kumimoji="0" lang="en-US" sz="3200" b="1" i="0" u="none" strike="noStrike" kern="1200" cap="none" spc="0" normalizeH="0" noProof="0" dirty="0" smtClean="0">
                <a:ln>
                  <a:noFill/>
                </a:ln>
                <a:solidFill>
                  <a:srgbClr val="FFFFFF"/>
                </a:solidFill>
                <a:effectLst/>
                <a:uLnTx/>
                <a:uFillTx/>
                <a:ea typeface="+mn-ea"/>
                <a:cs typeface="Arial"/>
              </a:rPr>
              <a:t> and ATL Focus</a:t>
            </a:r>
            <a:endParaRPr kumimoji="0" lang="en-US" sz="3200" b="1" i="0" u="none" strike="noStrike" kern="1200" cap="none" spc="0" normalizeH="0" baseline="0" noProof="0" dirty="0">
              <a:ln>
                <a:noFill/>
              </a:ln>
              <a:solidFill>
                <a:srgbClr val="FFFFFF"/>
              </a:solidFill>
              <a:effectLst/>
              <a:uLnTx/>
              <a:uFillTx/>
              <a:ea typeface="+mn-ea"/>
              <a:cs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46" y="169372"/>
            <a:ext cx="1424940" cy="12420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768" y="1561439"/>
            <a:ext cx="1129232" cy="1707226"/>
          </a:xfrm>
          <a:prstGeom prst="rect">
            <a:avLst/>
          </a:prstGeom>
          <a:ln>
            <a:noFill/>
          </a:ln>
          <a:effectLst>
            <a:outerShdw blurRad="292100" dist="139700" dir="2700000" algn="tl" rotWithShape="0">
              <a:srgbClr val="0070C0">
                <a:alpha val="65000"/>
              </a:srgb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5380" y="1502898"/>
            <a:ext cx="1063220" cy="1724692"/>
          </a:xfrm>
          <a:prstGeom prst="rect">
            <a:avLst/>
          </a:prstGeom>
          <a:ln>
            <a:noFill/>
          </a:ln>
          <a:effectLst>
            <a:outerShdw blurRad="292100" dist="139700" dir="2700000" algn="tl" rotWithShape="0">
              <a:srgbClr val="0070C0">
                <a:alpha val="65000"/>
              </a:srgbClr>
            </a:out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7416" y="1502898"/>
            <a:ext cx="1075254" cy="1765767"/>
          </a:xfrm>
          <a:prstGeom prst="rect">
            <a:avLst/>
          </a:prstGeom>
          <a:ln>
            <a:noFill/>
          </a:ln>
          <a:effectLst>
            <a:outerShdw blurRad="292100" dist="139700" dir="2700000" algn="tl" rotWithShape="0">
              <a:srgbClr val="0070C0">
                <a:alpha val="65000"/>
              </a:srgbClr>
            </a:outerShdw>
          </a:effectLst>
        </p:spPr>
      </p:pic>
      <p:sp>
        <p:nvSpPr>
          <p:cNvPr id="14" name="Plus 13"/>
          <p:cNvSpPr/>
          <p:nvPr/>
        </p:nvSpPr>
        <p:spPr>
          <a:xfrm>
            <a:off x="3009900" y="2196283"/>
            <a:ext cx="647700" cy="6223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14"/>
          <p:cNvSpPr/>
          <p:nvPr/>
        </p:nvSpPr>
        <p:spPr>
          <a:xfrm>
            <a:off x="5994400" y="2196283"/>
            <a:ext cx="647700" cy="6223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0100" y="3516481"/>
            <a:ext cx="7556500" cy="2860358"/>
          </a:xfrm>
          <a:prstGeom prst="roundRect">
            <a:avLst/>
          </a:prstGeom>
          <a:noFill/>
          <a:ln>
            <a:solidFill>
              <a:schemeClr val="tx1"/>
            </a:solidFill>
            <a:prstDash val="dash"/>
          </a:ln>
        </p:spPr>
        <p:txBody>
          <a:bodyPr wrap="square" rtlCol="0">
            <a:spAutoFit/>
          </a:bodyPr>
          <a:lstStyle/>
          <a:p>
            <a:pPr marL="285750" indent="-285750">
              <a:buFont typeface="Arial" panose="020B0604020202020204" pitchFamily="34" charset="0"/>
              <a:buChar char="•"/>
            </a:pPr>
            <a:r>
              <a:rPr lang="en-US" dirty="0">
                <a:solidFill>
                  <a:schemeClr val="tx2"/>
                </a:solidFill>
              </a:rPr>
              <a:t>I can use the ATL skill of research [information literacy and media literacy] to help gain the skills needed to develop knowledge and understanding.</a:t>
            </a:r>
          </a:p>
          <a:p>
            <a:pPr marL="285750" indent="-285750">
              <a:buFont typeface="Arial" panose="020B0604020202020204" pitchFamily="34" charset="0"/>
              <a:buChar char="•"/>
            </a:pPr>
            <a:r>
              <a:rPr lang="en-US" dirty="0" smtClean="0">
                <a:solidFill>
                  <a:schemeClr val="tx2"/>
                </a:solidFill>
              </a:rPr>
              <a:t>I </a:t>
            </a:r>
            <a:r>
              <a:rPr lang="en-US" dirty="0">
                <a:solidFill>
                  <a:schemeClr val="tx2"/>
                </a:solidFill>
              </a:rPr>
              <a:t>can gather and </a:t>
            </a:r>
            <a:r>
              <a:rPr lang="en-US" dirty="0" err="1">
                <a:solidFill>
                  <a:schemeClr val="tx2"/>
                </a:solidFill>
              </a:rPr>
              <a:t>organise</a:t>
            </a:r>
            <a:r>
              <a:rPr lang="en-US" dirty="0">
                <a:solidFill>
                  <a:schemeClr val="tx2"/>
                </a:solidFill>
              </a:rPr>
              <a:t> relevant information to formulate an argument. </a:t>
            </a:r>
          </a:p>
          <a:p>
            <a:pPr marL="285750" indent="-285750">
              <a:buFont typeface="Arial" panose="020B0604020202020204" pitchFamily="34" charset="0"/>
              <a:buChar char="•"/>
            </a:pPr>
            <a:r>
              <a:rPr lang="en-US" dirty="0" smtClean="0">
                <a:solidFill>
                  <a:schemeClr val="tx2"/>
                </a:solidFill>
              </a:rPr>
              <a:t>I </a:t>
            </a:r>
            <a:r>
              <a:rPr lang="en-US" dirty="0">
                <a:solidFill>
                  <a:schemeClr val="tx2"/>
                </a:solidFill>
              </a:rPr>
              <a:t>actively use visible thinking strategies and </a:t>
            </a:r>
            <a:r>
              <a:rPr lang="en-US" dirty="0" smtClean="0">
                <a:solidFill>
                  <a:schemeClr val="tx2"/>
                </a:solidFill>
              </a:rPr>
              <a:t>techniques</a:t>
            </a:r>
          </a:p>
          <a:p>
            <a:pPr marL="285750" indent="-285750">
              <a:buFont typeface="Arial" panose="020B0604020202020204" pitchFamily="34" charset="0"/>
              <a:buChar char="•"/>
            </a:pPr>
            <a:r>
              <a:rPr lang="en-US" dirty="0">
                <a:solidFill>
                  <a:schemeClr val="tx2"/>
                </a:solidFill>
              </a:rPr>
              <a:t>I am willing to revise understanding based on new information and evidence</a:t>
            </a:r>
            <a:r>
              <a:rPr lang="en-US" dirty="0" smtClean="0">
                <a:solidFill>
                  <a:schemeClr val="tx2"/>
                </a:solidFill>
              </a:rPr>
              <a:t>.</a:t>
            </a:r>
          </a:p>
          <a:p>
            <a:pPr marL="285750" indent="-285750">
              <a:buFont typeface="Arial" panose="020B0604020202020204" pitchFamily="34" charset="0"/>
              <a:buChar char="•"/>
            </a:pPr>
            <a:r>
              <a:rPr lang="en-US" dirty="0">
                <a:solidFill>
                  <a:schemeClr val="tx2"/>
                </a:solidFill>
              </a:rPr>
              <a:t>I can consider content (What did I learn about today? What don’t I yet understand? What questions do I have now?)</a:t>
            </a:r>
          </a:p>
          <a:p>
            <a:endParaRPr lang="en-US" dirty="0">
              <a:ln w="19050">
                <a:solidFill>
                  <a:schemeClr val="tx1"/>
                </a:solidFill>
                <a:prstDash val="dash"/>
              </a:ln>
              <a:solidFill>
                <a:schemeClr val="tx2"/>
              </a:solidFill>
            </a:endParaRPr>
          </a:p>
        </p:txBody>
      </p:sp>
    </p:spTree>
    <p:extLst>
      <p:ext uri="{BB962C8B-B14F-4D97-AF65-F5344CB8AC3E}">
        <p14:creationId xmlns:p14="http://schemas.microsoft.com/office/powerpoint/2010/main" val="3845114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72"/>
          <p:cNvSpPr/>
          <p:nvPr/>
        </p:nvSpPr>
        <p:spPr>
          <a:xfrm>
            <a:off x="-780" y="0"/>
            <a:ext cx="9143998" cy="614152"/>
          </a:xfrm>
          <a:prstGeom prst="rect">
            <a:avLst/>
          </a:prstGeom>
          <a:solidFill>
            <a:srgbClr val="7030A0"/>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9" name="TextBox 8"/>
          <p:cNvSpPr txBox="1"/>
          <p:nvPr/>
        </p:nvSpPr>
        <p:spPr>
          <a:xfrm>
            <a:off x="1828800" y="0"/>
            <a:ext cx="5540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panose="020F0502020204030204"/>
                <a:ea typeface="+mn-ea"/>
                <a:cs typeface="+mn-cs"/>
              </a:rPr>
              <a:t>Activate Activity</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10234" y="786086"/>
            <a:ext cx="8721969" cy="5816977"/>
          </a:xfrm>
          <a:prstGeom prst="rect">
            <a:avLst/>
          </a:prstGeom>
          <a:noFill/>
        </p:spPr>
        <p:txBody>
          <a:bodyPr wrap="square" rtlCol="0">
            <a:spAutoFit/>
          </a:bodyPr>
          <a:lstStyle/>
          <a:p>
            <a:r>
              <a:rPr lang="en-US" sz="2400" dirty="0" smtClean="0"/>
              <a:t>You are going to work in pairs to consider how successful the policy of </a:t>
            </a:r>
            <a:r>
              <a:rPr lang="en-US" sz="2400" b="1" u="sng" dirty="0" smtClean="0"/>
              <a:t>containment</a:t>
            </a:r>
            <a:r>
              <a:rPr lang="en-US" sz="2400" dirty="0" smtClean="0"/>
              <a:t> was in Japan and Taiwan.</a:t>
            </a:r>
          </a:p>
          <a:p>
            <a:r>
              <a:rPr lang="en-US" sz="2400" dirty="0" smtClean="0"/>
              <a:t>Use pp. 58-59 in </a:t>
            </a:r>
            <a:r>
              <a:rPr lang="en-US" sz="2400" i="1" dirty="0" smtClean="0"/>
              <a:t>Rogers &amp; Thomas</a:t>
            </a:r>
            <a:r>
              <a:rPr lang="en-US" sz="2400" dirty="0" smtClean="0"/>
              <a:t> to make your teaching notes. </a:t>
            </a:r>
          </a:p>
          <a:p>
            <a:r>
              <a:rPr lang="en-US" sz="2400" dirty="0" smtClean="0"/>
              <a:t>You may choose what format you make them in. </a:t>
            </a:r>
          </a:p>
          <a:p>
            <a:r>
              <a:rPr lang="en-US" sz="2200" dirty="0" smtClean="0">
                <a:solidFill>
                  <a:schemeClr val="accent5">
                    <a:lumMod val="50000"/>
                  </a:schemeClr>
                </a:solidFill>
              </a:rPr>
              <a:t>Partner A:  Focus on Japan.</a:t>
            </a:r>
          </a:p>
          <a:p>
            <a:pPr marL="285750" indent="-285750">
              <a:buFont typeface="Arial" panose="020B0604020202020204" pitchFamily="34" charset="0"/>
              <a:buChar char="•"/>
            </a:pPr>
            <a:r>
              <a:rPr lang="en-US" sz="2200" dirty="0" smtClean="0">
                <a:solidFill>
                  <a:schemeClr val="accent5">
                    <a:lumMod val="50000"/>
                  </a:schemeClr>
                </a:solidFill>
              </a:rPr>
              <a:t>What were America’s aims in Japan?</a:t>
            </a:r>
          </a:p>
          <a:p>
            <a:pPr marL="285750" indent="-285750">
              <a:buFont typeface="Arial" panose="020B0604020202020204" pitchFamily="34" charset="0"/>
              <a:buChar char="•"/>
            </a:pPr>
            <a:r>
              <a:rPr lang="en-US" sz="2200" dirty="0" smtClean="0">
                <a:solidFill>
                  <a:schemeClr val="accent5">
                    <a:lumMod val="50000"/>
                  </a:schemeClr>
                </a:solidFill>
              </a:rPr>
              <a:t>Which objective was the most important for Japan and why?</a:t>
            </a:r>
          </a:p>
          <a:p>
            <a:pPr marL="285750" indent="-285750">
              <a:buFont typeface="Arial" panose="020B0604020202020204" pitchFamily="34" charset="0"/>
              <a:buChar char="•"/>
            </a:pPr>
            <a:r>
              <a:rPr lang="en-US" sz="2200" dirty="0" smtClean="0">
                <a:solidFill>
                  <a:schemeClr val="accent5">
                    <a:lumMod val="50000"/>
                  </a:schemeClr>
                </a:solidFill>
              </a:rPr>
              <a:t>How did the policy towards Japan change between the end of WWII and the outbreak of the Korean War? (1945-1950)</a:t>
            </a:r>
          </a:p>
          <a:p>
            <a:pPr marL="285750" indent="-285750">
              <a:buFont typeface="Arial" panose="020B0604020202020204" pitchFamily="34" charset="0"/>
              <a:buChar char="•"/>
            </a:pPr>
            <a:r>
              <a:rPr lang="en-US" sz="2200" dirty="0" smtClean="0">
                <a:solidFill>
                  <a:schemeClr val="accent5">
                    <a:lumMod val="50000"/>
                  </a:schemeClr>
                </a:solidFill>
              </a:rPr>
              <a:t>Was containment a success in Japan?</a:t>
            </a:r>
          </a:p>
          <a:p>
            <a:endParaRPr lang="en-US" sz="1200" dirty="0">
              <a:solidFill>
                <a:schemeClr val="accent5">
                  <a:lumMod val="50000"/>
                </a:schemeClr>
              </a:solidFill>
            </a:endParaRPr>
          </a:p>
          <a:p>
            <a:r>
              <a:rPr lang="en-US" sz="2200" dirty="0" smtClean="0">
                <a:solidFill>
                  <a:srgbClr val="C00000"/>
                </a:solidFill>
              </a:rPr>
              <a:t>Partner B:  Focus on Taiwan</a:t>
            </a:r>
          </a:p>
          <a:p>
            <a:pPr marL="342900" indent="-342900">
              <a:buFont typeface="Arial" panose="020B0604020202020204" pitchFamily="34" charset="0"/>
              <a:buChar char="•"/>
            </a:pPr>
            <a:r>
              <a:rPr lang="en-US" sz="2200" dirty="0" smtClean="0">
                <a:solidFill>
                  <a:srgbClr val="C00000"/>
                </a:solidFill>
              </a:rPr>
              <a:t>How did the US policy towards Taiwan change after 1950?</a:t>
            </a:r>
          </a:p>
          <a:p>
            <a:pPr marL="342900" indent="-342900">
              <a:buFont typeface="Arial" panose="020B0604020202020204" pitchFamily="34" charset="0"/>
              <a:buChar char="•"/>
            </a:pPr>
            <a:r>
              <a:rPr lang="en-US" sz="2200" dirty="0" smtClean="0">
                <a:solidFill>
                  <a:srgbClr val="C00000"/>
                </a:solidFill>
              </a:rPr>
              <a:t>Why did Eisenhower threaten to use atomic weapons against China?</a:t>
            </a:r>
          </a:p>
          <a:p>
            <a:pPr marL="342900" indent="-342900">
              <a:buFont typeface="Arial" panose="020B0604020202020204" pitchFamily="34" charset="0"/>
              <a:buChar char="•"/>
            </a:pPr>
            <a:r>
              <a:rPr lang="en-US" sz="2200" dirty="0" smtClean="0">
                <a:solidFill>
                  <a:srgbClr val="C00000"/>
                </a:solidFill>
              </a:rPr>
              <a:t>What do Eisenhower’s policies of ‘massive retaliation’ and ‘brinkmanship’ mean?</a:t>
            </a:r>
          </a:p>
          <a:p>
            <a:pPr marL="342900" indent="-342900">
              <a:buFont typeface="Arial" panose="020B0604020202020204" pitchFamily="34" charset="0"/>
              <a:buChar char="•"/>
            </a:pPr>
            <a:r>
              <a:rPr lang="en-US" sz="2200" dirty="0" smtClean="0">
                <a:solidFill>
                  <a:srgbClr val="C00000"/>
                </a:solidFill>
              </a:rPr>
              <a:t>Was containment a success in Taiwan?</a:t>
            </a:r>
            <a:endParaRPr lang="en-US" sz="2200" dirty="0">
              <a:solidFill>
                <a:srgbClr val="C00000"/>
              </a:solidFill>
            </a:endParaRPr>
          </a:p>
        </p:txBody>
      </p:sp>
    </p:spTree>
    <p:extLst>
      <p:ext uri="{BB962C8B-B14F-4D97-AF65-F5344CB8AC3E}">
        <p14:creationId xmlns:p14="http://schemas.microsoft.com/office/powerpoint/2010/main" val="301904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67"/>
          <p:cNvGrpSpPr/>
          <p:nvPr/>
        </p:nvGrpSpPr>
        <p:grpSpPr>
          <a:xfrm>
            <a:off x="0" y="6295319"/>
            <a:ext cx="9146931" cy="562681"/>
            <a:chOff x="0" y="4580819"/>
            <a:chExt cx="9146931" cy="562681"/>
          </a:xfrm>
        </p:grpSpPr>
        <p:sp>
          <p:nvSpPr>
            <p:cNvPr id="3" name="Shape 168"/>
            <p:cNvSpPr/>
            <p:nvPr/>
          </p:nvSpPr>
          <p:spPr>
            <a:xfrm>
              <a:off x="2932" y="4580819"/>
              <a:ext cx="9143998" cy="562681"/>
            </a:xfrm>
            <a:prstGeom prst="rect">
              <a:avLst/>
            </a:prstGeom>
            <a:solidFill>
              <a:srgbClr val="7030A0"/>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pic>
          <p:nvPicPr>
            <p:cNvPr id="4" name="Shape 169" descr="Screen Shot 2015-02-09 at 12.06.40 PM.png"/>
            <p:cNvPicPr preferRelativeResize="0"/>
            <p:nvPr/>
          </p:nvPicPr>
          <p:blipFill rotWithShape="1">
            <a:blip r:embed="rId2">
              <a:alphaModFix/>
            </a:blip>
            <a:srcRect/>
            <a:stretch/>
          </p:blipFill>
          <p:spPr>
            <a:xfrm>
              <a:off x="0" y="4588458"/>
              <a:ext cx="2798612" cy="555041"/>
            </a:xfrm>
            <a:prstGeom prst="rect">
              <a:avLst/>
            </a:prstGeom>
            <a:noFill/>
            <a:ln>
              <a:noFill/>
            </a:ln>
          </p:spPr>
        </p:pic>
        <p:pic>
          <p:nvPicPr>
            <p:cNvPr id="5" name="Shape 170" descr="GEMS_PhotoLogo_9_DB.png"/>
            <p:cNvPicPr preferRelativeResize="0"/>
            <p:nvPr/>
          </p:nvPicPr>
          <p:blipFill rotWithShape="1">
            <a:blip r:embed="rId3">
              <a:alphaModFix/>
            </a:blip>
            <a:srcRect/>
            <a:stretch/>
          </p:blipFill>
          <p:spPr>
            <a:xfrm>
              <a:off x="8128000" y="4640762"/>
              <a:ext cx="922841" cy="435429"/>
            </a:xfrm>
            <a:prstGeom prst="rect">
              <a:avLst/>
            </a:prstGeom>
            <a:noFill/>
            <a:ln>
              <a:noFill/>
            </a:ln>
          </p:spPr>
        </p:pic>
        <p:sp>
          <p:nvSpPr>
            <p:cNvPr id="6" name="Shape 171"/>
            <p:cNvSpPr txBox="1"/>
            <p:nvPr/>
          </p:nvSpPr>
          <p:spPr>
            <a:xfrm>
              <a:off x="3373121" y="4614967"/>
              <a:ext cx="4653278" cy="49244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a:ln>
                    <a:noFill/>
                  </a:ln>
                  <a:solidFill>
                    <a:prstClr val="white"/>
                  </a:solidFill>
                  <a:effectLst/>
                  <a:uLnTx/>
                  <a:uFillTx/>
                  <a:latin typeface="Arial"/>
                  <a:ea typeface="Arial"/>
                  <a:cs typeface="Arial"/>
                  <a:sym typeface="Arial"/>
                </a:rPr>
                <a:t>Want to know the latest?</a:t>
              </a:r>
              <a:r>
                <a:rPr kumimoji="0" lang="en-US" sz="1400" b="0" i="0" u="none" strike="noStrike" kern="1200" cap="none" spc="0" normalizeH="0" baseline="0" noProof="0">
                  <a:ln>
                    <a:noFill/>
                  </a:ln>
                  <a:solidFill>
                    <a:prstClr val="white"/>
                  </a:solidFill>
                  <a:effectLst/>
                  <a:uLnTx/>
                  <a:uFillTx/>
                  <a:latin typeface="Arial"/>
                  <a:ea typeface="Arial"/>
                  <a:cs typeface="Arial"/>
                  <a:sym typeface="Arial"/>
                </a:rPr>
                <a:t>	</a:t>
              </a: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Follow us… </a:t>
              </a:r>
              <a:r>
                <a:rPr kumimoji="0" lang="en-US" sz="1200" b="1" i="0" u="none" strike="noStrike" kern="1200" cap="none" spc="0" normalizeH="0" baseline="0" noProof="0">
                  <a:ln>
                    <a:noFill/>
                  </a:ln>
                  <a:solidFill>
                    <a:prstClr val="white"/>
                  </a:solidFill>
                  <a:effectLst/>
                  <a:uLnTx/>
                  <a:uFillTx/>
                  <a:latin typeface="Arial"/>
                  <a:ea typeface="Arial"/>
                  <a:cs typeface="Arial"/>
                  <a:sym typeface="Arial"/>
                </a:rPr>
                <a:t>Twitter</a:t>
              </a: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 </a:t>
              </a:r>
              <a:r>
                <a:rPr kumimoji="0" lang="en-US" sz="1100" b="0" i="0" u="none" strike="noStrike" kern="1200" cap="none" spc="0" normalizeH="0" baseline="0" noProof="0">
                  <a:ln>
                    <a:noFill/>
                  </a:ln>
                  <a:solidFill>
                    <a:prstClr val="white"/>
                  </a:solidFill>
                  <a:effectLst/>
                  <a:uLnTx/>
                  <a:uFillTx/>
                  <a:latin typeface="Arial"/>
                  <a:ea typeface="Arial"/>
                  <a:cs typeface="Arial"/>
                  <a:sym typeface="Arial"/>
                </a:rPr>
                <a:t>@GEMS_WSO  </a:t>
              </a: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  </a:t>
              </a:r>
              <a:r>
                <a:rPr kumimoji="0" lang="en-US" sz="1200" b="1" i="0" u="none" strike="noStrike" kern="1200" cap="none" spc="0" normalizeH="0" baseline="0" noProof="0">
                  <a:ln>
                    <a:noFill/>
                  </a:ln>
                  <a:solidFill>
                    <a:prstClr val="white"/>
                  </a:solidFill>
                  <a:effectLst/>
                  <a:uLnTx/>
                  <a:uFillTx/>
                  <a:latin typeface="Arial"/>
                  <a:ea typeface="Arial"/>
                  <a:cs typeface="Arial"/>
                  <a:sym typeface="Arial"/>
                </a:rPr>
                <a:t>Facebook</a:t>
              </a: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 </a:t>
              </a:r>
              <a:r>
                <a:rPr kumimoji="0" lang="en-US" sz="1100" b="0" i="0" u="none" strike="noStrike" kern="1200" cap="none" spc="0" normalizeH="0" baseline="0" noProof="0">
                  <a:ln>
                    <a:noFill/>
                  </a:ln>
                  <a:solidFill>
                    <a:prstClr val="white"/>
                  </a:solidFill>
                  <a:effectLst/>
                  <a:uLnTx/>
                  <a:uFillTx/>
                  <a:latin typeface="Arial"/>
                  <a:ea typeface="Arial"/>
                  <a:cs typeface="Arial"/>
                  <a:sym typeface="Arial"/>
                </a:rPr>
                <a:t>GEMSWSO</a:t>
              </a:r>
            </a:p>
          </p:txBody>
        </p:sp>
      </p:grpSp>
      <p:sp>
        <p:nvSpPr>
          <p:cNvPr id="8" name="Shape 172"/>
          <p:cNvSpPr/>
          <p:nvPr/>
        </p:nvSpPr>
        <p:spPr>
          <a:xfrm>
            <a:off x="-780" y="0"/>
            <a:ext cx="9143998" cy="614152"/>
          </a:xfrm>
          <a:prstGeom prst="rect">
            <a:avLst/>
          </a:prstGeom>
          <a:solidFill>
            <a:srgbClr val="7030A0"/>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9" name="TextBox 8"/>
          <p:cNvSpPr txBox="1"/>
          <p:nvPr/>
        </p:nvSpPr>
        <p:spPr>
          <a:xfrm>
            <a:off x="1828800" y="0"/>
            <a:ext cx="5540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panose="020F0502020204030204"/>
                <a:ea typeface="+mn-ea"/>
                <a:cs typeface="+mn-cs"/>
              </a:rPr>
              <a:t>Consolidate</a:t>
            </a:r>
            <a:r>
              <a:rPr kumimoji="0" lang="en-US" sz="3200" b="1" i="0" u="none" strike="noStrike" kern="1200" cap="none" spc="0" normalizeH="0" noProof="0" dirty="0" smtClean="0">
                <a:ln>
                  <a:noFill/>
                </a:ln>
                <a:solidFill>
                  <a:prstClr val="white"/>
                </a:solidFill>
                <a:effectLst/>
                <a:uLnTx/>
                <a:uFillTx/>
                <a:latin typeface="Calibri" panose="020F0502020204030204"/>
                <a:ea typeface="+mn-ea"/>
                <a:cs typeface="+mn-cs"/>
              </a:rPr>
              <a:t> Activity</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Left-Right Arrow 6"/>
          <p:cNvSpPr/>
          <p:nvPr/>
        </p:nvSpPr>
        <p:spPr>
          <a:xfrm>
            <a:off x="363415" y="3528646"/>
            <a:ext cx="8405447" cy="703385"/>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13" y="828546"/>
            <a:ext cx="1135932" cy="1445731"/>
          </a:xfrm>
          <a:prstGeom prst="rect">
            <a:avLst/>
          </a:prstGeom>
          <a:effectLst>
            <a:softEdge rad="63500"/>
          </a:effectLst>
        </p:spPr>
      </p:pic>
      <p:sp>
        <p:nvSpPr>
          <p:cNvPr id="11" name="Rounded Rectangular Callout 10"/>
          <p:cNvSpPr/>
          <p:nvPr/>
        </p:nvSpPr>
        <p:spPr>
          <a:xfrm>
            <a:off x="2414954" y="973015"/>
            <a:ext cx="4954675" cy="1090247"/>
          </a:xfrm>
          <a:prstGeom prst="wedgeRoundRectCallout">
            <a:avLst>
              <a:gd name="adj1" fmla="val -69101"/>
              <a:gd name="adj2" fmla="val -2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en-US" b="1" dirty="0" smtClean="0">
                <a:solidFill>
                  <a:prstClr val="black"/>
                </a:solidFill>
                <a:latin typeface="Calibri" pitchFamily="34" charset="0"/>
              </a:rPr>
              <a:t>“To </a:t>
            </a:r>
            <a:r>
              <a:rPr lang="en-US" altLang="en-US" b="1" dirty="0">
                <a:solidFill>
                  <a:prstClr val="black"/>
                </a:solidFill>
                <a:latin typeface="Calibri" pitchFamily="34" charset="0"/>
              </a:rPr>
              <a:t>what extent could the US policy of containment in Asia between 1947 and 1958 be considered a success? </a:t>
            </a:r>
            <a:r>
              <a:rPr lang="en-US" altLang="en-US" b="1" dirty="0" smtClean="0">
                <a:solidFill>
                  <a:prstClr val="black"/>
                </a:solidFill>
                <a:latin typeface="Calibri" pitchFamily="34" charset="0"/>
              </a:rPr>
              <a:t>“</a:t>
            </a:r>
            <a:endParaRPr lang="en-US" altLang="en-US" b="1" dirty="0">
              <a:solidFill>
                <a:prstClr val="black"/>
              </a:solidFill>
            </a:endParaRPr>
          </a:p>
        </p:txBody>
      </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992" y="4485610"/>
            <a:ext cx="1845308" cy="12951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3992" y="5780786"/>
            <a:ext cx="1845308" cy="408623"/>
          </a:xfrm>
          <a:prstGeom prst="roundRect">
            <a:avLst/>
          </a:prstGeom>
          <a:solidFill>
            <a:schemeClr val="accent6">
              <a:lumMod val="20000"/>
              <a:lumOff val="80000"/>
            </a:schemeClr>
          </a:solidFill>
          <a:ln>
            <a:solidFill>
              <a:schemeClr val="tx1"/>
            </a:solidFill>
            <a:prstDash val="lgDash"/>
          </a:ln>
        </p:spPr>
        <p:txBody>
          <a:bodyPr wrap="square" rtlCol="0">
            <a:spAutoFit/>
          </a:bodyPr>
          <a:lstStyle/>
          <a:p>
            <a:pPr algn="ctr"/>
            <a:r>
              <a:rPr lang="en-US" b="1" dirty="0" smtClean="0"/>
              <a:t>Total Success</a:t>
            </a:r>
            <a:endParaRPr lang="en-US" b="1" dirty="0"/>
          </a:p>
        </p:txBody>
      </p:sp>
      <p:pic>
        <p:nvPicPr>
          <p:cNvPr id="1028"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9692" y="4293756"/>
            <a:ext cx="1584570" cy="14114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103745" y="5769606"/>
            <a:ext cx="1845308" cy="408623"/>
          </a:xfrm>
          <a:prstGeom prst="roundRect">
            <a:avLst/>
          </a:prstGeom>
          <a:solidFill>
            <a:schemeClr val="accent2"/>
          </a:solidFill>
          <a:ln>
            <a:solidFill>
              <a:schemeClr val="tx1"/>
            </a:solidFill>
            <a:prstDash val="lgDash"/>
          </a:ln>
        </p:spPr>
        <p:txBody>
          <a:bodyPr wrap="square" rtlCol="0">
            <a:spAutoFit/>
          </a:bodyPr>
          <a:lstStyle/>
          <a:p>
            <a:pPr algn="ctr"/>
            <a:r>
              <a:rPr lang="en-US" b="1" dirty="0" smtClean="0"/>
              <a:t>Total Failure</a:t>
            </a:r>
            <a:endParaRPr lang="en-US" b="1" dirty="0"/>
          </a:p>
        </p:txBody>
      </p:sp>
    </p:spTree>
    <p:extLst>
      <p:ext uri="{BB962C8B-B14F-4D97-AF65-F5344CB8AC3E}">
        <p14:creationId xmlns:p14="http://schemas.microsoft.com/office/powerpoint/2010/main" val="3820999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451340" y="1302729"/>
            <a:ext cx="3601915" cy="389792"/>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US" sz="2215" dirty="0">
                <a:solidFill>
                  <a:prstClr val="black"/>
                </a:solidFill>
                <a:latin typeface="Arial"/>
                <a:cs typeface="Arial"/>
              </a:rPr>
              <a:t>Learning Objective</a:t>
            </a:r>
            <a:r>
              <a:rPr lang="en-US" sz="2215" dirty="0">
                <a:solidFill>
                  <a:prstClr val="black"/>
                </a:solidFill>
              </a:rPr>
              <a:t>:</a:t>
            </a:r>
          </a:p>
        </p:txBody>
      </p:sp>
      <p:sp>
        <p:nvSpPr>
          <p:cNvPr id="5" name="Rounded Rectangle 4"/>
          <p:cNvSpPr>
            <a:spLocks noChangeArrowheads="1"/>
          </p:cNvSpPr>
          <p:nvPr/>
        </p:nvSpPr>
        <p:spPr bwMode="auto">
          <a:xfrm>
            <a:off x="473321" y="3097825"/>
            <a:ext cx="3601915" cy="391258"/>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US" sz="2215" dirty="0">
                <a:solidFill>
                  <a:prstClr val="black"/>
                </a:solidFill>
                <a:latin typeface="Arial"/>
                <a:cs typeface="Arial"/>
              </a:rPr>
              <a:t>Learning Outcomes</a:t>
            </a:r>
            <a:r>
              <a:rPr lang="en-US" sz="2215" dirty="0">
                <a:solidFill>
                  <a:prstClr val="black"/>
                </a:solidFill>
              </a:rPr>
              <a:t>:</a:t>
            </a:r>
          </a:p>
        </p:txBody>
      </p:sp>
      <p:sp>
        <p:nvSpPr>
          <p:cNvPr id="6" name="Rounded Rectangle 5"/>
          <p:cNvSpPr>
            <a:spLocks noChangeArrowheads="1"/>
          </p:cNvSpPr>
          <p:nvPr/>
        </p:nvSpPr>
        <p:spPr bwMode="auto">
          <a:xfrm>
            <a:off x="523144" y="3622432"/>
            <a:ext cx="2697773" cy="2864827"/>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nchor="ctr"/>
          <a:lstStyle/>
          <a:p>
            <a:pPr algn="ctr">
              <a:defRPr/>
            </a:pPr>
            <a:r>
              <a:rPr lang="en-US" sz="2400" b="1" dirty="0">
                <a:solidFill>
                  <a:srgbClr val="000000"/>
                </a:solidFill>
                <a:latin typeface="Arial"/>
                <a:cs typeface="Arial"/>
              </a:rPr>
              <a:t>Grade 4</a:t>
            </a:r>
          </a:p>
          <a:p>
            <a:pPr algn="ctr">
              <a:defRPr/>
            </a:pPr>
            <a:r>
              <a:rPr lang="en-US" sz="2400" dirty="0" smtClean="0">
                <a:solidFill>
                  <a:prstClr val="black"/>
                </a:solidFill>
              </a:rPr>
              <a:t>I can describe America’s key attempts at containment in Asia, 1947-1958.</a:t>
            </a:r>
            <a:endParaRPr lang="en-US" sz="2400" dirty="0">
              <a:solidFill>
                <a:prstClr val="black"/>
              </a:solidFill>
            </a:endParaRPr>
          </a:p>
        </p:txBody>
      </p:sp>
      <p:sp>
        <p:nvSpPr>
          <p:cNvPr id="8" name="Rounded Rectangle 7"/>
          <p:cNvSpPr>
            <a:spLocks noChangeArrowheads="1"/>
          </p:cNvSpPr>
          <p:nvPr/>
        </p:nvSpPr>
        <p:spPr bwMode="auto">
          <a:xfrm>
            <a:off x="3349869" y="3622432"/>
            <a:ext cx="2655277" cy="2864827"/>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2400" b="1" dirty="0">
                <a:solidFill>
                  <a:srgbClr val="000000"/>
                </a:solidFill>
                <a:latin typeface="Arial"/>
                <a:cs typeface="Arial"/>
              </a:rPr>
              <a:t>Grade 5</a:t>
            </a:r>
          </a:p>
          <a:p>
            <a:pPr algn="ctr">
              <a:defRPr/>
            </a:pPr>
            <a:r>
              <a:rPr lang="en-US" sz="2400" dirty="0" smtClean="0">
                <a:solidFill>
                  <a:prstClr val="black"/>
                </a:solidFill>
              </a:rPr>
              <a:t>I can identify how successful the US policy of containment was in one Asian country, 1947-1958.</a:t>
            </a:r>
            <a:endParaRPr lang="en-US" sz="2400" dirty="0">
              <a:solidFill>
                <a:prstClr val="black"/>
              </a:solidFill>
            </a:endParaRPr>
          </a:p>
        </p:txBody>
      </p:sp>
      <p:sp>
        <p:nvSpPr>
          <p:cNvPr id="9" name="Rounded Rectangle 8"/>
          <p:cNvSpPr>
            <a:spLocks noChangeArrowheads="1"/>
          </p:cNvSpPr>
          <p:nvPr/>
        </p:nvSpPr>
        <p:spPr bwMode="auto">
          <a:xfrm>
            <a:off x="6103327" y="3489083"/>
            <a:ext cx="2514600" cy="2998177"/>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nchor="ctr"/>
          <a:lstStyle/>
          <a:p>
            <a:pPr algn="ctr">
              <a:defRPr/>
            </a:pPr>
            <a:r>
              <a:rPr lang="en-US" sz="2400" b="1" dirty="0">
                <a:solidFill>
                  <a:srgbClr val="262626"/>
                </a:solidFill>
                <a:latin typeface="Arial"/>
                <a:cs typeface="Arial"/>
              </a:rPr>
              <a:t>Grade </a:t>
            </a:r>
            <a:r>
              <a:rPr lang="en-US" sz="2400" b="1" dirty="0" smtClean="0">
                <a:solidFill>
                  <a:srgbClr val="262626"/>
                </a:solidFill>
                <a:latin typeface="Arial"/>
                <a:cs typeface="Arial"/>
              </a:rPr>
              <a:t>6-7</a:t>
            </a:r>
            <a:endParaRPr lang="en-US" sz="2400" b="1" dirty="0">
              <a:solidFill>
                <a:srgbClr val="262626"/>
              </a:solidFill>
              <a:latin typeface="Arial"/>
              <a:cs typeface="Arial"/>
            </a:endParaRPr>
          </a:p>
          <a:p>
            <a:pPr algn="ctr">
              <a:defRPr/>
            </a:pPr>
            <a:r>
              <a:rPr lang="en-US" sz="1900" dirty="0" smtClean="0">
                <a:solidFill>
                  <a:srgbClr val="262626"/>
                </a:solidFill>
                <a:latin typeface="Arial"/>
                <a:cs typeface="Arial"/>
              </a:rPr>
              <a:t>I am starting to explain how successful the US policy of containment was across a number of different countries in Asia, 1947-1958</a:t>
            </a:r>
            <a:r>
              <a:rPr lang="en-US" sz="2000" dirty="0" smtClean="0">
                <a:solidFill>
                  <a:srgbClr val="262626"/>
                </a:solidFill>
                <a:latin typeface="Arial"/>
                <a:cs typeface="Arial"/>
              </a:rPr>
              <a:t>.</a:t>
            </a:r>
            <a:endParaRPr lang="en-US" sz="2000" dirty="0">
              <a:solidFill>
                <a:srgbClr val="262626"/>
              </a:solidFill>
            </a:endParaRPr>
          </a:p>
        </p:txBody>
      </p:sp>
      <p:sp>
        <p:nvSpPr>
          <p:cNvPr id="3079" name="Rectangle 6"/>
          <p:cNvSpPr>
            <a:spLocks noChangeArrowheads="1"/>
          </p:cNvSpPr>
          <p:nvPr/>
        </p:nvSpPr>
        <p:spPr bwMode="auto">
          <a:xfrm>
            <a:off x="517281" y="1767255"/>
            <a:ext cx="5451231" cy="122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AutoNum type="arabicPeriod"/>
            </a:pPr>
            <a:r>
              <a:rPr lang="en-GB" altLang="en-US" sz="1846" dirty="0">
                <a:solidFill>
                  <a:prstClr val="black"/>
                </a:solidFill>
                <a:latin typeface="Arial" panose="020B0604020202020204" pitchFamily="34" charset="0"/>
              </a:rPr>
              <a:t>To understand the background to US involvement in Asia, 1947-1958.</a:t>
            </a:r>
          </a:p>
          <a:p>
            <a:pPr eaLnBrk="1" hangingPunct="1">
              <a:spcBef>
                <a:spcPct val="0"/>
              </a:spcBef>
              <a:buFontTx/>
              <a:buAutoNum type="arabicPeriod"/>
            </a:pPr>
            <a:r>
              <a:rPr lang="en-GB" altLang="en-US" sz="1846" dirty="0" smtClean="0">
                <a:solidFill>
                  <a:prstClr val="black"/>
                </a:solidFill>
                <a:latin typeface="Arial" panose="020B0604020202020204" pitchFamily="34" charset="0"/>
              </a:rPr>
              <a:t>To begin judging how successful the US policy of containment was in Asia, 1947-1958.</a:t>
            </a:r>
          </a:p>
        </p:txBody>
      </p:sp>
      <p:sp>
        <p:nvSpPr>
          <p:cNvPr id="2" name="Rectangle 1"/>
          <p:cNvSpPr>
            <a:spLocks noChangeArrowheads="1"/>
          </p:cNvSpPr>
          <p:nvPr/>
        </p:nvSpPr>
        <p:spPr bwMode="auto">
          <a:xfrm>
            <a:off x="6360459" y="1312253"/>
            <a:ext cx="2257469" cy="1987062"/>
          </a:xfrm>
          <a:prstGeom prst="rect">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000" b="1" u="sng" dirty="0" smtClean="0">
              <a:solidFill>
                <a:srgbClr val="262626"/>
              </a:solidFill>
              <a:latin typeface="Calibri" pitchFamily="34" charset="0"/>
            </a:endParaRPr>
          </a:p>
          <a:p>
            <a:pPr eaLnBrk="1" hangingPunct="1">
              <a:defRPr/>
            </a:pPr>
            <a:r>
              <a:rPr lang="en-US" altLang="en-US" sz="2000" b="1" u="sng" dirty="0" smtClean="0">
                <a:solidFill>
                  <a:srgbClr val="262626"/>
                </a:solidFill>
                <a:latin typeface="Calibri" pitchFamily="34" charset="0"/>
              </a:rPr>
              <a:t>Key Terms</a:t>
            </a:r>
          </a:p>
          <a:p>
            <a:pPr eaLnBrk="1" hangingPunct="1">
              <a:defRPr/>
            </a:pPr>
            <a:r>
              <a:rPr lang="en-US" altLang="en-US" sz="2000" dirty="0" smtClean="0">
                <a:solidFill>
                  <a:srgbClr val="262626"/>
                </a:solidFill>
                <a:latin typeface="Calibri" pitchFamily="34" charset="0"/>
              </a:rPr>
              <a:t>Containment</a:t>
            </a:r>
          </a:p>
          <a:p>
            <a:pPr eaLnBrk="1" hangingPunct="1">
              <a:defRPr/>
            </a:pPr>
            <a:r>
              <a:rPr lang="en-US" altLang="en-US" sz="2000" dirty="0" smtClean="0">
                <a:solidFill>
                  <a:srgbClr val="262626"/>
                </a:solidFill>
                <a:latin typeface="Calibri" pitchFamily="34" charset="0"/>
              </a:rPr>
              <a:t>Domino effect</a:t>
            </a:r>
          </a:p>
          <a:p>
            <a:pPr eaLnBrk="1" hangingPunct="1">
              <a:defRPr/>
            </a:pPr>
            <a:r>
              <a:rPr lang="en-US" altLang="en-US" sz="2000" dirty="0" smtClean="0">
                <a:solidFill>
                  <a:srgbClr val="262626"/>
                </a:solidFill>
                <a:latin typeface="Calibri" pitchFamily="34" charset="0"/>
              </a:rPr>
              <a:t>Massive retaliation</a:t>
            </a:r>
          </a:p>
          <a:p>
            <a:pPr eaLnBrk="1" hangingPunct="1">
              <a:defRPr/>
            </a:pPr>
            <a:r>
              <a:rPr lang="en-US" altLang="en-US" sz="2000" dirty="0">
                <a:solidFill>
                  <a:srgbClr val="262626"/>
                </a:solidFill>
                <a:latin typeface="Calibri" pitchFamily="34" charset="0"/>
              </a:rPr>
              <a:t>B</a:t>
            </a:r>
            <a:r>
              <a:rPr lang="en-US" altLang="en-US" sz="2000" dirty="0" smtClean="0">
                <a:solidFill>
                  <a:srgbClr val="262626"/>
                </a:solidFill>
                <a:latin typeface="Calibri" pitchFamily="34" charset="0"/>
              </a:rPr>
              <a:t>rinkmanship</a:t>
            </a:r>
          </a:p>
          <a:p>
            <a:pPr eaLnBrk="1" hangingPunct="1">
              <a:defRPr/>
            </a:pPr>
            <a:r>
              <a:rPr lang="en-US" altLang="en-US" sz="2000" dirty="0" smtClean="0">
                <a:solidFill>
                  <a:srgbClr val="262626"/>
                </a:solidFill>
                <a:latin typeface="Calibri" pitchFamily="34" charset="0"/>
              </a:rPr>
              <a:t> </a:t>
            </a:r>
            <a:endParaRPr lang="en-US" altLang="en-US" sz="2000" dirty="0">
              <a:solidFill>
                <a:srgbClr val="262626"/>
              </a:solidFill>
              <a:latin typeface="Calibri" pitchFamily="34" charset="0"/>
            </a:endParaRPr>
          </a:p>
        </p:txBody>
      </p:sp>
      <p:sp>
        <p:nvSpPr>
          <p:cNvPr id="15" name="Shape 188"/>
          <p:cNvSpPr>
            <a:spLocks noChangeArrowheads="1"/>
          </p:cNvSpPr>
          <p:nvPr/>
        </p:nvSpPr>
        <p:spPr bwMode="auto">
          <a:xfrm>
            <a:off x="4763" y="-15875"/>
            <a:ext cx="9144000" cy="96075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400" b="1" dirty="0">
                <a:solidFill>
                  <a:prstClr val="black"/>
                </a:solidFill>
                <a:latin typeface="Calibri" pitchFamily="34" charset="0"/>
              </a:rPr>
              <a:t>The Big Question: To what extent could the US policy of containment in Asia </a:t>
            </a:r>
            <a:r>
              <a:rPr lang="en-US" altLang="en-US" sz="2400" b="1" dirty="0" smtClean="0">
                <a:solidFill>
                  <a:prstClr val="black"/>
                </a:solidFill>
                <a:latin typeface="Calibri" pitchFamily="34" charset="0"/>
              </a:rPr>
              <a:t>between 1947 and 1958 be </a:t>
            </a:r>
            <a:r>
              <a:rPr lang="en-US" altLang="en-US" sz="2400" b="1" dirty="0">
                <a:solidFill>
                  <a:prstClr val="black"/>
                </a:solidFill>
                <a:latin typeface="Calibri" pitchFamily="34" charset="0"/>
              </a:rPr>
              <a:t>considered a success? </a:t>
            </a:r>
            <a:endParaRPr lang="en-US" altLang="en-US" sz="2400" b="1" dirty="0">
              <a:solidFill>
                <a:prstClr val="black"/>
              </a:solidFill>
              <a:latin typeface="Calibri" panose="020F0502020204030204"/>
            </a:endParaRPr>
          </a:p>
        </p:txBody>
      </p:sp>
    </p:spTree>
    <p:extLst>
      <p:ext uri="{BB962C8B-B14F-4D97-AF65-F5344CB8AC3E}">
        <p14:creationId xmlns:p14="http://schemas.microsoft.com/office/powerpoint/2010/main" val="150302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72"/>
          <p:cNvSpPr/>
          <p:nvPr/>
        </p:nvSpPr>
        <p:spPr>
          <a:xfrm>
            <a:off x="-780" y="-1"/>
            <a:ext cx="9143998" cy="876875"/>
          </a:xfrm>
          <a:prstGeom prst="rect">
            <a:avLst/>
          </a:prstGeom>
          <a:solidFill>
            <a:srgbClr val="7030A0"/>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9" name="TextBox 8"/>
          <p:cNvSpPr txBox="1"/>
          <p:nvPr/>
        </p:nvSpPr>
        <p:spPr>
          <a:xfrm>
            <a:off x="241301" y="0"/>
            <a:ext cx="871582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white"/>
                </a:solidFill>
                <a:effectLst/>
                <a:uLnTx/>
                <a:uFillTx/>
                <a:latin typeface="Calibri" panose="020F0502020204030204"/>
                <a:ea typeface="+mn-ea"/>
                <a:cs typeface="+mn-cs"/>
              </a:rPr>
              <a:t>Activate Activity: To</a:t>
            </a:r>
            <a:r>
              <a:rPr kumimoji="0" lang="en-US" sz="2200" b="1" i="0" u="none" strike="noStrike" kern="1200" cap="none" spc="0" normalizeH="0" noProof="0" dirty="0" smtClean="0">
                <a:ln>
                  <a:noFill/>
                </a:ln>
                <a:solidFill>
                  <a:prstClr val="white"/>
                </a:solidFill>
                <a:effectLst/>
                <a:uLnTx/>
                <a:uFillTx/>
                <a:latin typeface="Calibri" panose="020F0502020204030204"/>
                <a:ea typeface="+mn-ea"/>
                <a:cs typeface="+mn-cs"/>
              </a:rPr>
              <a:t> what extent did the US and USSR influence the Chinese Civil War? </a:t>
            </a:r>
            <a:endPar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2298700" y="2667000"/>
            <a:ext cx="4254499" cy="2553891"/>
          </a:xfrm>
          <a:prstGeom prst="roundRect">
            <a:avLst/>
          </a:prstGeom>
          <a:solidFill>
            <a:schemeClr val="accent2">
              <a:lumMod val="20000"/>
              <a:lumOff val="80000"/>
            </a:schemeClr>
          </a:solidFill>
          <a:ln>
            <a:solidFill>
              <a:schemeClr val="tx1"/>
            </a:solidFill>
          </a:ln>
        </p:spPr>
        <p:txBody>
          <a:bodyPr wrap="square" rtlCol="0">
            <a:spAutoFit/>
          </a:bodyPr>
          <a:lstStyle/>
          <a:p>
            <a:r>
              <a:rPr lang="en-US" b="1" dirty="0" smtClean="0"/>
              <a:t>1. You have 20 minutes to read p. 101-109</a:t>
            </a:r>
            <a:r>
              <a:rPr lang="en-US" b="1" i="1" dirty="0" smtClean="0"/>
              <a:t> </a:t>
            </a:r>
            <a:r>
              <a:rPr lang="en-US" b="1" dirty="0" smtClean="0"/>
              <a:t>in</a:t>
            </a:r>
            <a:r>
              <a:rPr lang="en-US" b="1" i="1" dirty="0" smtClean="0"/>
              <a:t> Authoritarian Rulers.</a:t>
            </a:r>
          </a:p>
          <a:p>
            <a:r>
              <a:rPr lang="en-US" b="1" dirty="0" smtClean="0"/>
              <a:t>2. There are </a:t>
            </a:r>
            <a:r>
              <a:rPr lang="en-US" b="1" u="sng" dirty="0" smtClean="0"/>
              <a:t>four</a:t>
            </a:r>
            <a:r>
              <a:rPr lang="en-US" b="1" dirty="0" smtClean="0"/>
              <a:t> stations around the room.</a:t>
            </a:r>
          </a:p>
          <a:p>
            <a:r>
              <a:rPr lang="en-US" b="1" dirty="0" smtClean="0"/>
              <a:t>3. You will have five minutes at each station.  </a:t>
            </a:r>
            <a:endParaRPr lang="en-US" b="1" dirty="0"/>
          </a:p>
          <a:p>
            <a:r>
              <a:rPr lang="en-US" b="1" dirty="0" smtClean="0"/>
              <a:t>4. Answer each question using </a:t>
            </a:r>
            <a:r>
              <a:rPr lang="en-US" b="1" u="sng" dirty="0" smtClean="0"/>
              <a:t>detailed</a:t>
            </a:r>
            <a:r>
              <a:rPr lang="en-US" b="1" dirty="0" smtClean="0"/>
              <a:t>, </a:t>
            </a:r>
            <a:r>
              <a:rPr lang="en-US" b="1" u="sng" dirty="0" smtClean="0"/>
              <a:t>specific</a:t>
            </a:r>
            <a:r>
              <a:rPr lang="en-US" b="1" dirty="0" smtClean="0"/>
              <a:t> and </a:t>
            </a:r>
            <a:r>
              <a:rPr lang="en-US" b="1" u="sng" dirty="0" smtClean="0"/>
              <a:t>relevant</a:t>
            </a:r>
            <a:r>
              <a:rPr lang="en-US" b="1" dirty="0" smtClean="0"/>
              <a:t> evidence.  </a:t>
            </a:r>
          </a:p>
        </p:txBody>
      </p:sp>
      <p:sp>
        <p:nvSpPr>
          <p:cNvPr id="11" name="TextBox 10"/>
          <p:cNvSpPr txBox="1"/>
          <p:nvPr/>
        </p:nvSpPr>
        <p:spPr>
          <a:xfrm>
            <a:off x="241300" y="1040138"/>
            <a:ext cx="3073399" cy="1021556"/>
          </a:xfrm>
          <a:prstGeom prst="roundRect">
            <a:avLst/>
          </a:prstGeom>
          <a:solidFill>
            <a:schemeClr val="accent4">
              <a:lumMod val="20000"/>
              <a:lumOff val="80000"/>
            </a:schemeClr>
          </a:solidFill>
          <a:ln>
            <a:solidFill>
              <a:schemeClr val="tx1"/>
            </a:solidFill>
          </a:ln>
        </p:spPr>
        <p:txBody>
          <a:bodyPr wrap="square" rtlCol="0">
            <a:spAutoFit/>
          </a:bodyPr>
          <a:lstStyle/>
          <a:p>
            <a:r>
              <a:rPr lang="en-US" b="1" dirty="0" smtClean="0"/>
              <a:t>Q1. How did Mao seek to undermine Chiang’s claim to be the leader of China? </a:t>
            </a:r>
            <a:endParaRPr lang="en-US" b="1" dirty="0"/>
          </a:p>
        </p:txBody>
      </p:sp>
      <p:sp>
        <p:nvSpPr>
          <p:cNvPr id="12" name="TextBox 11"/>
          <p:cNvSpPr txBox="1"/>
          <p:nvPr/>
        </p:nvSpPr>
        <p:spPr>
          <a:xfrm>
            <a:off x="5883730" y="1040138"/>
            <a:ext cx="3073399" cy="1328023"/>
          </a:xfrm>
          <a:prstGeom prst="roundRect">
            <a:avLst/>
          </a:prstGeom>
          <a:solidFill>
            <a:schemeClr val="accent4">
              <a:lumMod val="20000"/>
              <a:lumOff val="80000"/>
            </a:schemeClr>
          </a:solidFill>
          <a:ln>
            <a:solidFill>
              <a:schemeClr val="tx1"/>
            </a:solidFill>
          </a:ln>
        </p:spPr>
        <p:txBody>
          <a:bodyPr wrap="square" rtlCol="0">
            <a:spAutoFit/>
          </a:bodyPr>
          <a:lstStyle/>
          <a:p>
            <a:r>
              <a:rPr lang="en-US" b="1" dirty="0" smtClean="0"/>
              <a:t>Q2. Why were the US and USSR unable to achieve a peaceful settlement in China, 1945-46? </a:t>
            </a:r>
            <a:endParaRPr lang="en-US" b="1" dirty="0"/>
          </a:p>
        </p:txBody>
      </p:sp>
      <p:pic>
        <p:nvPicPr>
          <p:cNvPr id="13" name="Picture 2" descr="http://www.yourchallenge.ch/bundles/iomediaweb/img/logo-yourchallen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699" y="2224958"/>
            <a:ext cx="2035969" cy="7500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1300" y="5519730"/>
            <a:ext cx="3073399" cy="1021556"/>
          </a:xfrm>
          <a:prstGeom prst="roundRect">
            <a:avLst/>
          </a:prstGeom>
          <a:solidFill>
            <a:schemeClr val="accent4">
              <a:lumMod val="20000"/>
              <a:lumOff val="80000"/>
            </a:schemeClr>
          </a:solidFill>
          <a:ln>
            <a:solidFill>
              <a:schemeClr val="tx1"/>
            </a:solidFill>
          </a:ln>
        </p:spPr>
        <p:txBody>
          <a:bodyPr wrap="square" rtlCol="0">
            <a:spAutoFit/>
          </a:bodyPr>
          <a:lstStyle/>
          <a:p>
            <a:r>
              <a:rPr lang="en-US" b="1" dirty="0" smtClean="0"/>
              <a:t>Q3. Why was the Chinese Communist party able to win the civil war? </a:t>
            </a:r>
            <a:endParaRPr lang="en-US" b="1" dirty="0"/>
          </a:p>
        </p:txBody>
      </p:sp>
      <p:sp>
        <p:nvSpPr>
          <p:cNvPr id="15" name="TextBox 14"/>
          <p:cNvSpPr txBox="1"/>
          <p:nvPr/>
        </p:nvSpPr>
        <p:spPr>
          <a:xfrm>
            <a:off x="6069819" y="5366496"/>
            <a:ext cx="3073399" cy="1328023"/>
          </a:xfrm>
          <a:prstGeom prst="roundRect">
            <a:avLst/>
          </a:prstGeom>
          <a:solidFill>
            <a:schemeClr val="accent4">
              <a:lumMod val="20000"/>
              <a:lumOff val="80000"/>
            </a:schemeClr>
          </a:solidFill>
          <a:ln>
            <a:solidFill>
              <a:schemeClr val="tx1"/>
            </a:solidFill>
          </a:ln>
        </p:spPr>
        <p:txBody>
          <a:bodyPr wrap="square" rtlCol="0">
            <a:spAutoFit/>
          </a:bodyPr>
          <a:lstStyle/>
          <a:p>
            <a:r>
              <a:rPr lang="en-US" b="1" dirty="0" smtClean="0"/>
              <a:t>Q4. What was the significance of the Sino-</a:t>
            </a:r>
            <a:r>
              <a:rPr lang="en-US" b="1" dirty="0" err="1" smtClean="0"/>
              <a:t>Societ</a:t>
            </a:r>
            <a:r>
              <a:rPr lang="en-US" b="1" dirty="0" smtClean="0"/>
              <a:t> Pact, 14</a:t>
            </a:r>
            <a:r>
              <a:rPr lang="en-US" b="1" baseline="30000" dirty="0" smtClean="0"/>
              <a:t>th</a:t>
            </a:r>
            <a:r>
              <a:rPr lang="en-US" b="1" dirty="0" smtClean="0"/>
              <a:t> February 1950? </a:t>
            </a:r>
            <a:endParaRPr lang="en-US" b="1"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2915999"/>
            <a:ext cx="1749425" cy="1749426"/>
          </a:xfrm>
          <a:prstGeom prst="rect">
            <a:avLst/>
          </a:prstGeom>
          <a:noFill/>
          <a:extLst>
            <a:ext uri="{909E8E84-426E-40DD-AFC4-6F175D3DCCD1}">
              <a14:hiddenFill xmlns:a14="http://schemas.microsoft.com/office/drawing/2010/main">
                <a:solidFill>
                  <a:srgbClr val="FFFFFF"/>
                </a:solidFill>
              </a14:hiddenFill>
            </a:ext>
          </a:extLst>
        </p:spPr>
      </p:pic>
      <p:sp>
        <p:nvSpPr>
          <p:cNvPr id="16" name="Explosion 1 15"/>
          <p:cNvSpPr/>
          <p:nvPr/>
        </p:nvSpPr>
        <p:spPr>
          <a:xfrm>
            <a:off x="6742918" y="2936398"/>
            <a:ext cx="2057400" cy="174942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Silent debate!</a:t>
            </a:r>
            <a:endParaRPr lang="en-US" sz="2200" dirty="0"/>
          </a:p>
        </p:txBody>
      </p:sp>
    </p:spTree>
    <p:extLst>
      <p:ext uri="{BB962C8B-B14F-4D97-AF65-F5344CB8AC3E}">
        <p14:creationId xmlns:p14="http://schemas.microsoft.com/office/powerpoint/2010/main" val="29213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167"/>
          <p:cNvGrpSpPr/>
          <p:nvPr/>
        </p:nvGrpSpPr>
        <p:grpSpPr>
          <a:xfrm>
            <a:off x="0" y="6295319"/>
            <a:ext cx="9146931" cy="562681"/>
            <a:chOff x="0" y="4580819"/>
            <a:chExt cx="9146931" cy="562681"/>
          </a:xfrm>
        </p:grpSpPr>
        <p:sp>
          <p:nvSpPr>
            <p:cNvPr id="3" name="Shape 168"/>
            <p:cNvSpPr/>
            <p:nvPr/>
          </p:nvSpPr>
          <p:spPr>
            <a:xfrm>
              <a:off x="2932" y="4580819"/>
              <a:ext cx="9143998" cy="562681"/>
            </a:xfrm>
            <a:prstGeom prst="rect">
              <a:avLst/>
            </a:prstGeom>
            <a:solidFill>
              <a:srgbClr val="7030A0"/>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pic>
          <p:nvPicPr>
            <p:cNvPr id="4" name="Shape 169" descr="Screen Shot 2015-02-09 at 12.06.40 PM.png"/>
            <p:cNvPicPr preferRelativeResize="0"/>
            <p:nvPr/>
          </p:nvPicPr>
          <p:blipFill rotWithShape="1">
            <a:blip r:embed="rId2">
              <a:alphaModFix/>
            </a:blip>
            <a:srcRect/>
            <a:stretch/>
          </p:blipFill>
          <p:spPr>
            <a:xfrm>
              <a:off x="0" y="4588458"/>
              <a:ext cx="2798612" cy="555041"/>
            </a:xfrm>
            <a:prstGeom prst="rect">
              <a:avLst/>
            </a:prstGeom>
            <a:noFill/>
            <a:ln>
              <a:noFill/>
            </a:ln>
          </p:spPr>
        </p:pic>
        <p:pic>
          <p:nvPicPr>
            <p:cNvPr id="5" name="Shape 170" descr="GEMS_PhotoLogo_9_DB.png"/>
            <p:cNvPicPr preferRelativeResize="0"/>
            <p:nvPr/>
          </p:nvPicPr>
          <p:blipFill rotWithShape="1">
            <a:blip r:embed="rId3">
              <a:alphaModFix/>
            </a:blip>
            <a:srcRect/>
            <a:stretch/>
          </p:blipFill>
          <p:spPr>
            <a:xfrm>
              <a:off x="8128000" y="4640762"/>
              <a:ext cx="922841" cy="435429"/>
            </a:xfrm>
            <a:prstGeom prst="rect">
              <a:avLst/>
            </a:prstGeom>
            <a:noFill/>
            <a:ln>
              <a:noFill/>
            </a:ln>
          </p:spPr>
        </p:pic>
        <p:sp>
          <p:nvSpPr>
            <p:cNvPr id="6" name="Shape 171"/>
            <p:cNvSpPr txBox="1"/>
            <p:nvPr/>
          </p:nvSpPr>
          <p:spPr>
            <a:xfrm>
              <a:off x="3373121" y="4614967"/>
              <a:ext cx="4653278" cy="49244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a:ln>
                    <a:noFill/>
                  </a:ln>
                  <a:solidFill>
                    <a:prstClr val="white"/>
                  </a:solidFill>
                  <a:effectLst/>
                  <a:uLnTx/>
                  <a:uFillTx/>
                  <a:latin typeface="Arial"/>
                  <a:ea typeface="Arial"/>
                  <a:cs typeface="Arial"/>
                  <a:sym typeface="Arial"/>
                </a:rPr>
                <a:t>Want to know the latest?</a:t>
              </a:r>
              <a:r>
                <a:rPr kumimoji="0" lang="en-US" sz="1400" b="0" i="0" u="none" strike="noStrike" kern="1200" cap="none" spc="0" normalizeH="0" baseline="0" noProof="0">
                  <a:ln>
                    <a:noFill/>
                  </a:ln>
                  <a:solidFill>
                    <a:prstClr val="white"/>
                  </a:solidFill>
                  <a:effectLst/>
                  <a:uLnTx/>
                  <a:uFillTx/>
                  <a:latin typeface="Arial"/>
                  <a:ea typeface="Arial"/>
                  <a:cs typeface="Arial"/>
                  <a:sym typeface="Arial"/>
                </a:rPr>
                <a:t>	</a:t>
              </a: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Follow us… </a:t>
              </a:r>
              <a:r>
                <a:rPr kumimoji="0" lang="en-US" sz="1200" b="1" i="0" u="none" strike="noStrike" kern="1200" cap="none" spc="0" normalizeH="0" baseline="0" noProof="0">
                  <a:ln>
                    <a:noFill/>
                  </a:ln>
                  <a:solidFill>
                    <a:prstClr val="white"/>
                  </a:solidFill>
                  <a:effectLst/>
                  <a:uLnTx/>
                  <a:uFillTx/>
                  <a:latin typeface="Arial"/>
                  <a:ea typeface="Arial"/>
                  <a:cs typeface="Arial"/>
                  <a:sym typeface="Arial"/>
                </a:rPr>
                <a:t>Twitter</a:t>
              </a: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 </a:t>
              </a:r>
              <a:r>
                <a:rPr kumimoji="0" lang="en-US" sz="1100" b="0" i="0" u="none" strike="noStrike" kern="1200" cap="none" spc="0" normalizeH="0" baseline="0" noProof="0">
                  <a:ln>
                    <a:noFill/>
                  </a:ln>
                  <a:solidFill>
                    <a:prstClr val="white"/>
                  </a:solidFill>
                  <a:effectLst/>
                  <a:uLnTx/>
                  <a:uFillTx/>
                  <a:latin typeface="Arial"/>
                  <a:ea typeface="Arial"/>
                  <a:cs typeface="Arial"/>
                  <a:sym typeface="Arial"/>
                </a:rPr>
                <a:t>@GEMS_WSO  </a:t>
              </a: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  </a:t>
              </a:r>
              <a:r>
                <a:rPr kumimoji="0" lang="en-US" sz="1200" b="1" i="0" u="none" strike="noStrike" kern="1200" cap="none" spc="0" normalizeH="0" baseline="0" noProof="0">
                  <a:ln>
                    <a:noFill/>
                  </a:ln>
                  <a:solidFill>
                    <a:prstClr val="white"/>
                  </a:solidFill>
                  <a:effectLst/>
                  <a:uLnTx/>
                  <a:uFillTx/>
                  <a:latin typeface="Arial"/>
                  <a:ea typeface="Arial"/>
                  <a:cs typeface="Arial"/>
                  <a:sym typeface="Arial"/>
                </a:rPr>
                <a:t>Facebook</a:t>
              </a:r>
              <a:r>
                <a:rPr kumimoji="0" lang="en-US" sz="1200" b="0" i="0" u="none" strike="noStrike" kern="1200" cap="none" spc="0" normalizeH="0" baseline="0" noProof="0">
                  <a:ln>
                    <a:noFill/>
                  </a:ln>
                  <a:solidFill>
                    <a:prstClr val="white"/>
                  </a:solidFill>
                  <a:effectLst/>
                  <a:uLnTx/>
                  <a:uFillTx/>
                  <a:latin typeface="Arial"/>
                  <a:ea typeface="Arial"/>
                  <a:cs typeface="Arial"/>
                  <a:sym typeface="Arial"/>
                </a:rPr>
                <a:t> </a:t>
              </a:r>
              <a:r>
                <a:rPr kumimoji="0" lang="en-US" sz="1100" b="0" i="0" u="none" strike="noStrike" kern="1200" cap="none" spc="0" normalizeH="0" baseline="0" noProof="0">
                  <a:ln>
                    <a:noFill/>
                  </a:ln>
                  <a:solidFill>
                    <a:prstClr val="white"/>
                  </a:solidFill>
                  <a:effectLst/>
                  <a:uLnTx/>
                  <a:uFillTx/>
                  <a:latin typeface="Arial"/>
                  <a:ea typeface="Arial"/>
                  <a:cs typeface="Arial"/>
                  <a:sym typeface="Arial"/>
                </a:rPr>
                <a:t>GEMSWSO</a:t>
              </a:r>
            </a:p>
          </p:txBody>
        </p:sp>
      </p:grpSp>
      <p:sp>
        <p:nvSpPr>
          <p:cNvPr id="8" name="Shape 172"/>
          <p:cNvSpPr/>
          <p:nvPr/>
        </p:nvSpPr>
        <p:spPr>
          <a:xfrm>
            <a:off x="-780" y="0"/>
            <a:ext cx="9143998" cy="614152"/>
          </a:xfrm>
          <a:prstGeom prst="rect">
            <a:avLst/>
          </a:prstGeom>
          <a:solidFill>
            <a:srgbClr val="7030A0"/>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9" name="TextBox 8"/>
          <p:cNvSpPr txBox="1"/>
          <p:nvPr/>
        </p:nvSpPr>
        <p:spPr>
          <a:xfrm>
            <a:off x="1828800" y="0"/>
            <a:ext cx="5540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panose="020F0502020204030204"/>
                <a:ea typeface="+mn-ea"/>
                <a:cs typeface="+mn-cs"/>
              </a:rPr>
              <a:t>Consolidate Activity</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Left-Right Arrow 6"/>
          <p:cNvSpPr/>
          <p:nvPr/>
        </p:nvSpPr>
        <p:spPr>
          <a:xfrm>
            <a:off x="363415" y="3528646"/>
            <a:ext cx="8405447" cy="703385"/>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13" y="828546"/>
            <a:ext cx="1135932" cy="1445731"/>
          </a:xfrm>
          <a:prstGeom prst="rect">
            <a:avLst/>
          </a:prstGeom>
          <a:effectLst>
            <a:softEdge rad="63500"/>
          </a:effectLst>
        </p:spPr>
      </p:pic>
      <p:sp>
        <p:nvSpPr>
          <p:cNvPr id="11" name="Rounded Rectangular Callout 10"/>
          <p:cNvSpPr/>
          <p:nvPr/>
        </p:nvSpPr>
        <p:spPr>
          <a:xfrm>
            <a:off x="2414954" y="973015"/>
            <a:ext cx="4954675" cy="1090247"/>
          </a:xfrm>
          <a:prstGeom prst="wedgeRoundRectCallout">
            <a:avLst>
              <a:gd name="adj1" fmla="val -69101"/>
              <a:gd name="adj2" fmla="val -2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“To </a:t>
            </a: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mn-cs"/>
              </a:rPr>
              <a:t>what extent could the US policy of containment in Asia between 1947 and 1958 be considered a success? </a:t>
            </a:r>
            <a:r>
              <a:rPr kumimoji="0" lang="en-US" alt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a:t>
            </a:r>
            <a:endPar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992" y="4485610"/>
            <a:ext cx="1845308" cy="12951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3992" y="5780786"/>
            <a:ext cx="1845308" cy="408623"/>
          </a:xfrm>
          <a:prstGeom prst="roundRect">
            <a:avLst/>
          </a:prstGeom>
          <a:solidFill>
            <a:schemeClr val="accent6">
              <a:lumMod val="20000"/>
              <a:lumOff val="80000"/>
            </a:schemeClr>
          </a:solidFill>
          <a:ln>
            <a:solidFill>
              <a:schemeClr val="tx1"/>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Total Success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9692" y="4293756"/>
            <a:ext cx="1584570" cy="14114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103745" y="5769606"/>
            <a:ext cx="1845308" cy="408623"/>
          </a:xfrm>
          <a:prstGeom prst="roundRect">
            <a:avLst/>
          </a:prstGeom>
          <a:solidFill>
            <a:schemeClr val="accent2"/>
          </a:solidFill>
          <a:ln>
            <a:solidFill>
              <a:schemeClr val="tx1"/>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Total Failure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494391"/>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1159</Words>
  <Application>Microsoft Office PowerPoint</Application>
  <PresentationFormat>On-screen Show (4:3)</PresentationFormat>
  <Paragraphs>123</Paragraphs>
  <Slides>12</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12</vt:i4>
      </vt:variant>
    </vt:vector>
  </HeadingPairs>
  <TitlesOfParts>
    <vt:vector size="27" baseType="lpstr">
      <vt:lpstr>MS PGothic</vt:lpstr>
      <vt:lpstr>MS PGothic</vt:lpstr>
      <vt:lpstr>Arial</vt:lpstr>
      <vt:lpstr>Avenir Light</vt:lpstr>
      <vt:lpstr>Calibri</vt:lpstr>
      <vt:lpstr>Calibri Light</vt:lpstr>
      <vt:lpstr>Franklin Gothic Medium Cond</vt:lpstr>
      <vt:lpstr>Helvetica Light</vt:lpstr>
      <vt:lpstr>Lato</vt:lpstr>
      <vt:lpstr>Trebuchet MS</vt:lpstr>
      <vt:lpstr>Office Theme</vt:lpstr>
      <vt:lpstr>1_Office Theme</vt:lpstr>
      <vt:lpstr>White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already know about the Berlin Blockade?</dc:title>
  <dc:creator>Helen Loxton-Baker</dc:creator>
  <cp:lastModifiedBy>Anthony Loxston-Baker</cp:lastModifiedBy>
  <cp:revision>31</cp:revision>
  <dcterms:created xsi:type="dcterms:W3CDTF">2016-05-12T05:01:59Z</dcterms:created>
  <dcterms:modified xsi:type="dcterms:W3CDTF">2018-10-04T00:55:21Z</dcterms:modified>
</cp:coreProperties>
</file>