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9"/>
  </p:notesMasterIdLst>
  <p:sldIdLst>
    <p:sldId id="257" r:id="rId2"/>
    <p:sldId id="258" r:id="rId3"/>
    <p:sldId id="259" r:id="rId4"/>
    <p:sldId id="260" r:id="rId5"/>
    <p:sldId id="262" r:id="rId6"/>
    <p:sldId id="263" r:id="rId7"/>
    <p:sldId id="261"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5" d="100"/>
          <a:sy n="65" d="100"/>
        </p:scale>
        <p:origin x="1258" y="4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EC89219-BCC0-4678-A9A2-51B81ED9125E}" type="datetimeFigureOut">
              <a:rPr lang="en-US" smtClean="0"/>
              <a:t>2/26/2018</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AFC32A5-B34F-457C-A387-01B789CCD83B}" type="slidenum">
              <a:rPr lang="en-US" smtClean="0"/>
              <a:t>‹#›</a:t>
            </a:fld>
            <a:endParaRPr lang="en-US"/>
          </a:p>
        </p:txBody>
      </p:sp>
    </p:spTree>
    <p:extLst>
      <p:ext uri="{BB962C8B-B14F-4D97-AF65-F5344CB8AC3E}">
        <p14:creationId xmlns:p14="http://schemas.microsoft.com/office/powerpoint/2010/main" val="11523124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8439BEB-B512-44A5-8598-330D622CAE64}" type="slidenum">
              <a:rPr lang="en-US" smtClean="0">
                <a:solidFill>
                  <a:prstClr val="black"/>
                </a:solidFill>
              </a:rPr>
              <a:pPr/>
              <a:t>1</a:t>
            </a:fld>
            <a:endParaRPr lang="en-US">
              <a:solidFill>
                <a:prstClr val="black"/>
              </a:solidFill>
            </a:endParaRPr>
          </a:p>
        </p:txBody>
      </p:sp>
    </p:spTree>
    <p:extLst>
      <p:ext uri="{BB962C8B-B14F-4D97-AF65-F5344CB8AC3E}">
        <p14:creationId xmlns:p14="http://schemas.microsoft.com/office/powerpoint/2010/main" val="38271584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8439BEB-B512-44A5-8598-330D622CAE64}" type="slidenum">
              <a:rPr lang="en-US" smtClean="0">
                <a:solidFill>
                  <a:prstClr val="black"/>
                </a:solidFill>
              </a:rPr>
              <a:pPr/>
              <a:t>3</a:t>
            </a:fld>
            <a:endParaRPr lang="en-US">
              <a:solidFill>
                <a:prstClr val="black"/>
              </a:solidFill>
            </a:endParaRPr>
          </a:p>
        </p:txBody>
      </p:sp>
    </p:spTree>
    <p:extLst>
      <p:ext uri="{BB962C8B-B14F-4D97-AF65-F5344CB8AC3E}">
        <p14:creationId xmlns:p14="http://schemas.microsoft.com/office/powerpoint/2010/main" val="40690474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Discuss with student what the question is asking them</a:t>
            </a:r>
            <a:endParaRPr lang="en-US" dirty="0"/>
          </a:p>
        </p:txBody>
      </p:sp>
      <p:sp>
        <p:nvSpPr>
          <p:cNvPr id="4" name="Slide Number Placeholder 3"/>
          <p:cNvSpPr>
            <a:spLocks noGrp="1"/>
          </p:cNvSpPr>
          <p:nvPr>
            <p:ph type="sldNum" sz="quarter" idx="10"/>
          </p:nvPr>
        </p:nvSpPr>
        <p:spPr/>
        <p:txBody>
          <a:bodyPr/>
          <a:lstStyle/>
          <a:p>
            <a:fld id="{F8439BEB-B512-44A5-8598-330D622CAE64}" type="slidenum">
              <a:rPr lang="en-US" smtClean="0">
                <a:solidFill>
                  <a:prstClr val="black"/>
                </a:solidFill>
              </a:rPr>
              <a:pPr/>
              <a:t>4</a:t>
            </a:fld>
            <a:endParaRPr lang="en-US">
              <a:solidFill>
                <a:prstClr val="black"/>
              </a:solidFill>
            </a:endParaRPr>
          </a:p>
        </p:txBody>
      </p:sp>
    </p:spTree>
    <p:extLst>
      <p:ext uri="{BB962C8B-B14F-4D97-AF65-F5344CB8AC3E}">
        <p14:creationId xmlns:p14="http://schemas.microsoft.com/office/powerpoint/2010/main" val="31227612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BA5BD4D-8C4A-46CB-912A-AC0CA24F3827}" type="datetimeFigureOut">
              <a:rPr lang="en-US" smtClean="0">
                <a:solidFill>
                  <a:prstClr val="black">
                    <a:tint val="75000"/>
                  </a:prstClr>
                </a:solidFill>
              </a:rPr>
              <a:pPr/>
              <a:t>2/26/2018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C0088EA-9E0D-4A63-B0BC-0DD47397B58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626851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BA5BD4D-8C4A-46CB-912A-AC0CA24F3827}" type="datetimeFigureOut">
              <a:rPr lang="en-US" smtClean="0">
                <a:solidFill>
                  <a:prstClr val="black">
                    <a:tint val="75000"/>
                  </a:prstClr>
                </a:solidFill>
              </a:rPr>
              <a:pPr/>
              <a:t>2/26/2018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C0088EA-9E0D-4A63-B0BC-0DD47397B58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4411606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BA5BD4D-8C4A-46CB-912A-AC0CA24F3827}" type="datetimeFigureOut">
              <a:rPr lang="en-US" smtClean="0">
                <a:solidFill>
                  <a:prstClr val="black">
                    <a:tint val="75000"/>
                  </a:prstClr>
                </a:solidFill>
              </a:rPr>
              <a:pPr/>
              <a:t>2/26/2018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C0088EA-9E0D-4A63-B0BC-0DD47397B58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046596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BA5BD4D-8C4A-46CB-912A-AC0CA24F3827}" type="datetimeFigureOut">
              <a:rPr lang="en-US" smtClean="0">
                <a:solidFill>
                  <a:prstClr val="black">
                    <a:tint val="75000"/>
                  </a:prstClr>
                </a:solidFill>
              </a:rPr>
              <a:pPr/>
              <a:t>2/26/2018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C0088EA-9E0D-4A63-B0BC-0DD47397B58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643323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BA5BD4D-8C4A-46CB-912A-AC0CA24F3827}" type="datetimeFigureOut">
              <a:rPr lang="en-US" smtClean="0">
                <a:solidFill>
                  <a:prstClr val="black">
                    <a:tint val="75000"/>
                  </a:prstClr>
                </a:solidFill>
              </a:rPr>
              <a:pPr/>
              <a:t>2/26/2018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C0088EA-9E0D-4A63-B0BC-0DD47397B58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8232071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BA5BD4D-8C4A-46CB-912A-AC0CA24F3827}" type="datetimeFigureOut">
              <a:rPr lang="en-US" smtClean="0">
                <a:solidFill>
                  <a:prstClr val="black">
                    <a:tint val="75000"/>
                  </a:prstClr>
                </a:solidFill>
              </a:rPr>
              <a:pPr/>
              <a:t>2/26/2018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FC0088EA-9E0D-4A63-B0BC-0DD47397B58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8959483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BA5BD4D-8C4A-46CB-912A-AC0CA24F3827}" type="datetimeFigureOut">
              <a:rPr lang="en-US" smtClean="0">
                <a:solidFill>
                  <a:prstClr val="black">
                    <a:tint val="75000"/>
                  </a:prstClr>
                </a:solidFill>
              </a:rPr>
              <a:pPr/>
              <a:t>2/26/2018</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FC0088EA-9E0D-4A63-B0BC-0DD47397B58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418828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BA5BD4D-8C4A-46CB-912A-AC0CA24F3827}" type="datetimeFigureOut">
              <a:rPr lang="en-US" smtClean="0">
                <a:solidFill>
                  <a:prstClr val="black">
                    <a:tint val="75000"/>
                  </a:prstClr>
                </a:solidFill>
              </a:rPr>
              <a:pPr/>
              <a:t>2/26/2018</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FC0088EA-9E0D-4A63-B0BC-0DD47397B58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492327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BA5BD4D-8C4A-46CB-912A-AC0CA24F3827}" type="datetimeFigureOut">
              <a:rPr lang="en-US" smtClean="0">
                <a:solidFill>
                  <a:prstClr val="black">
                    <a:tint val="75000"/>
                  </a:prstClr>
                </a:solidFill>
              </a:rPr>
              <a:pPr/>
              <a:t>2/26/2018</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FC0088EA-9E0D-4A63-B0BC-0DD47397B58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2564688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BA5BD4D-8C4A-46CB-912A-AC0CA24F3827}" type="datetimeFigureOut">
              <a:rPr lang="en-US" smtClean="0">
                <a:solidFill>
                  <a:prstClr val="black">
                    <a:tint val="75000"/>
                  </a:prstClr>
                </a:solidFill>
              </a:rPr>
              <a:pPr/>
              <a:t>2/26/2018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FC0088EA-9E0D-4A63-B0BC-0DD47397B58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078277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BA5BD4D-8C4A-46CB-912A-AC0CA24F3827}" type="datetimeFigureOut">
              <a:rPr lang="en-US" smtClean="0">
                <a:solidFill>
                  <a:prstClr val="black">
                    <a:tint val="75000"/>
                  </a:prstClr>
                </a:solidFill>
              </a:rPr>
              <a:pPr/>
              <a:t>2/26/2018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FC0088EA-9E0D-4A63-B0BC-0DD47397B58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835973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A5BD4D-8C4A-46CB-912A-AC0CA24F3827}" type="datetimeFigureOut">
              <a:rPr lang="en-US" smtClean="0">
                <a:solidFill>
                  <a:prstClr val="black">
                    <a:tint val="75000"/>
                  </a:prstClr>
                </a:solidFill>
              </a:rPr>
              <a:pPr/>
              <a:t>2/26/2018</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C0088EA-9E0D-4A63-B0BC-0DD47397B58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4701682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14"/>
          <p:cNvSpPr/>
          <p:nvPr/>
        </p:nvSpPr>
        <p:spPr>
          <a:xfrm>
            <a:off x="-25758" y="0"/>
            <a:ext cx="9144000" cy="761508"/>
          </a:xfrm>
          <a:prstGeom prst="rect">
            <a:avLst/>
          </a:prstGeom>
          <a:solidFill>
            <a:srgbClr val="DB178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07484" fontAlgn="base" hangingPunct="0">
              <a:lnSpc>
                <a:spcPct val="93000"/>
              </a:lnSpc>
              <a:spcBef>
                <a:spcPct val="0"/>
              </a:spcBef>
              <a:spcAft>
                <a:spcPct val="0"/>
              </a:spcAft>
              <a:buClr>
                <a:srgbClr val="000000"/>
              </a:buClr>
              <a:buSzPct val="100000"/>
              <a:defRPr/>
            </a:pPr>
            <a:r>
              <a:rPr lang="en-US" sz="4000" b="1" dirty="0">
                <a:solidFill>
                  <a:srgbClr val="FFFFFF"/>
                </a:solidFill>
                <a:cs typeface="Arial"/>
              </a:rPr>
              <a:t>History Assessments – Paper 2</a:t>
            </a:r>
          </a:p>
        </p:txBody>
      </p:sp>
      <p:sp>
        <p:nvSpPr>
          <p:cNvPr id="2" name="TextBox 1"/>
          <p:cNvSpPr txBox="1"/>
          <p:nvPr/>
        </p:nvSpPr>
        <p:spPr>
          <a:xfrm>
            <a:off x="305972" y="1204305"/>
            <a:ext cx="3347027" cy="1827193"/>
          </a:xfrm>
          <a:prstGeom prst="cloud">
            <a:avLst/>
          </a:prstGeom>
          <a:solidFill>
            <a:srgbClr val="FF66CC"/>
          </a:solidFill>
          <a:ln>
            <a:solidFill>
              <a:srgbClr val="0070C0"/>
            </a:solidFill>
          </a:ln>
        </p:spPr>
        <p:txBody>
          <a:bodyPr wrap="square" rtlCol="0">
            <a:spAutoFit/>
          </a:bodyPr>
          <a:lstStyle/>
          <a:p>
            <a:pPr algn="ctr"/>
            <a:r>
              <a:rPr lang="en-US" sz="3600" dirty="0" smtClean="0">
                <a:solidFill>
                  <a:srgbClr val="4F81BD">
                    <a:lumMod val="50000"/>
                  </a:srgbClr>
                </a:solidFill>
              </a:rPr>
              <a:t>Critical analysis</a:t>
            </a:r>
            <a:endParaRPr lang="en-US" sz="3600" dirty="0">
              <a:solidFill>
                <a:srgbClr val="4F81BD">
                  <a:lumMod val="50000"/>
                </a:srgbClr>
              </a:solidFill>
            </a:endParaRPr>
          </a:p>
        </p:txBody>
      </p:sp>
      <p:sp>
        <p:nvSpPr>
          <p:cNvPr id="3" name="TextBox 2"/>
          <p:cNvSpPr txBox="1"/>
          <p:nvPr/>
        </p:nvSpPr>
        <p:spPr>
          <a:xfrm>
            <a:off x="3511763" y="1333071"/>
            <a:ext cx="5791201" cy="1569660"/>
          </a:xfrm>
          <a:prstGeom prst="rect">
            <a:avLst/>
          </a:prstGeom>
          <a:noFill/>
        </p:spPr>
        <p:txBody>
          <a:bodyPr wrap="square" rtlCol="0">
            <a:spAutoFit/>
          </a:bodyPr>
          <a:lstStyle/>
          <a:p>
            <a:pPr algn="ctr"/>
            <a:r>
              <a:rPr lang="en-US" sz="3200" dirty="0" smtClean="0">
                <a:solidFill>
                  <a:prstClr val="black"/>
                </a:solidFill>
              </a:rPr>
              <a:t>What does this phrase mean?  How would you spot it in in an essay?</a:t>
            </a:r>
            <a:endParaRPr lang="en-US" dirty="0">
              <a:solidFill>
                <a:prstClr val="black"/>
              </a:solidFill>
            </a:endParaRPr>
          </a:p>
        </p:txBody>
      </p:sp>
      <p:graphicFrame>
        <p:nvGraphicFramePr>
          <p:cNvPr id="4" name="Table 3"/>
          <p:cNvGraphicFramePr>
            <a:graphicFrameLocks noGrp="1"/>
          </p:cNvGraphicFramePr>
          <p:nvPr>
            <p:extLst>
              <p:ext uri="{D42A27DB-BD31-4B8C-83A1-F6EECF244321}">
                <p14:modId xmlns:p14="http://schemas.microsoft.com/office/powerpoint/2010/main" val="155219882"/>
              </p:ext>
            </p:extLst>
          </p:nvPr>
        </p:nvGraphicFramePr>
        <p:xfrm>
          <a:off x="340919" y="3474294"/>
          <a:ext cx="8410645" cy="3084695"/>
        </p:xfrm>
        <a:graphic>
          <a:graphicData uri="http://schemas.openxmlformats.org/drawingml/2006/table">
            <a:tbl>
              <a:tblPr firstRow="1" bandRow="1">
                <a:tableStyleId>{00A15C55-8517-42AA-B614-E9B94910E393}</a:tableStyleId>
              </a:tblPr>
              <a:tblGrid>
                <a:gridCol w="1733035">
                  <a:extLst>
                    <a:ext uri="{9D8B030D-6E8A-4147-A177-3AD203B41FA5}">
                      <a16:colId xmlns:a16="http://schemas.microsoft.com/office/drawing/2014/main" val="3244085252"/>
                    </a:ext>
                  </a:extLst>
                </a:gridCol>
                <a:gridCol w="1631223">
                  <a:extLst>
                    <a:ext uri="{9D8B030D-6E8A-4147-A177-3AD203B41FA5}">
                      <a16:colId xmlns:a16="http://schemas.microsoft.com/office/drawing/2014/main" val="3170494614"/>
                    </a:ext>
                  </a:extLst>
                </a:gridCol>
                <a:gridCol w="1682129">
                  <a:extLst>
                    <a:ext uri="{9D8B030D-6E8A-4147-A177-3AD203B41FA5}">
                      <a16:colId xmlns:a16="http://schemas.microsoft.com/office/drawing/2014/main" val="2004482871"/>
                    </a:ext>
                  </a:extLst>
                </a:gridCol>
                <a:gridCol w="1682129">
                  <a:extLst>
                    <a:ext uri="{9D8B030D-6E8A-4147-A177-3AD203B41FA5}">
                      <a16:colId xmlns:a16="http://schemas.microsoft.com/office/drawing/2014/main" val="1626401098"/>
                    </a:ext>
                  </a:extLst>
                </a:gridCol>
                <a:gridCol w="1682129">
                  <a:extLst>
                    <a:ext uri="{9D8B030D-6E8A-4147-A177-3AD203B41FA5}">
                      <a16:colId xmlns:a16="http://schemas.microsoft.com/office/drawing/2014/main" val="108564612"/>
                    </a:ext>
                  </a:extLst>
                </a:gridCol>
              </a:tblGrid>
              <a:tr h="524375">
                <a:tc>
                  <a:txBody>
                    <a:bodyPr/>
                    <a:lstStyle/>
                    <a:p>
                      <a:pPr algn="ctr"/>
                      <a:r>
                        <a:rPr lang="en-US" sz="2400" dirty="0" smtClean="0"/>
                        <a:t>Grade 3</a:t>
                      </a:r>
                      <a:endParaRPr lang="en-US" sz="2400" dirty="0"/>
                    </a:p>
                  </a:txBody>
                  <a:tcPr/>
                </a:tc>
                <a:tc>
                  <a:txBody>
                    <a:bodyPr/>
                    <a:lstStyle/>
                    <a:p>
                      <a:pPr algn="ctr"/>
                      <a:r>
                        <a:rPr lang="en-US" sz="2400" dirty="0" smtClean="0"/>
                        <a:t>Grade 4</a:t>
                      </a:r>
                      <a:endParaRPr lang="en-US" sz="2400" dirty="0"/>
                    </a:p>
                  </a:txBody>
                  <a:tcPr/>
                </a:tc>
                <a:tc>
                  <a:txBody>
                    <a:bodyPr/>
                    <a:lstStyle/>
                    <a:p>
                      <a:pPr algn="ctr"/>
                      <a:r>
                        <a:rPr lang="en-US" sz="2400" dirty="0" smtClean="0"/>
                        <a:t>Grade 5</a:t>
                      </a:r>
                      <a:endParaRPr lang="en-US" sz="2400" dirty="0"/>
                    </a:p>
                  </a:txBody>
                  <a:tcPr/>
                </a:tc>
                <a:tc>
                  <a:txBody>
                    <a:bodyPr/>
                    <a:lstStyle/>
                    <a:p>
                      <a:pPr algn="ctr"/>
                      <a:r>
                        <a:rPr lang="en-US" sz="2400" dirty="0" smtClean="0"/>
                        <a:t>Grade 6</a:t>
                      </a:r>
                      <a:endParaRPr lang="en-US" sz="2400" dirty="0"/>
                    </a:p>
                  </a:txBody>
                  <a:tcPr/>
                </a:tc>
                <a:tc>
                  <a:txBody>
                    <a:bodyPr/>
                    <a:lstStyle/>
                    <a:p>
                      <a:pPr algn="ctr"/>
                      <a:r>
                        <a:rPr lang="en-US" sz="2400" dirty="0" smtClean="0"/>
                        <a:t>Grade 7</a:t>
                      </a:r>
                      <a:endParaRPr lang="en-US" sz="2400" dirty="0"/>
                    </a:p>
                  </a:txBody>
                  <a:tcPr/>
                </a:tc>
                <a:extLst>
                  <a:ext uri="{0D108BD9-81ED-4DB2-BD59-A6C34878D82A}">
                    <a16:rowId xmlns:a16="http://schemas.microsoft.com/office/drawing/2014/main" val="1280076683"/>
                  </a:ext>
                </a:extLst>
              </a:tr>
              <a:tr h="716710">
                <a:tc>
                  <a:txBody>
                    <a:bodyPr/>
                    <a:lstStyle/>
                    <a:p>
                      <a:pPr algn="ctr"/>
                      <a:r>
                        <a:rPr lang="en-GB" sz="1800" kern="1200" dirty="0" smtClean="0">
                          <a:solidFill>
                            <a:schemeClr val="dk1"/>
                          </a:solidFill>
                          <a:effectLst/>
                          <a:latin typeface="+mn-lt"/>
                          <a:ea typeface="+mn-ea"/>
                          <a:cs typeface="+mn-cs"/>
                        </a:rPr>
                        <a:t>No critical analysis. Unsubstantiated assertions and generalisations</a:t>
                      </a:r>
                      <a:endParaRPr lang="en-US" dirty="0"/>
                    </a:p>
                  </a:txBody>
                  <a:tcPr/>
                </a:tc>
                <a:tc>
                  <a:txBody>
                    <a:bodyPr/>
                    <a:lstStyle/>
                    <a:p>
                      <a:r>
                        <a:rPr lang="en-GB" sz="1800" kern="1200" dirty="0" smtClean="0">
                          <a:solidFill>
                            <a:schemeClr val="dk1"/>
                          </a:solidFill>
                          <a:effectLst/>
                          <a:latin typeface="+mn-lt"/>
                          <a:ea typeface="+mn-ea"/>
                          <a:cs typeface="+mn-cs"/>
                        </a:rPr>
                        <a:t>Some limited analysis, but mainly narrative</a:t>
                      </a:r>
                      <a:endParaRPr lang="en-US" dirty="0"/>
                    </a:p>
                  </a:txBody>
                  <a:tcPr/>
                </a:tc>
                <a:tc>
                  <a:txBody>
                    <a:bodyPr/>
                    <a:lstStyle/>
                    <a:p>
                      <a:r>
                        <a:rPr lang="en-GB" sz="1800" kern="1200" dirty="0" smtClean="0">
                          <a:solidFill>
                            <a:schemeClr val="dk1"/>
                          </a:solidFill>
                          <a:effectLst/>
                          <a:latin typeface="+mn-lt"/>
                          <a:ea typeface="+mn-ea"/>
                          <a:cs typeface="+mn-cs"/>
                        </a:rPr>
                        <a:t>Mainly narrative but some critical comment, often </a:t>
                      </a:r>
                      <a:r>
                        <a:rPr lang="en-GB" sz="1800" kern="1200" dirty="0" err="1" smtClean="0">
                          <a:solidFill>
                            <a:schemeClr val="dk1"/>
                          </a:solidFill>
                          <a:effectLst/>
                          <a:latin typeface="+mn-lt"/>
                          <a:ea typeface="+mn-ea"/>
                          <a:cs typeface="+mn-cs"/>
                        </a:rPr>
                        <a:t>unsustained</a:t>
                      </a:r>
                      <a:endParaRPr lang="en-US" dirty="0"/>
                    </a:p>
                  </a:txBody>
                  <a:tcPr/>
                </a:tc>
                <a:tc>
                  <a:txBody>
                    <a:bodyPr/>
                    <a:lstStyle/>
                    <a:p>
                      <a:r>
                        <a:rPr lang="en-GB" sz="1800" kern="1200" dirty="0" smtClean="0">
                          <a:solidFill>
                            <a:schemeClr val="dk1"/>
                          </a:solidFill>
                          <a:effectLst/>
                          <a:latin typeface="+mn-lt"/>
                          <a:ea typeface="+mn-ea"/>
                          <a:cs typeface="+mn-cs"/>
                        </a:rPr>
                        <a:t>Mainly clear and coherent critical analysis. Points mainly substantiated and consistent conclusion</a:t>
                      </a:r>
                      <a:endParaRPr lang="en-US" dirty="0"/>
                    </a:p>
                  </a:txBody>
                  <a:tcPr/>
                </a:tc>
                <a:tc>
                  <a:txBody>
                    <a:bodyPr/>
                    <a:lstStyle/>
                    <a:p>
                      <a:r>
                        <a:rPr lang="en-GB" sz="1800" kern="1200" dirty="0" smtClean="0">
                          <a:solidFill>
                            <a:schemeClr val="dk1"/>
                          </a:solidFill>
                          <a:effectLst/>
                          <a:latin typeface="+mn-lt"/>
                          <a:ea typeface="+mn-ea"/>
                          <a:cs typeface="+mn-cs"/>
                        </a:rPr>
                        <a:t>Clear and coherent critical analysis.</a:t>
                      </a:r>
                      <a:endParaRPr lang="en-US" sz="1800" kern="1200" dirty="0" smtClean="0">
                        <a:solidFill>
                          <a:schemeClr val="dk1"/>
                        </a:solidFill>
                        <a:effectLst/>
                        <a:latin typeface="+mn-lt"/>
                        <a:ea typeface="+mn-ea"/>
                        <a:cs typeface="+mn-cs"/>
                      </a:endParaRPr>
                    </a:p>
                    <a:p>
                      <a:r>
                        <a:rPr lang="en-GB" sz="1800" kern="1200" dirty="0" smtClean="0">
                          <a:solidFill>
                            <a:schemeClr val="dk1"/>
                          </a:solidFill>
                          <a:effectLst/>
                          <a:latin typeface="+mn-lt"/>
                          <a:ea typeface="+mn-ea"/>
                          <a:cs typeface="+mn-cs"/>
                        </a:rPr>
                        <a:t>Points are substantiated. Response argues to a consistent conclusion</a:t>
                      </a:r>
                      <a:endParaRPr lang="en-US" dirty="0"/>
                    </a:p>
                  </a:txBody>
                  <a:tcPr/>
                </a:tc>
                <a:extLst>
                  <a:ext uri="{0D108BD9-81ED-4DB2-BD59-A6C34878D82A}">
                    <a16:rowId xmlns:a16="http://schemas.microsoft.com/office/drawing/2014/main" val="416288000"/>
                  </a:ext>
                </a:extLst>
              </a:tr>
            </a:tbl>
          </a:graphicData>
        </a:graphic>
      </p:graphicFrame>
    </p:spTree>
    <p:extLst>
      <p:ext uri="{BB962C8B-B14F-4D97-AF65-F5344CB8AC3E}">
        <p14:creationId xmlns:p14="http://schemas.microsoft.com/office/powerpoint/2010/main" val="146084279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2282" y="202306"/>
            <a:ext cx="8823216" cy="830997"/>
          </a:xfrm>
          <a:prstGeom prst="rect">
            <a:avLst/>
          </a:prstGeom>
          <a:solidFill>
            <a:schemeClr val="accent5">
              <a:lumMod val="20000"/>
              <a:lumOff val="80000"/>
            </a:schemeClr>
          </a:solidFill>
          <a:ln>
            <a:solidFill>
              <a:schemeClr val="accent5">
                <a:lumMod val="60000"/>
                <a:lumOff val="40000"/>
              </a:schemeClr>
            </a:solidFill>
          </a:ln>
          <a:effectLst>
            <a:glow rad="139700">
              <a:schemeClr val="accent5">
                <a:satMod val="175000"/>
                <a:alpha val="40000"/>
              </a:schemeClr>
            </a:glow>
          </a:effectLst>
        </p:spPr>
        <p:style>
          <a:lnRef idx="2">
            <a:schemeClr val="accent5">
              <a:shade val="50000"/>
            </a:schemeClr>
          </a:lnRef>
          <a:fillRef idx="1">
            <a:schemeClr val="accent5"/>
          </a:fillRef>
          <a:effectRef idx="0">
            <a:schemeClr val="accent5"/>
          </a:effectRef>
          <a:fontRef idx="minor">
            <a:schemeClr val="lt1"/>
          </a:fontRef>
        </p:style>
        <p:txBody>
          <a:bodyPr wrap="square">
            <a:spAutoFit/>
          </a:bodyPr>
          <a:lstStyle/>
          <a:p>
            <a:r>
              <a:rPr lang="en-US" sz="2200" dirty="0">
                <a:solidFill>
                  <a:prstClr val="black"/>
                </a:solidFill>
                <a:latin typeface="Arial Black"/>
                <a:cs typeface="Arial Black"/>
              </a:rPr>
              <a:t>Essay Title: </a:t>
            </a:r>
            <a:r>
              <a:rPr lang="en-US" sz="2400" dirty="0" smtClean="0">
                <a:solidFill>
                  <a:schemeClr val="tx1"/>
                </a:solidFill>
                <a:latin typeface="Calibri" panose="020F0502020204030204" pitchFamily="34" charset="0"/>
                <a:ea typeface="Calibri" panose="020F0502020204030204" pitchFamily="34" charset="0"/>
                <a:cs typeface="Times New Roman" panose="02020603050405020304" pitchFamily="18" charset="0"/>
              </a:rPr>
              <a:t>With </a:t>
            </a:r>
            <a:r>
              <a:rPr lang="en-US" sz="2400" dirty="0">
                <a:solidFill>
                  <a:schemeClr val="tx1"/>
                </a:solidFill>
                <a:latin typeface="Calibri" panose="020F0502020204030204" pitchFamily="34" charset="0"/>
                <a:ea typeface="Calibri" panose="020F0502020204030204" pitchFamily="34" charset="0"/>
                <a:cs typeface="Times New Roman" panose="02020603050405020304" pitchFamily="18" charset="0"/>
              </a:rPr>
              <a:t>reference to two leaders from different regions, </a:t>
            </a:r>
            <a:r>
              <a:rPr lang="en-US" sz="2400" u="sng" dirty="0">
                <a:solidFill>
                  <a:srgbClr val="FF0000"/>
                </a:solidFill>
                <a:latin typeface="Calibri" panose="020F0502020204030204" pitchFamily="34" charset="0"/>
                <a:ea typeface="Calibri" panose="020F0502020204030204" pitchFamily="34" charset="0"/>
                <a:cs typeface="ArialMT"/>
              </a:rPr>
              <a:t>to what extent</a:t>
            </a:r>
            <a:r>
              <a:rPr lang="en-US" sz="2400" dirty="0">
                <a:solidFill>
                  <a:srgbClr val="FF0000"/>
                </a:solidFill>
                <a:latin typeface="Calibri" panose="020F0502020204030204" pitchFamily="34" charset="0"/>
                <a:ea typeface="Calibri" panose="020F0502020204030204" pitchFamily="34" charset="0"/>
                <a:cs typeface="ArialMT"/>
              </a:rPr>
              <a:t> </a:t>
            </a:r>
            <a:r>
              <a:rPr lang="en-US" sz="2400" dirty="0">
                <a:solidFill>
                  <a:schemeClr val="tx1"/>
                </a:solidFill>
                <a:latin typeface="Calibri" panose="020F0502020204030204" pitchFamily="34" charset="0"/>
                <a:ea typeface="Calibri" panose="020F0502020204030204" pitchFamily="34" charset="0"/>
                <a:cs typeface="ArialMT"/>
              </a:rPr>
              <a:t>do you agree that their economic policies failed?</a:t>
            </a:r>
            <a:endParaRPr lang="en-US" sz="2200" dirty="0">
              <a:solidFill>
                <a:schemeClr val="tx1"/>
              </a:solidFill>
              <a:latin typeface="Arial Black"/>
              <a:cs typeface="Arial Black"/>
            </a:endParaRPr>
          </a:p>
        </p:txBody>
      </p:sp>
      <p:sp>
        <p:nvSpPr>
          <p:cNvPr id="3" name="Rounded Rectangle 2"/>
          <p:cNvSpPr/>
          <p:nvPr/>
        </p:nvSpPr>
        <p:spPr>
          <a:xfrm>
            <a:off x="132281" y="1101001"/>
            <a:ext cx="3254093" cy="423354"/>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a:solidFill>
                  <a:prstClr val="white"/>
                </a:solidFill>
                <a:latin typeface="Arial"/>
                <a:cs typeface="Arial"/>
              </a:rPr>
              <a:t>Learning Objective</a:t>
            </a:r>
            <a:r>
              <a:rPr lang="en-US" sz="2400" dirty="0">
                <a:solidFill>
                  <a:prstClr val="white"/>
                </a:solidFill>
              </a:rPr>
              <a:t>:</a:t>
            </a:r>
          </a:p>
        </p:txBody>
      </p:sp>
      <p:sp>
        <p:nvSpPr>
          <p:cNvPr id="5" name="Rounded Rectangle 4"/>
          <p:cNvSpPr/>
          <p:nvPr/>
        </p:nvSpPr>
        <p:spPr>
          <a:xfrm>
            <a:off x="132282" y="3434937"/>
            <a:ext cx="3254093" cy="375063"/>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a:solidFill>
                  <a:prstClr val="white"/>
                </a:solidFill>
                <a:latin typeface="Arial"/>
                <a:cs typeface="Arial"/>
              </a:rPr>
              <a:t>Learning Outcomes</a:t>
            </a:r>
            <a:r>
              <a:rPr lang="en-US" sz="2400" dirty="0">
                <a:solidFill>
                  <a:prstClr val="white"/>
                </a:solidFill>
              </a:rPr>
              <a:t>:</a:t>
            </a:r>
          </a:p>
        </p:txBody>
      </p:sp>
      <p:sp>
        <p:nvSpPr>
          <p:cNvPr id="6" name="Rounded Rectangle 5"/>
          <p:cNvSpPr/>
          <p:nvPr/>
        </p:nvSpPr>
        <p:spPr>
          <a:xfrm>
            <a:off x="185194" y="3904136"/>
            <a:ext cx="3201181" cy="2822544"/>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2000" b="1" dirty="0">
                <a:solidFill>
                  <a:srgbClr val="000000"/>
                </a:solidFill>
                <a:latin typeface="Arial"/>
                <a:cs typeface="Arial"/>
              </a:rPr>
              <a:t>4 Grade</a:t>
            </a:r>
          </a:p>
          <a:p>
            <a:pPr algn="ctr"/>
            <a:r>
              <a:rPr lang="en-US" sz="2000" dirty="0">
                <a:solidFill>
                  <a:srgbClr val="000000"/>
                </a:solidFill>
                <a:latin typeface="Arial"/>
                <a:cs typeface="Arial"/>
              </a:rPr>
              <a:t>There is some </a:t>
            </a:r>
            <a:r>
              <a:rPr lang="en-US" sz="2000" dirty="0" err="1">
                <a:solidFill>
                  <a:srgbClr val="000000"/>
                </a:solidFill>
                <a:latin typeface="Arial"/>
                <a:cs typeface="Arial"/>
              </a:rPr>
              <a:t>organisation</a:t>
            </a:r>
            <a:r>
              <a:rPr lang="en-US" sz="2000" dirty="0">
                <a:solidFill>
                  <a:srgbClr val="000000"/>
                </a:solidFill>
                <a:latin typeface="Arial"/>
                <a:cs typeface="Arial"/>
              </a:rPr>
              <a:t>.  Knowledge is mostly accurate.  The response moves beyond description to include some critical analysis.</a:t>
            </a:r>
          </a:p>
        </p:txBody>
      </p:sp>
      <p:sp>
        <p:nvSpPr>
          <p:cNvPr id="8" name="Rounded Rectangle 7"/>
          <p:cNvSpPr/>
          <p:nvPr/>
        </p:nvSpPr>
        <p:spPr>
          <a:xfrm>
            <a:off x="3559979" y="3434937"/>
            <a:ext cx="2518797" cy="3291743"/>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sz="2000" b="1" dirty="0">
                <a:solidFill>
                  <a:srgbClr val="000000"/>
                </a:solidFill>
                <a:latin typeface="Arial"/>
                <a:cs typeface="Arial"/>
              </a:rPr>
              <a:t>5 Grade</a:t>
            </a:r>
          </a:p>
          <a:p>
            <a:pPr algn="ctr"/>
            <a:r>
              <a:rPr lang="en-US" sz="2000" dirty="0">
                <a:solidFill>
                  <a:srgbClr val="000000"/>
                </a:solidFill>
                <a:latin typeface="Arial"/>
                <a:cs typeface="Arial"/>
              </a:rPr>
              <a:t>The answer is </a:t>
            </a:r>
            <a:r>
              <a:rPr lang="en-US" sz="2000" dirty="0" err="1">
                <a:solidFill>
                  <a:srgbClr val="000000"/>
                </a:solidFill>
                <a:latin typeface="Arial"/>
                <a:cs typeface="Arial"/>
              </a:rPr>
              <a:t>organised</a:t>
            </a:r>
            <a:r>
              <a:rPr lang="en-US" sz="2000" dirty="0">
                <a:solidFill>
                  <a:srgbClr val="000000"/>
                </a:solidFill>
                <a:latin typeface="Arial"/>
                <a:cs typeface="Arial"/>
              </a:rPr>
              <a:t>.  Knowledge is mostly accurate and relevant.  There is clear critical analysis and there is a clear conclusion.</a:t>
            </a:r>
          </a:p>
        </p:txBody>
      </p:sp>
      <p:sp>
        <p:nvSpPr>
          <p:cNvPr id="9" name="Rounded Rectangle 8"/>
          <p:cNvSpPr/>
          <p:nvPr/>
        </p:nvSpPr>
        <p:spPr>
          <a:xfrm>
            <a:off x="6231038" y="2750072"/>
            <a:ext cx="2724460" cy="3976608"/>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2000" b="1" dirty="0">
                <a:solidFill>
                  <a:prstClr val="black"/>
                </a:solidFill>
                <a:latin typeface="Arial"/>
                <a:cs typeface="Arial"/>
              </a:rPr>
              <a:t>6-7 Grade</a:t>
            </a:r>
          </a:p>
          <a:p>
            <a:pPr algn="ctr"/>
            <a:r>
              <a:rPr lang="en-US" sz="2000" dirty="0">
                <a:solidFill>
                  <a:prstClr val="black"/>
                </a:solidFill>
                <a:latin typeface="Arial"/>
                <a:cs typeface="Arial"/>
              </a:rPr>
              <a:t>Essays are well </a:t>
            </a:r>
            <a:r>
              <a:rPr lang="en-US" sz="2000" dirty="0" err="1">
                <a:solidFill>
                  <a:prstClr val="black"/>
                </a:solidFill>
                <a:latin typeface="Arial"/>
                <a:cs typeface="Arial"/>
              </a:rPr>
              <a:t>organised</a:t>
            </a:r>
            <a:r>
              <a:rPr lang="en-US" sz="2000" dirty="0">
                <a:solidFill>
                  <a:prstClr val="black"/>
                </a:solidFill>
                <a:latin typeface="Arial"/>
                <a:cs typeface="Arial"/>
              </a:rPr>
              <a:t>.  Accurate and relevant knowledge.  Appropriate examples are used to support clear critical analysis.  Points are all substantiated and there is an effective conclusion.</a:t>
            </a:r>
            <a:endParaRPr lang="en-US" sz="2000" b="1" dirty="0">
              <a:solidFill>
                <a:prstClr val="black"/>
              </a:solidFill>
              <a:latin typeface="Arial"/>
              <a:cs typeface="Arial"/>
            </a:endParaRPr>
          </a:p>
        </p:txBody>
      </p:sp>
      <p:sp>
        <p:nvSpPr>
          <p:cNvPr id="7" name="Rectangle 6"/>
          <p:cNvSpPr/>
          <p:nvPr/>
        </p:nvSpPr>
        <p:spPr>
          <a:xfrm>
            <a:off x="132281" y="1524355"/>
            <a:ext cx="6192317" cy="1938992"/>
          </a:xfrm>
          <a:prstGeom prst="rect">
            <a:avLst/>
          </a:prstGeom>
        </p:spPr>
        <p:txBody>
          <a:bodyPr wrap="square">
            <a:spAutoFit/>
          </a:bodyPr>
          <a:lstStyle/>
          <a:p>
            <a:pPr marL="342900" indent="-342900">
              <a:buFontTx/>
              <a:buAutoNum type="arabicPeriod"/>
            </a:pPr>
            <a:r>
              <a:rPr lang="en-GB" sz="2400" b="1" dirty="0" smtClean="0">
                <a:solidFill>
                  <a:prstClr val="black"/>
                </a:solidFill>
              </a:rPr>
              <a:t>To develop knowledge of the different policies of each leader.</a:t>
            </a:r>
          </a:p>
          <a:p>
            <a:pPr marL="342900" indent="-342900">
              <a:buFontTx/>
              <a:buAutoNum type="arabicPeriod"/>
            </a:pPr>
            <a:r>
              <a:rPr lang="en-GB" sz="2400" b="1" dirty="0" smtClean="0">
                <a:solidFill>
                  <a:prstClr val="black"/>
                </a:solidFill>
              </a:rPr>
              <a:t>To </a:t>
            </a:r>
            <a:r>
              <a:rPr lang="en-GB" sz="2400" b="1" dirty="0">
                <a:solidFill>
                  <a:prstClr val="black"/>
                </a:solidFill>
              </a:rPr>
              <a:t>understand the assessment criteria for Paper 2.</a:t>
            </a:r>
          </a:p>
          <a:p>
            <a:pPr marL="342900" indent="-342900">
              <a:buFontTx/>
              <a:buAutoNum type="arabicPeriod"/>
            </a:pPr>
            <a:r>
              <a:rPr lang="en-GB" sz="2400" b="1" dirty="0">
                <a:solidFill>
                  <a:prstClr val="black"/>
                </a:solidFill>
              </a:rPr>
              <a:t>To </a:t>
            </a:r>
            <a:r>
              <a:rPr lang="en-GB" sz="2400" b="1" dirty="0" smtClean="0">
                <a:solidFill>
                  <a:prstClr val="black"/>
                </a:solidFill>
              </a:rPr>
              <a:t>develop critical analysis skills.</a:t>
            </a:r>
            <a:endParaRPr lang="en-GB" sz="2400" b="1" dirty="0">
              <a:solidFill>
                <a:prstClr val="black"/>
              </a:solidFill>
            </a:endParaRPr>
          </a:p>
        </p:txBody>
      </p:sp>
      <p:pic>
        <p:nvPicPr>
          <p:cNvPr id="1026" name="Picture 2" descr="http://blogs.ibo.org/files/2016/01/learner-profile-sticker-englishoptmized.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926515" y="1858252"/>
            <a:ext cx="1020488" cy="1020488"/>
          </a:xfrm>
          <a:prstGeom prst="rect">
            <a:avLst/>
          </a:prstGeom>
          <a:noFill/>
          <a:extLst>
            <a:ext uri="{909E8E84-426E-40DD-AFC4-6F175D3DCCD1}">
              <a14:hiddenFill xmlns:a14="http://schemas.microsoft.com/office/drawing/2010/main">
                <a:solidFill>
                  <a:srgbClr val="FFFFFF"/>
                </a:solidFill>
              </a14:hiddenFill>
            </a:ext>
          </a:extLst>
        </p:spPr>
      </p:pic>
      <p:sp>
        <p:nvSpPr>
          <p:cNvPr id="4" name="Rounded Rectangular Callout 3"/>
          <p:cNvSpPr/>
          <p:nvPr/>
        </p:nvSpPr>
        <p:spPr>
          <a:xfrm>
            <a:off x="6563360" y="1477603"/>
            <a:ext cx="2392138" cy="509317"/>
          </a:xfrm>
          <a:prstGeom prst="wedgeRoundRectCallout">
            <a:avLst>
              <a:gd name="adj1" fmla="val -36959"/>
              <a:gd name="adj2" fmla="val 124215"/>
              <a:gd name="adj3" fmla="val 16667"/>
            </a:avLst>
          </a:prstGeom>
          <a:solidFill>
            <a:srgbClr val="FFC0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b="1" u="sng" dirty="0">
                <a:solidFill>
                  <a:prstClr val="black"/>
                </a:solidFill>
              </a:rPr>
              <a:t>Communicator</a:t>
            </a:r>
            <a:endParaRPr lang="en-US" sz="2400" dirty="0">
              <a:solidFill>
                <a:prstClr val="black"/>
              </a:solidFill>
            </a:endParaRPr>
          </a:p>
        </p:txBody>
      </p:sp>
    </p:spTree>
    <p:extLst>
      <p:ext uri="{BB962C8B-B14F-4D97-AF65-F5344CB8AC3E}">
        <p14:creationId xmlns:p14="http://schemas.microsoft.com/office/powerpoint/2010/main" val="261537125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1746" name="Group 1"/>
          <p:cNvGrpSpPr>
            <a:grpSpLocks/>
          </p:cNvGrpSpPr>
          <p:nvPr/>
        </p:nvGrpSpPr>
        <p:grpSpPr bwMode="auto">
          <a:xfrm>
            <a:off x="0" y="6123524"/>
            <a:ext cx="9144000" cy="748879"/>
            <a:chOff x="0" y="4580821"/>
            <a:chExt cx="9144000" cy="562681"/>
          </a:xfrm>
        </p:grpSpPr>
        <p:sp>
          <p:nvSpPr>
            <p:cNvPr id="4" name="Rectangle 3"/>
            <p:cNvSpPr/>
            <p:nvPr/>
          </p:nvSpPr>
          <p:spPr>
            <a:xfrm>
              <a:off x="0" y="4580821"/>
              <a:ext cx="9144000" cy="562681"/>
            </a:xfrm>
            <a:prstGeom prst="rect">
              <a:avLst/>
            </a:prstGeom>
            <a:solidFill>
              <a:srgbClr val="2FACFF"/>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407484" fontAlgn="base" hangingPunct="0">
                <a:lnSpc>
                  <a:spcPct val="93000"/>
                </a:lnSpc>
                <a:spcBef>
                  <a:spcPct val="0"/>
                </a:spcBef>
                <a:spcAft>
                  <a:spcPct val="0"/>
                </a:spcAft>
                <a:buClr>
                  <a:srgbClr val="000000"/>
                </a:buClr>
                <a:buSzPct val="100000"/>
                <a:defRPr/>
              </a:pPr>
              <a:endParaRPr lang="en-US" sz="2200">
                <a:solidFill>
                  <a:srgbClr val="FFFFFF"/>
                </a:solidFill>
              </a:endParaRPr>
            </a:p>
          </p:txBody>
        </p:sp>
        <p:pic>
          <p:nvPicPr>
            <p:cNvPr id="31749" name="Picture 16" descr="Screen Shot 2015-02-09 at 12.06.40 PM.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4588459"/>
              <a:ext cx="2798613" cy="5550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750" name="Picture 8" descr="GEMS_PhotoLogo_9_DB.pn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8128000" y="4640762"/>
              <a:ext cx="922842" cy="4354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1" name="Rectangle 10"/>
          <p:cNvSpPr/>
          <p:nvPr/>
        </p:nvSpPr>
        <p:spPr>
          <a:xfrm>
            <a:off x="-1441" y="35226"/>
            <a:ext cx="9144001" cy="750319"/>
          </a:xfrm>
          <a:prstGeom prst="rect">
            <a:avLst/>
          </a:prstGeom>
          <a:solidFill>
            <a:srgbClr val="2FACFF"/>
          </a:solidFill>
          <a:ln>
            <a:noFill/>
          </a:ln>
          <a:effectLst/>
        </p:spPr>
        <p:style>
          <a:lnRef idx="1">
            <a:schemeClr val="accent1"/>
          </a:lnRef>
          <a:fillRef idx="3">
            <a:schemeClr val="accent1"/>
          </a:fillRef>
          <a:effectRef idx="2">
            <a:schemeClr val="accent1"/>
          </a:effectRef>
          <a:fontRef idx="minor">
            <a:schemeClr val="lt1"/>
          </a:fontRef>
        </p:style>
        <p:txBody>
          <a:bodyPr lIns="102393" tIns="51197" rIns="102393" bIns="51197" anchor="ctr"/>
          <a:lstStyle/>
          <a:p>
            <a:pPr algn="ctr" defTabSz="407484" fontAlgn="base" hangingPunct="0">
              <a:lnSpc>
                <a:spcPct val="93000"/>
              </a:lnSpc>
              <a:spcBef>
                <a:spcPct val="0"/>
              </a:spcBef>
              <a:spcAft>
                <a:spcPct val="0"/>
              </a:spcAft>
              <a:buClr>
                <a:srgbClr val="000000"/>
              </a:buClr>
              <a:buSzPct val="100000"/>
              <a:defRPr/>
            </a:pPr>
            <a:r>
              <a:rPr lang="en-US" sz="4000" b="1" dirty="0">
                <a:solidFill>
                  <a:srgbClr val="FFFFFF"/>
                </a:solidFill>
                <a:cs typeface="Arial"/>
              </a:rPr>
              <a:t>History Command Terms</a:t>
            </a:r>
          </a:p>
        </p:txBody>
      </p:sp>
      <p:sp>
        <p:nvSpPr>
          <p:cNvPr id="2" name="TextBox 1"/>
          <p:cNvSpPr txBox="1"/>
          <p:nvPr/>
        </p:nvSpPr>
        <p:spPr>
          <a:xfrm>
            <a:off x="457200" y="1066800"/>
            <a:ext cx="8077200" cy="1569660"/>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2400" dirty="0">
                <a:solidFill>
                  <a:prstClr val="black"/>
                </a:solidFill>
              </a:rPr>
              <a:t>A key to success is understanding the question.  IB History questions use key terms and phrases known as command terms.  Common command terms are listed on the next slide with a brief description of each.</a:t>
            </a:r>
          </a:p>
        </p:txBody>
      </p:sp>
      <p:sp>
        <p:nvSpPr>
          <p:cNvPr id="6" name="Cloud 5"/>
          <p:cNvSpPr/>
          <p:nvPr/>
        </p:nvSpPr>
        <p:spPr>
          <a:xfrm>
            <a:off x="432518" y="2862989"/>
            <a:ext cx="3124200" cy="990600"/>
          </a:xfrm>
          <a:prstGeom prst="cloud">
            <a:avLst/>
          </a:prstGeom>
          <a:solidFill>
            <a:srgbClr val="FF66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prstClr val="white"/>
                </a:solidFill>
              </a:rPr>
              <a:t>Compare</a:t>
            </a:r>
          </a:p>
        </p:txBody>
      </p:sp>
      <p:sp>
        <p:nvSpPr>
          <p:cNvPr id="16" name="Cloud 15"/>
          <p:cNvSpPr/>
          <p:nvPr/>
        </p:nvSpPr>
        <p:spPr>
          <a:xfrm>
            <a:off x="5926642" y="2974071"/>
            <a:ext cx="3124200" cy="990600"/>
          </a:xfrm>
          <a:prstGeom prst="cloud">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prstClr val="white"/>
                </a:solidFill>
              </a:rPr>
              <a:t>Contrast</a:t>
            </a:r>
          </a:p>
        </p:txBody>
      </p:sp>
      <p:sp>
        <p:nvSpPr>
          <p:cNvPr id="17" name="Cloud 16"/>
          <p:cNvSpPr/>
          <p:nvPr/>
        </p:nvSpPr>
        <p:spPr>
          <a:xfrm>
            <a:off x="221022" y="4044409"/>
            <a:ext cx="3124200" cy="990600"/>
          </a:xfrm>
          <a:prstGeom prst="cloud">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prstClr val="white"/>
                </a:solidFill>
              </a:rPr>
              <a:t>Discuss</a:t>
            </a:r>
          </a:p>
        </p:txBody>
      </p:sp>
      <p:sp>
        <p:nvSpPr>
          <p:cNvPr id="18" name="Cloud 17"/>
          <p:cNvSpPr/>
          <p:nvPr/>
        </p:nvSpPr>
        <p:spPr>
          <a:xfrm>
            <a:off x="3581400" y="3835032"/>
            <a:ext cx="3124200" cy="990600"/>
          </a:xfrm>
          <a:prstGeom prst="cloud">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rgbClr val="0070C0"/>
                </a:solidFill>
              </a:rPr>
              <a:t>Evaluate</a:t>
            </a:r>
          </a:p>
        </p:txBody>
      </p:sp>
      <p:sp>
        <p:nvSpPr>
          <p:cNvPr id="19" name="Cloud 18"/>
          <p:cNvSpPr/>
          <p:nvPr/>
        </p:nvSpPr>
        <p:spPr>
          <a:xfrm>
            <a:off x="5840771" y="4795313"/>
            <a:ext cx="3124200" cy="990600"/>
          </a:xfrm>
          <a:prstGeom prst="cloud">
            <a:avLst/>
          </a:prstGeom>
          <a:solidFill>
            <a:srgbClr val="FF66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prstClr val="white"/>
                </a:solidFill>
              </a:rPr>
              <a:t>Examine</a:t>
            </a:r>
          </a:p>
        </p:txBody>
      </p:sp>
      <p:sp>
        <p:nvSpPr>
          <p:cNvPr id="20" name="Cloud 19"/>
          <p:cNvSpPr/>
          <p:nvPr/>
        </p:nvSpPr>
        <p:spPr>
          <a:xfrm>
            <a:off x="1365968" y="5070718"/>
            <a:ext cx="4210050" cy="990600"/>
          </a:xfrm>
          <a:prstGeom prst="cloud">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prstClr val="white"/>
                </a:solidFill>
              </a:rPr>
              <a:t>To what extent</a:t>
            </a:r>
          </a:p>
        </p:txBody>
      </p:sp>
      <p:pic>
        <p:nvPicPr>
          <p:cNvPr id="1026" name="Picture 2" descr="Check Mark, Tick Mark, Check, Correct, Ok, Yes, Green"/>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622751" y="2795450"/>
            <a:ext cx="946308" cy="929525"/>
          </a:xfrm>
          <a:prstGeom prst="rect">
            <a:avLst/>
          </a:prstGeom>
          <a:noFill/>
          <a:extLst>
            <a:ext uri="{909E8E84-426E-40DD-AFC4-6F175D3DCCD1}">
              <a14:hiddenFill xmlns:a14="http://schemas.microsoft.com/office/drawing/2010/main">
                <a:solidFill>
                  <a:srgbClr val="FFFFFF"/>
                </a:solidFill>
              </a14:hiddenFill>
            </a:ext>
          </a:extLst>
        </p:spPr>
      </p:pic>
      <p:pic>
        <p:nvPicPr>
          <p:cNvPr id="15" name="Picture 2" descr="Check Mark, Tick Mark, Check, Correct, Ok, Yes, Green"/>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134324" y="3035146"/>
            <a:ext cx="946308" cy="929525"/>
          </a:xfrm>
          <a:prstGeom prst="rect">
            <a:avLst/>
          </a:prstGeom>
          <a:noFill/>
          <a:extLst>
            <a:ext uri="{909E8E84-426E-40DD-AFC4-6F175D3DCCD1}">
              <a14:hiddenFill xmlns:a14="http://schemas.microsoft.com/office/drawing/2010/main">
                <a:solidFill>
                  <a:srgbClr val="FFFFFF"/>
                </a:solidFill>
              </a14:hiddenFill>
            </a:ext>
          </a:extLst>
        </p:spPr>
      </p:pic>
      <p:pic>
        <p:nvPicPr>
          <p:cNvPr id="21" name="Picture 2" descr="Check Mark, Tick Mark, Check, Correct, Ok, Yes, Green"/>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759292" y="3786293"/>
            <a:ext cx="946308" cy="9295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9252815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mph" presetSubtype="0" repeatCount="indefinite" fill="hold" grpId="0" nodeType="withEffect">
                                  <p:stCondLst>
                                    <p:cond delay="0"/>
                                  </p:stCondLst>
                                  <p:childTnLst>
                                    <p:animEffect transition="out" filter="fade">
                                      <p:cBhvr>
                                        <p:cTn id="6" dur="1000" tmFilter="0, 0; .2, .5; .8, .5; 1, 0"/>
                                        <p:tgtEl>
                                          <p:spTgt spid="20"/>
                                        </p:tgtEl>
                                      </p:cBhvr>
                                    </p:animEffect>
                                    <p:animScale>
                                      <p:cBhvr>
                                        <p:cTn id="7" dur="500" autoRev="1" fill="hold"/>
                                        <p:tgtEl>
                                          <p:spTgt spid="20"/>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1441" y="35226"/>
            <a:ext cx="9144001" cy="750319"/>
          </a:xfrm>
          <a:prstGeom prst="rect">
            <a:avLst/>
          </a:prstGeom>
          <a:solidFill>
            <a:srgbClr val="2FACFF"/>
          </a:solidFill>
          <a:ln>
            <a:noFill/>
          </a:ln>
          <a:effectLst/>
        </p:spPr>
        <p:style>
          <a:lnRef idx="1">
            <a:schemeClr val="accent1"/>
          </a:lnRef>
          <a:fillRef idx="3">
            <a:schemeClr val="accent1"/>
          </a:fillRef>
          <a:effectRef idx="2">
            <a:schemeClr val="accent1"/>
          </a:effectRef>
          <a:fontRef idx="minor">
            <a:schemeClr val="lt1"/>
          </a:fontRef>
        </p:style>
        <p:txBody>
          <a:bodyPr lIns="102393" tIns="51197" rIns="102393" bIns="51197" anchor="ctr"/>
          <a:lstStyle/>
          <a:p>
            <a:pPr algn="ctr" defTabSz="407484" fontAlgn="base" hangingPunct="0">
              <a:lnSpc>
                <a:spcPct val="93000"/>
              </a:lnSpc>
              <a:spcBef>
                <a:spcPct val="0"/>
              </a:spcBef>
              <a:spcAft>
                <a:spcPct val="0"/>
              </a:spcAft>
              <a:buClr>
                <a:srgbClr val="000000"/>
              </a:buClr>
              <a:buSzPct val="100000"/>
              <a:defRPr/>
            </a:pPr>
            <a:r>
              <a:rPr lang="en-US" sz="4000" b="1" dirty="0">
                <a:solidFill>
                  <a:srgbClr val="FFFFFF"/>
                </a:solidFill>
                <a:cs typeface="Arial"/>
              </a:rPr>
              <a:t>History Command Terms</a:t>
            </a:r>
          </a:p>
        </p:txBody>
      </p:sp>
      <p:graphicFrame>
        <p:nvGraphicFramePr>
          <p:cNvPr id="12" name="Table 11"/>
          <p:cNvGraphicFramePr>
            <a:graphicFrameLocks noGrp="1"/>
          </p:cNvGraphicFramePr>
          <p:nvPr>
            <p:extLst>
              <p:ext uri="{D42A27DB-BD31-4B8C-83A1-F6EECF244321}">
                <p14:modId xmlns:p14="http://schemas.microsoft.com/office/powerpoint/2010/main" val="2211197668"/>
              </p:ext>
            </p:extLst>
          </p:nvPr>
        </p:nvGraphicFramePr>
        <p:xfrm>
          <a:off x="493858" y="978584"/>
          <a:ext cx="8153402" cy="4759960"/>
        </p:xfrm>
        <a:graphic>
          <a:graphicData uri="http://schemas.openxmlformats.org/drawingml/2006/table">
            <a:tbl>
              <a:tblPr firstRow="1" bandRow="1">
                <a:tableStyleId>{5C22544A-7EE6-4342-B048-85BDC9FD1C3A}</a:tableStyleId>
              </a:tblPr>
              <a:tblGrid>
                <a:gridCol w="1447800">
                  <a:extLst>
                    <a:ext uri="{9D8B030D-6E8A-4147-A177-3AD203B41FA5}">
                      <a16:colId xmlns:a16="http://schemas.microsoft.com/office/drawing/2014/main" val="20000"/>
                    </a:ext>
                  </a:extLst>
                </a:gridCol>
                <a:gridCol w="6705602">
                  <a:extLst>
                    <a:ext uri="{9D8B030D-6E8A-4147-A177-3AD203B41FA5}">
                      <a16:colId xmlns:a16="http://schemas.microsoft.com/office/drawing/2014/main" val="20001"/>
                    </a:ext>
                  </a:extLst>
                </a:gridCol>
              </a:tblGrid>
              <a:tr h="370840">
                <a:tc>
                  <a:txBody>
                    <a:bodyPr/>
                    <a:lstStyle/>
                    <a:p>
                      <a:r>
                        <a:rPr lang="en-US" b="1" dirty="0" smtClean="0">
                          <a:solidFill>
                            <a:schemeClr val="accent1">
                              <a:lumMod val="50000"/>
                            </a:schemeClr>
                          </a:solidFill>
                        </a:rPr>
                        <a:t>Compare</a:t>
                      </a:r>
                      <a:endParaRPr lang="en-US" b="1" dirty="0">
                        <a:solidFill>
                          <a:schemeClr val="accent1">
                            <a:lumMod val="5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kern="1200" dirty="0" smtClean="0">
                          <a:solidFill>
                            <a:schemeClr val="accent1">
                              <a:lumMod val="50000"/>
                            </a:schemeClr>
                          </a:solidFill>
                          <a:effectLst/>
                          <a:latin typeface="+mn-lt"/>
                          <a:ea typeface="+mn-ea"/>
                          <a:cs typeface="+mn-cs"/>
                        </a:rPr>
                        <a:t>Give an account of the similarities between two (or more) items or situations, referring to both (all) of them throughout.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10000"/>
                  </a:ext>
                </a:extLst>
              </a:tr>
              <a:tr h="370840">
                <a:tc>
                  <a:txBody>
                    <a:bodyPr/>
                    <a:lstStyle/>
                    <a:p>
                      <a:r>
                        <a:rPr lang="en-US" sz="1800" b="1" kern="1200" dirty="0" smtClean="0">
                          <a:solidFill>
                            <a:schemeClr val="accent1">
                              <a:lumMod val="50000"/>
                            </a:schemeClr>
                          </a:solidFill>
                          <a:latin typeface="+mn-lt"/>
                          <a:ea typeface="+mn-ea"/>
                          <a:cs typeface="+mn-cs"/>
                        </a:rPr>
                        <a:t>Compare &amp; contrast</a:t>
                      </a:r>
                      <a:endParaRPr lang="en-US" sz="1800" b="1" kern="1200" dirty="0">
                        <a:solidFill>
                          <a:schemeClr val="accent1">
                            <a:lumMod val="50000"/>
                          </a:schemeClr>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kern="1200" dirty="0" smtClean="0">
                          <a:solidFill>
                            <a:schemeClr val="accent1">
                              <a:lumMod val="50000"/>
                            </a:schemeClr>
                          </a:solidFill>
                          <a:latin typeface="+mn-lt"/>
                          <a:ea typeface="+mn-ea"/>
                          <a:cs typeface="+mn-cs"/>
                        </a:rPr>
                        <a:t>Give an account of similarities and differences between two (or more) items or situations, referring to both (all) of them throughout.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0001"/>
                  </a:ext>
                </a:extLst>
              </a:tr>
              <a:tr h="370840">
                <a:tc>
                  <a:txBody>
                    <a:bodyPr/>
                    <a:lstStyle/>
                    <a:p>
                      <a:r>
                        <a:rPr lang="en-US" b="1" dirty="0" smtClean="0">
                          <a:solidFill>
                            <a:schemeClr val="accent1">
                              <a:lumMod val="50000"/>
                            </a:schemeClr>
                          </a:solidFill>
                        </a:rPr>
                        <a:t>Contrast</a:t>
                      </a:r>
                      <a:endParaRPr lang="en-US" b="1" dirty="0">
                        <a:solidFill>
                          <a:schemeClr val="accent1">
                            <a:lumMod val="5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Give an account of the differences between two (or more) items or situations, referring to both (all) of them throughout.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10002"/>
                  </a:ext>
                </a:extLst>
              </a:tr>
              <a:tr h="370840">
                <a:tc>
                  <a:txBody>
                    <a:bodyPr/>
                    <a:lstStyle/>
                    <a:p>
                      <a:r>
                        <a:rPr lang="en-US" b="1" dirty="0" smtClean="0">
                          <a:solidFill>
                            <a:schemeClr val="accent1">
                              <a:lumMod val="50000"/>
                            </a:schemeClr>
                          </a:solidFill>
                        </a:rPr>
                        <a:t>Discuss</a:t>
                      </a:r>
                      <a:endParaRPr lang="en-US" b="1" dirty="0">
                        <a:solidFill>
                          <a:schemeClr val="accent1">
                            <a:lumMod val="5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Offer a considered and balanced review that includes a range of arguments, factors or hypotheses. Opinions or conclusions should be presented clearly and supported by appropriate evidence.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0003"/>
                  </a:ext>
                </a:extLst>
              </a:tr>
              <a:tr h="370840">
                <a:tc>
                  <a:txBody>
                    <a:bodyPr/>
                    <a:lstStyle/>
                    <a:p>
                      <a:r>
                        <a:rPr lang="en-US" b="1" dirty="0" smtClean="0">
                          <a:solidFill>
                            <a:schemeClr val="accent1">
                              <a:lumMod val="50000"/>
                            </a:schemeClr>
                          </a:solidFill>
                        </a:rPr>
                        <a:t>Evaluate</a:t>
                      </a:r>
                      <a:endParaRPr lang="en-US" b="1" dirty="0">
                        <a:solidFill>
                          <a:schemeClr val="accent1">
                            <a:lumMod val="5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r>
                        <a:rPr lang="en-US" sz="1800" kern="1200" dirty="0" smtClean="0">
                          <a:solidFill>
                            <a:schemeClr val="dk1"/>
                          </a:solidFill>
                          <a:effectLst/>
                          <a:latin typeface="+mn-lt"/>
                          <a:ea typeface="+mn-ea"/>
                          <a:cs typeface="+mn-cs"/>
                        </a:rPr>
                        <a:t>Make an appraisal by weighing up the strengths and limitations.</a:t>
                      </a:r>
                      <a:endParaRPr lang="en-US" b="0" dirty="0">
                        <a:solidFill>
                          <a:schemeClr val="accent1">
                            <a:lumMod val="5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004"/>
                  </a:ext>
                </a:extLst>
              </a:tr>
              <a:tr h="370840">
                <a:tc>
                  <a:txBody>
                    <a:bodyPr/>
                    <a:lstStyle/>
                    <a:p>
                      <a:r>
                        <a:rPr lang="en-US" b="1" dirty="0" smtClean="0">
                          <a:solidFill>
                            <a:schemeClr val="accent1">
                              <a:lumMod val="50000"/>
                            </a:schemeClr>
                          </a:solidFill>
                        </a:rPr>
                        <a:t>Examine</a:t>
                      </a:r>
                      <a:endParaRPr lang="en-US" b="1" dirty="0">
                        <a:solidFill>
                          <a:schemeClr val="accent1">
                            <a:lumMod val="5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Consider an argument or concept in a way that uncovers the assumptions and interrelationships of the issue.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0005"/>
                  </a:ext>
                </a:extLst>
              </a:tr>
              <a:tr h="370840">
                <a:tc>
                  <a:txBody>
                    <a:bodyPr/>
                    <a:lstStyle/>
                    <a:p>
                      <a:r>
                        <a:rPr lang="en-US" b="1" dirty="0" smtClean="0">
                          <a:solidFill>
                            <a:schemeClr val="accent1">
                              <a:lumMod val="50000"/>
                            </a:schemeClr>
                          </a:solidFill>
                        </a:rPr>
                        <a:t>To what extent</a:t>
                      </a:r>
                      <a:endParaRPr lang="en-US" b="1" dirty="0">
                        <a:solidFill>
                          <a:schemeClr val="accent1">
                            <a:lumMod val="5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Consider the merits or otherwise of an argument or concept. Opinions and conclusions should be presented clearly and supported with appropriate evidence and sound argument.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10006"/>
                  </a:ext>
                </a:extLst>
              </a:tr>
            </a:tbl>
          </a:graphicData>
        </a:graphic>
      </p:graphicFrame>
      <p:sp>
        <p:nvSpPr>
          <p:cNvPr id="13" name="TextBox 12"/>
          <p:cNvSpPr txBox="1"/>
          <p:nvPr/>
        </p:nvSpPr>
        <p:spPr>
          <a:xfrm>
            <a:off x="303359" y="5931583"/>
            <a:ext cx="8534400" cy="707886"/>
          </a:xfrm>
          <a:prstGeom prst="rect">
            <a:avLst/>
          </a:prstGeom>
          <a:solidFill>
            <a:srgbClr val="FFFF99"/>
          </a:solidFill>
          <a:ln>
            <a:solidFill>
              <a:schemeClr val="tx1"/>
            </a:solidFill>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US" sz="2000" dirty="0">
                <a:solidFill>
                  <a:prstClr val="black"/>
                </a:solidFill>
              </a:rPr>
              <a:t>See page 10 of your IB History Course Guide for Students.  This should be in the front of your folder.</a:t>
            </a:r>
          </a:p>
        </p:txBody>
      </p:sp>
    </p:spTree>
    <p:extLst>
      <p:ext uri="{BB962C8B-B14F-4D97-AF65-F5344CB8AC3E}">
        <p14:creationId xmlns:p14="http://schemas.microsoft.com/office/powerpoint/2010/main" val="118560238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a:grpSpLocks/>
          </p:cNvGrpSpPr>
          <p:nvPr/>
        </p:nvGrpSpPr>
        <p:grpSpPr bwMode="auto">
          <a:xfrm>
            <a:off x="0" y="6232634"/>
            <a:ext cx="9144000" cy="639769"/>
            <a:chOff x="0" y="4580821"/>
            <a:chExt cx="9144000" cy="562681"/>
          </a:xfrm>
        </p:grpSpPr>
        <p:sp>
          <p:nvSpPr>
            <p:cNvPr id="3" name="Rectangle 2"/>
            <p:cNvSpPr/>
            <p:nvPr/>
          </p:nvSpPr>
          <p:spPr>
            <a:xfrm>
              <a:off x="0" y="4580821"/>
              <a:ext cx="9144000" cy="562681"/>
            </a:xfrm>
            <a:prstGeom prst="rect">
              <a:avLst/>
            </a:prstGeom>
            <a:solidFill>
              <a:srgbClr val="2FACFF"/>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407484" fontAlgn="base" hangingPunct="0">
                <a:lnSpc>
                  <a:spcPct val="93000"/>
                </a:lnSpc>
                <a:spcBef>
                  <a:spcPct val="0"/>
                </a:spcBef>
                <a:spcAft>
                  <a:spcPct val="0"/>
                </a:spcAft>
                <a:buClr>
                  <a:srgbClr val="000000"/>
                </a:buClr>
                <a:buSzPct val="100000"/>
                <a:defRPr/>
              </a:pPr>
              <a:endParaRPr lang="en-US" sz="2200">
                <a:solidFill>
                  <a:srgbClr val="FFFFFF"/>
                </a:solidFill>
              </a:endParaRPr>
            </a:p>
          </p:txBody>
        </p:sp>
        <p:pic>
          <p:nvPicPr>
            <p:cNvPr id="4" name="Picture 16" descr="Screen Shot 2015-02-09 at 12.06.40 PM.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4588459"/>
              <a:ext cx="2798613" cy="5550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8" descr="GEMS_PhotoLogo_9_DB.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8128000" y="4640762"/>
              <a:ext cx="922842" cy="4354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6" name="Rectangle 5"/>
          <p:cNvSpPr/>
          <p:nvPr/>
        </p:nvSpPr>
        <p:spPr>
          <a:xfrm>
            <a:off x="-1441" y="35226"/>
            <a:ext cx="9144001" cy="750319"/>
          </a:xfrm>
          <a:prstGeom prst="rect">
            <a:avLst/>
          </a:prstGeom>
          <a:solidFill>
            <a:srgbClr val="2FACFF"/>
          </a:solidFill>
          <a:ln>
            <a:noFill/>
          </a:ln>
          <a:effectLst/>
        </p:spPr>
        <p:style>
          <a:lnRef idx="1">
            <a:schemeClr val="accent1"/>
          </a:lnRef>
          <a:fillRef idx="3">
            <a:schemeClr val="accent1"/>
          </a:fillRef>
          <a:effectRef idx="2">
            <a:schemeClr val="accent1"/>
          </a:effectRef>
          <a:fontRef idx="minor">
            <a:schemeClr val="lt1"/>
          </a:fontRef>
        </p:style>
        <p:txBody>
          <a:bodyPr lIns="102393" tIns="51197" rIns="102393" bIns="51197" anchor="ctr"/>
          <a:lstStyle/>
          <a:p>
            <a:pPr algn="ctr" defTabSz="407484" fontAlgn="base" hangingPunct="0">
              <a:lnSpc>
                <a:spcPct val="93000"/>
              </a:lnSpc>
              <a:spcBef>
                <a:spcPct val="0"/>
              </a:spcBef>
              <a:spcAft>
                <a:spcPct val="0"/>
              </a:spcAft>
              <a:buClr>
                <a:srgbClr val="000000"/>
              </a:buClr>
              <a:buSzPct val="100000"/>
              <a:defRPr/>
            </a:pPr>
            <a:r>
              <a:rPr lang="en-US" sz="4000" b="1" dirty="0" smtClean="0">
                <a:solidFill>
                  <a:srgbClr val="FFFFFF"/>
                </a:solidFill>
                <a:cs typeface="Arial"/>
              </a:rPr>
              <a:t>Critical Analysis</a:t>
            </a:r>
            <a:endParaRPr lang="en-US" sz="4000" b="1" dirty="0">
              <a:solidFill>
                <a:srgbClr val="FFFFFF"/>
              </a:solidFill>
              <a:cs typeface="Arial"/>
            </a:endParaRPr>
          </a:p>
        </p:txBody>
      </p:sp>
      <p:sp>
        <p:nvSpPr>
          <p:cNvPr id="7" name="TextBox 6"/>
          <p:cNvSpPr txBox="1"/>
          <p:nvPr/>
        </p:nvSpPr>
        <p:spPr>
          <a:xfrm>
            <a:off x="383627" y="916833"/>
            <a:ext cx="8586952" cy="1200329"/>
          </a:xfrm>
          <a:prstGeom prst="rect">
            <a:avLst/>
          </a:prstGeom>
          <a:noFill/>
        </p:spPr>
        <p:txBody>
          <a:bodyPr wrap="square" rtlCol="0">
            <a:spAutoFit/>
          </a:bodyPr>
          <a:lstStyle/>
          <a:p>
            <a:pPr algn="ctr"/>
            <a:r>
              <a:rPr lang="en-US" sz="2400" dirty="0" smtClean="0"/>
              <a:t>One way to develop your critical analysis is to practice writing </a:t>
            </a:r>
            <a:r>
              <a:rPr lang="en-US" sz="2400" b="1" dirty="0" smtClean="0"/>
              <a:t>critical commentary</a:t>
            </a:r>
            <a:r>
              <a:rPr lang="en-US" sz="2400" dirty="0" smtClean="0"/>
              <a:t>.  These are statements that can </a:t>
            </a:r>
            <a:r>
              <a:rPr lang="en-US" sz="2400" b="1" dirty="0" smtClean="0"/>
              <a:t>support </a:t>
            </a:r>
            <a:r>
              <a:rPr lang="en-US" sz="2400" dirty="0" smtClean="0"/>
              <a:t>or </a:t>
            </a:r>
            <a:r>
              <a:rPr lang="en-US" sz="2400" b="1" dirty="0" smtClean="0"/>
              <a:t>oppose</a:t>
            </a:r>
            <a:r>
              <a:rPr lang="en-US" sz="2400" dirty="0" smtClean="0"/>
              <a:t>.  See the examples below;</a:t>
            </a:r>
            <a:endParaRPr lang="en-US" sz="2400" dirty="0"/>
          </a:p>
        </p:txBody>
      </p:sp>
      <p:sp>
        <p:nvSpPr>
          <p:cNvPr id="8" name="Rectangle 7"/>
          <p:cNvSpPr/>
          <p:nvPr/>
        </p:nvSpPr>
        <p:spPr>
          <a:xfrm>
            <a:off x="383627" y="2214685"/>
            <a:ext cx="3936125" cy="1569660"/>
          </a:xfrm>
          <a:prstGeom prst="rect">
            <a:avLst/>
          </a:prstGeom>
          <a:solidFill>
            <a:schemeClr val="accent3">
              <a:lumMod val="20000"/>
              <a:lumOff val="80000"/>
            </a:schemeClr>
          </a:solidFill>
          <a:ln/>
        </p:spPr>
        <p:style>
          <a:lnRef idx="2">
            <a:schemeClr val="accent3"/>
          </a:lnRef>
          <a:fillRef idx="1">
            <a:schemeClr val="lt1"/>
          </a:fillRef>
          <a:effectRef idx="0">
            <a:schemeClr val="accent3"/>
          </a:effectRef>
          <a:fontRef idx="minor">
            <a:schemeClr val="dk1"/>
          </a:fontRef>
        </p:style>
        <p:txBody>
          <a:bodyPr wrap="square">
            <a:spAutoFit/>
          </a:bodyPr>
          <a:lstStyle/>
          <a:p>
            <a:r>
              <a:rPr lang="en-US" sz="2400" b="1" dirty="0">
                <a:ea typeface="Times New Roman" panose="02020603050405020304" pitchFamily="18" charset="0"/>
              </a:rPr>
              <a:t>Support Statements</a:t>
            </a:r>
            <a:endParaRPr lang="en-US" sz="2400" dirty="0">
              <a:ea typeface="Times New Roman" panose="02020603050405020304" pitchFamily="18" charset="0"/>
            </a:endParaRPr>
          </a:p>
          <a:p>
            <a:r>
              <a:rPr lang="en-US" sz="2400" dirty="0" smtClean="0">
                <a:ea typeface="Times New Roman" panose="02020603050405020304" pitchFamily="18" charset="0"/>
              </a:rPr>
              <a:t>A </a:t>
            </a:r>
            <a:r>
              <a:rPr lang="en-US" sz="2400" dirty="0">
                <a:ea typeface="Times New Roman" panose="02020603050405020304" pitchFamily="18" charset="0"/>
              </a:rPr>
              <a:t>widely accepted argument has been that X, which is accurate because </a:t>
            </a:r>
            <a:r>
              <a:rPr lang="en-US" sz="2400" dirty="0" smtClean="0">
                <a:ea typeface="Times New Roman" panose="02020603050405020304" pitchFamily="18" charset="0"/>
              </a:rPr>
              <a:t>Y…</a:t>
            </a:r>
            <a:endParaRPr lang="en-US" sz="2400" dirty="0">
              <a:ea typeface="Times New Roman" panose="02020603050405020304" pitchFamily="18" charset="0"/>
            </a:endParaRPr>
          </a:p>
        </p:txBody>
      </p:sp>
      <p:sp>
        <p:nvSpPr>
          <p:cNvPr id="9" name="Rectangle 8"/>
          <p:cNvSpPr/>
          <p:nvPr/>
        </p:nvSpPr>
        <p:spPr>
          <a:xfrm>
            <a:off x="4468332" y="2214685"/>
            <a:ext cx="4402399" cy="1569660"/>
          </a:xfrm>
          <a:prstGeom prst="rect">
            <a:avLst/>
          </a:prstGeom>
          <a:solidFill>
            <a:schemeClr val="accent2">
              <a:lumMod val="20000"/>
              <a:lumOff val="80000"/>
            </a:schemeClr>
          </a:solidFill>
        </p:spPr>
        <p:style>
          <a:lnRef idx="2">
            <a:schemeClr val="accent2"/>
          </a:lnRef>
          <a:fillRef idx="1">
            <a:schemeClr val="lt1"/>
          </a:fillRef>
          <a:effectRef idx="0">
            <a:schemeClr val="accent2"/>
          </a:effectRef>
          <a:fontRef idx="minor">
            <a:schemeClr val="dk1"/>
          </a:fontRef>
        </p:style>
        <p:txBody>
          <a:bodyPr wrap="square">
            <a:spAutoFit/>
          </a:bodyPr>
          <a:lstStyle/>
          <a:p>
            <a:r>
              <a:rPr lang="en-US" sz="2400" b="1" dirty="0">
                <a:latin typeface="+mj-lt"/>
              </a:rPr>
              <a:t>Negate (opposition) Statements</a:t>
            </a:r>
            <a:endParaRPr lang="en-US" sz="2400" dirty="0" smtClean="0">
              <a:latin typeface="+mj-lt"/>
              <a:ea typeface="Times New Roman" panose="02020603050405020304" pitchFamily="18" charset="0"/>
            </a:endParaRPr>
          </a:p>
          <a:p>
            <a:r>
              <a:rPr lang="en-US" sz="2400" dirty="0" smtClean="0">
                <a:latin typeface="+mj-lt"/>
                <a:ea typeface="Times New Roman" panose="02020603050405020304" pitchFamily="18" charset="0"/>
              </a:rPr>
              <a:t>While </a:t>
            </a:r>
            <a:r>
              <a:rPr lang="en-US" sz="2400" dirty="0">
                <a:latin typeface="+mj-lt"/>
                <a:ea typeface="Times New Roman" panose="02020603050405020304" pitchFamily="18" charset="0"/>
              </a:rPr>
              <a:t>it has been argued that X,  this is only partially true because it was also due to Y</a:t>
            </a:r>
          </a:p>
        </p:txBody>
      </p:sp>
      <p:sp>
        <p:nvSpPr>
          <p:cNvPr id="10" name="Rectangle 9"/>
          <p:cNvSpPr/>
          <p:nvPr/>
        </p:nvSpPr>
        <p:spPr>
          <a:xfrm>
            <a:off x="5020442" y="4074936"/>
            <a:ext cx="3568979" cy="1477328"/>
          </a:xfrm>
          <a:prstGeom prst="rect">
            <a:avLst/>
          </a:prstGeom>
        </p:spPr>
        <p:txBody>
          <a:bodyPr wrap="square">
            <a:spAutoFit/>
          </a:bodyPr>
          <a:lstStyle/>
          <a:p>
            <a:pPr algn="ctr"/>
            <a:r>
              <a:rPr lang="en-US" altLang="en-US" dirty="0"/>
              <a:t>While it has been argued that Berlin was the central point of Cold War tension in the early 1960s, this is only partially true because nuclear threats were also present in Cuba.</a:t>
            </a:r>
            <a:endParaRPr lang="en-US" dirty="0"/>
          </a:p>
        </p:txBody>
      </p:sp>
      <p:sp>
        <p:nvSpPr>
          <p:cNvPr id="11" name="Rectangle 10"/>
          <p:cNvSpPr/>
          <p:nvPr/>
        </p:nvSpPr>
        <p:spPr>
          <a:xfrm>
            <a:off x="719957" y="3992827"/>
            <a:ext cx="3263463" cy="2031325"/>
          </a:xfrm>
          <a:prstGeom prst="rect">
            <a:avLst/>
          </a:prstGeom>
        </p:spPr>
        <p:txBody>
          <a:bodyPr wrap="square">
            <a:spAutoFit/>
          </a:bodyPr>
          <a:lstStyle/>
          <a:p>
            <a:pPr algn="ctr"/>
            <a:r>
              <a:rPr lang="en-US" altLang="en-US" dirty="0"/>
              <a:t>It has been argued that Berlin was the central point of Cold War tension in the early 1960s, and this is accurate because nuclear tension was only eased due to the construction of the Berlin Wall.</a:t>
            </a:r>
          </a:p>
        </p:txBody>
      </p:sp>
    </p:spTree>
    <p:extLst>
      <p:ext uri="{BB962C8B-B14F-4D97-AF65-F5344CB8AC3E}">
        <p14:creationId xmlns:p14="http://schemas.microsoft.com/office/powerpoint/2010/main" val="38493572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a:grpSpLocks/>
          </p:cNvGrpSpPr>
          <p:nvPr/>
        </p:nvGrpSpPr>
        <p:grpSpPr bwMode="auto">
          <a:xfrm>
            <a:off x="0" y="6232634"/>
            <a:ext cx="9144000" cy="639769"/>
            <a:chOff x="0" y="4580821"/>
            <a:chExt cx="9144000" cy="562681"/>
          </a:xfrm>
        </p:grpSpPr>
        <p:sp>
          <p:nvSpPr>
            <p:cNvPr id="3" name="Rectangle 2"/>
            <p:cNvSpPr/>
            <p:nvPr/>
          </p:nvSpPr>
          <p:spPr>
            <a:xfrm>
              <a:off x="0" y="4580821"/>
              <a:ext cx="9144000" cy="562681"/>
            </a:xfrm>
            <a:prstGeom prst="rect">
              <a:avLst/>
            </a:prstGeom>
            <a:solidFill>
              <a:srgbClr val="2FACFF"/>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407484" fontAlgn="base" hangingPunct="0">
                <a:lnSpc>
                  <a:spcPct val="93000"/>
                </a:lnSpc>
                <a:spcBef>
                  <a:spcPct val="0"/>
                </a:spcBef>
                <a:spcAft>
                  <a:spcPct val="0"/>
                </a:spcAft>
                <a:buClr>
                  <a:srgbClr val="000000"/>
                </a:buClr>
                <a:buSzPct val="100000"/>
                <a:defRPr/>
              </a:pPr>
              <a:endParaRPr lang="en-US" sz="2200">
                <a:solidFill>
                  <a:srgbClr val="FFFFFF"/>
                </a:solidFill>
              </a:endParaRPr>
            </a:p>
          </p:txBody>
        </p:sp>
        <p:pic>
          <p:nvPicPr>
            <p:cNvPr id="4" name="Picture 16" descr="Screen Shot 2015-02-09 at 12.06.40 PM.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4588459"/>
              <a:ext cx="2798613" cy="5550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8" descr="GEMS_PhotoLogo_9_DB.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8128000" y="4640762"/>
              <a:ext cx="922842" cy="4354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6" name="Rectangle 5"/>
          <p:cNvSpPr/>
          <p:nvPr/>
        </p:nvSpPr>
        <p:spPr>
          <a:xfrm>
            <a:off x="-1441" y="35226"/>
            <a:ext cx="9144001" cy="750319"/>
          </a:xfrm>
          <a:prstGeom prst="rect">
            <a:avLst/>
          </a:prstGeom>
          <a:solidFill>
            <a:srgbClr val="2FACFF"/>
          </a:solidFill>
          <a:ln>
            <a:noFill/>
          </a:ln>
          <a:effectLst/>
        </p:spPr>
        <p:style>
          <a:lnRef idx="1">
            <a:schemeClr val="accent1"/>
          </a:lnRef>
          <a:fillRef idx="3">
            <a:schemeClr val="accent1"/>
          </a:fillRef>
          <a:effectRef idx="2">
            <a:schemeClr val="accent1"/>
          </a:effectRef>
          <a:fontRef idx="minor">
            <a:schemeClr val="lt1"/>
          </a:fontRef>
        </p:style>
        <p:txBody>
          <a:bodyPr lIns="102393" tIns="51197" rIns="102393" bIns="51197" anchor="ctr"/>
          <a:lstStyle/>
          <a:p>
            <a:pPr algn="ctr" defTabSz="407484" fontAlgn="base" hangingPunct="0">
              <a:lnSpc>
                <a:spcPct val="93000"/>
              </a:lnSpc>
              <a:spcBef>
                <a:spcPct val="0"/>
              </a:spcBef>
              <a:spcAft>
                <a:spcPct val="0"/>
              </a:spcAft>
              <a:buClr>
                <a:srgbClr val="000000"/>
              </a:buClr>
              <a:buSzPct val="100000"/>
              <a:defRPr/>
            </a:pPr>
            <a:r>
              <a:rPr lang="en-US" sz="4000" b="1" dirty="0" smtClean="0">
                <a:solidFill>
                  <a:srgbClr val="FFFFFF"/>
                </a:solidFill>
                <a:cs typeface="Arial"/>
              </a:rPr>
              <a:t>Critical Analysis – Practice time</a:t>
            </a:r>
            <a:endParaRPr lang="en-US" sz="4000" b="1" dirty="0">
              <a:solidFill>
                <a:srgbClr val="FFFFFF"/>
              </a:solidFill>
              <a:cs typeface="Arial"/>
            </a:endParaRPr>
          </a:p>
        </p:txBody>
      </p:sp>
      <p:sp>
        <p:nvSpPr>
          <p:cNvPr id="8" name="Rectangle 7"/>
          <p:cNvSpPr/>
          <p:nvPr/>
        </p:nvSpPr>
        <p:spPr>
          <a:xfrm>
            <a:off x="394137" y="1077494"/>
            <a:ext cx="3936125" cy="923330"/>
          </a:xfrm>
          <a:prstGeom prst="rect">
            <a:avLst/>
          </a:prstGeom>
          <a:solidFill>
            <a:schemeClr val="accent3">
              <a:lumMod val="20000"/>
              <a:lumOff val="80000"/>
            </a:schemeClr>
          </a:solidFill>
          <a:ln/>
        </p:spPr>
        <p:style>
          <a:lnRef idx="2">
            <a:schemeClr val="accent3"/>
          </a:lnRef>
          <a:fillRef idx="1">
            <a:schemeClr val="lt1"/>
          </a:fillRef>
          <a:effectRef idx="0">
            <a:schemeClr val="accent3"/>
          </a:effectRef>
          <a:fontRef idx="minor">
            <a:schemeClr val="dk1"/>
          </a:fontRef>
        </p:style>
        <p:txBody>
          <a:bodyPr wrap="square">
            <a:spAutoFit/>
          </a:bodyPr>
          <a:lstStyle/>
          <a:p>
            <a:r>
              <a:rPr lang="en-US" b="1" dirty="0">
                <a:ea typeface="Times New Roman" panose="02020603050405020304" pitchFamily="18" charset="0"/>
              </a:rPr>
              <a:t>Support Statements</a:t>
            </a:r>
            <a:endParaRPr lang="en-US" dirty="0">
              <a:ea typeface="Times New Roman" panose="02020603050405020304" pitchFamily="18" charset="0"/>
            </a:endParaRPr>
          </a:p>
          <a:p>
            <a:r>
              <a:rPr lang="en-US" dirty="0" smtClean="0">
                <a:ea typeface="Times New Roman" panose="02020603050405020304" pitchFamily="18" charset="0"/>
              </a:rPr>
              <a:t>A </a:t>
            </a:r>
            <a:r>
              <a:rPr lang="en-US" dirty="0">
                <a:ea typeface="Times New Roman" panose="02020603050405020304" pitchFamily="18" charset="0"/>
              </a:rPr>
              <a:t>widely accepted argument has been that X, which is accurate because </a:t>
            </a:r>
            <a:r>
              <a:rPr lang="en-US" dirty="0" smtClean="0">
                <a:ea typeface="Times New Roman" panose="02020603050405020304" pitchFamily="18" charset="0"/>
              </a:rPr>
              <a:t>Y…</a:t>
            </a:r>
            <a:endParaRPr lang="en-US" dirty="0">
              <a:ea typeface="Times New Roman" panose="02020603050405020304" pitchFamily="18" charset="0"/>
            </a:endParaRPr>
          </a:p>
        </p:txBody>
      </p:sp>
      <p:sp>
        <p:nvSpPr>
          <p:cNvPr id="9" name="Rectangle 8"/>
          <p:cNvSpPr/>
          <p:nvPr/>
        </p:nvSpPr>
        <p:spPr>
          <a:xfrm>
            <a:off x="4457821" y="1077494"/>
            <a:ext cx="4402399" cy="923330"/>
          </a:xfrm>
          <a:prstGeom prst="rect">
            <a:avLst/>
          </a:prstGeom>
          <a:solidFill>
            <a:schemeClr val="accent2">
              <a:lumMod val="20000"/>
              <a:lumOff val="80000"/>
            </a:schemeClr>
          </a:solidFill>
        </p:spPr>
        <p:style>
          <a:lnRef idx="2">
            <a:schemeClr val="accent2"/>
          </a:lnRef>
          <a:fillRef idx="1">
            <a:schemeClr val="lt1"/>
          </a:fillRef>
          <a:effectRef idx="0">
            <a:schemeClr val="accent2"/>
          </a:effectRef>
          <a:fontRef idx="minor">
            <a:schemeClr val="dk1"/>
          </a:fontRef>
        </p:style>
        <p:txBody>
          <a:bodyPr wrap="square">
            <a:spAutoFit/>
          </a:bodyPr>
          <a:lstStyle/>
          <a:p>
            <a:r>
              <a:rPr lang="en-US" b="1" dirty="0">
                <a:latin typeface="+mj-lt"/>
              </a:rPr>
              <a:t>Negate (opposition) Statements</a:t>
            </a:r>
            <a:endParaRPr lang="en-US" dirty="0" smtClean="0">
              <a:latin typeface="+mj-lt"/>
              <a:ea typeface="Times New Roman" panose="02020603050405020304" pitchFamily="18" charset="0"/>
            </a:endParaRPr>
          </a:p>
          <a:p>
            <a:r>
              <a:rPr lang="en-US" dirty="0" smtClean="0">
                <a:latin typeface="+mj-lt"/>
                <a:ea typeface="Times New Roman" panose="02020603050405020304" pitchFamily="18" charset="0"/>
              </a:rPr>
              <a:t>While </a:t>
            </a:r>
            <a:r>
              <a:rPr lang="en-US" dirty="0">
                <a:latin typeface="+mj-lt"/>
                <a:ea typeface="Times New Roman" panose="02020603050405020304" pitchFamily="18" charset="0"/>
              </a:rPr>
              <a:t>it has been argued that X,  this is only partially true because it was also due to Y</a:t>
            </a:r>
          </a:p>
        </p:txBody>
      </p:sp>
      <p:sp>
        <p:nvSpPr>
          <p:cNvPr id="12" name="Rounded Rectangle 11"/>
          <p:cNvSpPr/>
          <p:nvPr/>
        </p:nvSpPr>
        <p:spPr>
          <a:xfrm>
            <a:off x="1399306" y="2292773"/>
            <a:ext cx="6127531" cy="2186130"/>
          </a:xfrm>
          <a:prstGeom prst="roundRect">
            <a:avLst/>
          </a:prstGeom>
          <a:solidFill>
            <a:schemeClr val="accent6">
              <a:lumMod val="20000"/>
              <a:lumOff val="80000"/>
            </a:schemeClr>
          </a:solidFill>
        </p:spPr>
        <p:style>
          <a:lnRef idx="2">
            <a:schemeClr val="accent6"/>
          </a:lnRef>
          <a:fillRef idx="1">
            <a:schemeClr val="lt1"/>
          </a:fillRef>
          <a:effectRef idx="0">
            <a:schemeClr val="accent6"/>
          </a:effectRef>
          <a:fontRef idx="minor">
            <a:schemeClr val="dk1"/>
          </a:fontRef>
        </p:style>
        <p:txBody>
          <a:bodyPr wrap="square">
            <a:spAutoFit/>
          </a:bodyPr>
          <a:lstStyle/>
          <a:p>
            <a:pPr algn="ctr">
              <a:lnSpc>
                <a:spcPct val="90000"/>
              </a:lnSpc>
            </a:pPr>
            <a:r>
              <a:rPr lang="en-US" altLang="en-US" sz="2400" b="1" u="sng" dirty="0"/>
              <a:t>Argument </a:t>
            </a:r>
            <a:r>
              <a:rPr lang="en-US" altLang="en-US" sz="2400" b="1" u="sng" dirty="0" smtClean="0"/>
              <a:t>topics</a:t>
            </a:r>
            <a:r>
              <a:rPr lang="en-US" altLang="en-US" sz="2400" b="1" dirty="0" smtClean="0"/>
              <a:t>:</a:t>
            </a:r>
          </a:p>
          <a:p>
            <a:pPr algn="ctr">
              <a:lnSpc>
                <a:spcPct val="90000"/>
              </a:lnSpc>
            </a:pPr>
            <a:r>
              <a:rPr lang="en-US" altLang="en-US" sz="1000" dirty="0"/>
              <a:t> </a:t>
            </a:r>
            <a:r>
              <a:rPr lang="en-US" altLang="en-US" sz="2400" dirty="0" smtClean="0"/>
              <a:t>  </a:t>
            </a:r>
            <a:endParaRPr lang="en-US" altLang="en-US" sz="2400" dirty="0"/>
          </a:p>
          <a:p>
            <a:pPr marL="457200" indent="-457200" algn="ctr">
              <a:lnSpc>
                <a:spcPct val="90000"/>
              </a:lnSpc>
              <a:buFont typeface="+mj-lt"/>
              <a:buAutoNum type="arabicPeriod"/>
            </a:pPr>
            <a:r>
              <a:rPr lang="en-US" altLang="en-US" sz="2400" dirty="0" smtClean="0"/>
              <a:t>The </a:t>
            </a:r>
            <a:r>
              <a:rPr lang="en-US" altLang="en-US" sz="2400" dirty="0"/>
              <a:t>best </a:t>
            </a:r>
            <a:r>
              <a:rPr lang="en-US" altLang="en-US" sz="2400" dirty="0" smtClean="0"/>
              <a:t>holiday destination is Dubai</a:t>
            </a:r>
            <a:endParaRPr lang="en-US" altLang="en-US" sz="2400" dirty="0"/>
          </a:p>
          <a:p>
            <a:pPr algn="ctr">
              <a:lnSpc>
                <a:spcPct val="90000"/>
              </a:lnSpc>
            </a:pPr>
            <a:endParaRPr lang="en-US" altLang="en-US" sz="800" dirty="0"/>
          </a:p>
          <a:p>
            <a:pPr marL="457200" indent="-457200" algn="ctr">
              <a:lnSpc>
                <a:spcPct val="90000"/>
              </a:lnSpc>
              <a:buFont typeface="+mj-lt"/>
              <a:buAutoNum type="arabicPeriod" startAt="2"/>
            </a:pPr>
            <a:r>
              <a:rPr lang="en-US" altLang="en-US" sz="2400" dirty="0"/>
              <a:t>The best day of the </a:t>
            </a:r>
            <a:r>
              <a:rPr lang="en-US" altLang="en-US" sz="2400" dirty="0" smtClean="0"/>
              <a:t>week is Friday</a:t>
            </a:r>
            <a:endParaRPr lang="en-US" altLang="en-US" sz="2400" dirty="0"/>
          </a:p>
          <a:p>
            <a:pPr algn="ctr">
              <a:lnSpc>
                <a:spcPct val="90000"/>
              </a:lnSpc>
            </a:pPr>
            <a:endParaRPr lang="en-US" altLang="en-US" sz="800" dirty="0"/>
          </a:p>
          <a:p>
            <a:pPr marL="457200" indent="-457200" algn="ctr">
              <a:lnSpc>
                <a:spcPct val="90000"/>
              </a:lnSpc>
              <a:buFont typeface="+mj-lt"/>
              <a:buAutoNum type="arabicPeriod" startAt="3"/>
            </a:pPr>
            <a:r>
              <a:rPr lang="en-US" altLang="en-US" sz="2400" dirty="0" smtClean="0"/>
              <a:t>The success of Hitler’s economic policy</a:t>
            </a:r>
            <a:endParaRPr lang="en-US" altLang="en-US" sz="2400" dirty="0"/>
          </a:p>
        </p:txBody>
      </p:sp>
      <p:sp>
        <p:nvSpPr>
          <p:cNvPr id="13" name="TextBox 12"/>
          <p:cNvSpPr txBox="1"/>
          <p:nvPr/>
        </p:nvSpPr>
        <p:spPr>
          <a:xfrm>
            <a:off x="339427" y="4770852"/>
            <a:ext cx="8462263" cy="830997"/>
          </a:xfrm>
          <a:prstGeom prst="rect">
            <a:avLst/>
          </a:prstGeom>
          <a:noFill/>
        </p:spPr>
        <p:txBody>
          <a:bodyPr wrap="square" rtlCol="0">
            <a:spAutoFit/>
          </a:bodyPr>
          <a:lstStyle/>
          <a:p>
            <a:pPr algn="ctr"/>
            <a:r>
              <a:rPr lang="en-US" sz="2400" dirty="0" smtClean="0"/>
              <a:t>With a partner write a statement that both supports and negates the topics above</a:t>
            </a:r>
            <a:r>
              <a:rPr lang="en-US" dirty="0" smtClean="0"/>
              <a:t>.</a:t>
            </a:r>
            <a:endParaRPr lang="en-US" dirty="0"/>
          </a:p>
        </p:txBody>
      </p:sp>
    </p:spTree>
    <p:extLst>
      <p:ext uri="{BB962C8B-B14F-4D97-AF65-F5344CB8AC3E}">
        <p14:creationId xmlns:p14="http://schemas.microsoft.com/office/powerpoint/2010/main" val="213158320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32282" y="202306"/>
            <a:ext cx="8823216" cy="830997"/>
          </a:xfrm>
          <a:prstGeom prst="rect">
            <a:avLst/>
          </a:prstGeom>
          <a:solidFill>
            <a:schemeClr val="accent5">
              <a:lumMod val="20000"/>
              <a:lumOff val="80000"/>
            </a:schemeClr>
          </a:solidFill>
          <a:ln>
            <a:solidFill>
              <a:schemeClr val="accent5">
                <a:lumMod val="60000"/>
                <a:lumOff val="40000"/>
              </a:schemeClr>
            </a:solidFill>
          </a:ln>
          <a:effectLst>
            <a:glow rad="139700">
              <a:schemeClr val="accent5">
                <a:satMod val="175000"/>
                <a:alpha val="40000"/>
              </a:schemeClr>
            </a:glow>
          </a:effectLst>
        </p:spPr>
        <p:style>
          <a:lnRef idx="2">
            <a:schemeClr val="accent5">
              <a:shade val="50000"/>
            </a:schemeClr>
          </a:lnRef>
          <a:fillRef idx="1">
            <a:schemeClr val="accent5"/>
          </a:fillRef>
          <a:effectRef idx="0">
            <a:schemeClr val="accent5"/>
          </a:effectRef>
          <a:fontRef idx="minor">
            <a:schemeClr val="lt1"/>
          </a:fontRef>
        </p:style>
        <p:txBody>
          <a:bodyPr wrap="square">
            <a:spAutoFit/>
          </a:bodyPr>
          <a:lstStyle/>
          <a:p>
            <a:r>
              <a:rPr lang="en-US" sz="2200" dirty="0">
                <a:solidFill>
                  <a:prstClr val="black"/>
                </a:solidFill>
                <a:latin typeface="Arial Black"/>
                <a:cs typeface="Arial Black"/>
              </a:rPr>
              <a:t>Essay Title: </a:t>
            </a:r>
            <a:r>
              <a:rPr lang="en-US" sz="2400" dirty="0" smtClean="0">
                <a:solidFill>
                  <a:schemeClr val="tx1"/>
                </a:solidFill>
                <a:latin typeface="Calibri" panose="020F0502020204030204" pitchFamily="34" charset="0"/>
                <a:ea typeface="Calibri" panose="020F0502020204030204" pitchFamily="34" charset="0"/>
                <a:cs typeface="Times New Roman" panose="02020603050405020304" pitchFamily="18" charset="0"/>
              </a:rPr>
              <a:t>With </a:t>
            </a:r>
            <a:r>
              <a:rPr lang="en-US" sz="2400" dirty="0">
                <a:solidFill>
                  <a:schemeClr val="tx1"/>
                </a:solidFill>
                <a:latin typeface="Calibri" panose="020F0502020204030204" pitchFamily="34" charset="0"/>
                <a:ea typeface="Calibri" panose="020F0502020204030204" pitchFamily="34" charset="0"/>
                <a:cs typeface="Times New Roman" panose="02020603050405020304" pitchFamily="18" charset="0"/>
              </a:rPr>
              <a:t>reference to two leaders from different regions, </a:t>
            </a:r>
            <a:r>
              <a:rPr lang="en-US" sz="2400" u="sng" dirty="0">
                <a:solidFill>
                  <a:srgbClr val="FF0000"/>
                </a:solidFill>
                <a:latin typeface="Calibri" panose="020F0502020204030204" pitchFamily="34" charset="0"/>
                <a:ea typeface="Calibri" panose="020F0502020204030204" pitchFamily="34" charset="0"/>
                <a:cs typeface="ArialMT"/>
              </a:rPr>
              <a:t>to what extent</a:t>
            </a:r>
            <a:r>
              <a:rPr lang="en-US" sz="2400" dirty="0">
                <a:solidFill>
                  <a:srgbClr val="FF0000"/>
                </a:solidFill>
                <a:latin typeface="Calibri" panose="020F0502020204030204" pitchFamily="34" charset="0"/>
                <a:ea typeface="Calibri" panose="020F0502020204030204" pitchFamily="34" charset="0"/>
                <a:cs typeface="ArialMT"/>
              </a:rPr>
              <a:t> </a:t>
            </a:r>
            <a:r>
              <a:rPr lang="en-US" sz="2400" dirty="0">
                <a:solidFill>
                  <a:schemeClr val="tx1"/>
                </a:solidFill>
                <a:latin typeface="Calibri" panose="020F0502020204030204" pitchFamily="34" charset="0"/>
                <a:ea typeface="Calibri" panose="020F0502020204030204" pitchFamily="34" charset="0"/>
                <a:cs typeface="ArialMT"/>
              </a:rPr>
              <a:t>do you agree that their economic policies failed?</a:t>
            </a:r>
            <a:endParaRPr lang="en-US" sz="2200" dirty="0">
              <a:solidFill>
                <a:schemeClr val="tx1"/>
              </a:solidFill>
              <a:latin typeface="Arial Black"/>
              <a:cs typeface="Arial Black"/>
            </a:endParaRPr>
          </a:p>
        </p:txBody>
      </p:sp>
      <p:sp>
        <p:nvSpPr>
          <p:cNvPr id="2" name="Rectangle 1"/>
          <p:cNvSpPr/>
          <p:nvPr/>
        </p:nvSpPr>
        <p:spPr>
          <a:xfrm>
            <a:off x="350594" y="1315545"/>
            <a:ext cx="8372991" cy="1323439"/>
          </a:xfrm>
          <a:prstGeom prst="rect">
            <a:avLst/>
          </a:prstGeom>
        </p:spPr>
        <p:txBody>
          <a:bodyPr wrap="square">
            <a:spAutoFit/>
          </a:bodyPr>
          <a:lstStyle/>
          <a:p>
            <a:r>
              <a:rPr lang="en-GB" sz="2000" dirty="0">
                <a:latin typeface="Calibri" panose="020F0502020204030204" pitchFamily="34" charset="0"/>
                <a:ea typeface="Calibri" panose="020F0502020204030204" pitchFamily="34" charset="0"/>
                <a:cs typeface="Times New Roman" panose="02020603050405020304" pitchFamily="18" charset="0"/>
              </a:rPr>
              <a:t>Always take the </a:t>
            </a:r>
            <a:r>
              <a:rPr lang="en-GB" sz="2000" b="1" dirty="0">
                <a:latin typeface="Calibri" panose="020F0502020204030204" pitchFamily="34" charset="0"/>
                <a:ea typeface="Calibri" panose="020F0502020204030204" pitchFamily="34" charset="0"/>
                <a:cs typeface="Times New Roman" panose="02020603050405020304" pitchFamily="18" charset="0"/>
              </a:rPr>
              <a:t>YES … BUT</a:t>
            </a:r>
            <a:r>
              <a:rPr lang="en-GB" sz="2000" dirty="0">
                <a:latin typeface="Calibri" panose="020F0502020204030204" pitchFamily="34" charset="0"/>
                <a:ea typeface="Calibri" panose="020F0502020204030204" pitchFamily="34" charset="0"/>
                <a:cs typeface="Times New Roman" panose="02020603050405020304" pitchFamily="18" charset="0"/>
              </a:rPr>
              <a:t> … approach or the </a:t>
            </a:r>
            <a:r>
              <a:rPr lang="en-GB" sz="2000" b="1" dirty="0">
                <a:latin typeface="Calibri" panose="020F0502020204030204" pitchFamily="34" charset="0"/>
                <a:ea typeface="Calibri" panose="020F0502020204030204" pitchFamily="34" charset="0"/>
                <a:cs typeface="Times New Roman" panose="02020603050405020304" pitchFamily="18" charset="0"/>
              </a:rPr>
              <a:t>NO … BUT ….</a:t>
            </a:r>
            <a:r>
              <a:rPr lang="en-GB" sz="2000" dirty="0">
                <a:latin typeface="Calibri" panose="020F0502020204030204" pitchFamily="34" charset="0"/>
                <a:ea typeface="Calibri" panose="020F0502020204030204" pitchFamily="34" charset="0"/>
                <a:cs typeface="Times New Roman" panose="02020603050405020304" pitchFamily="18" charset="0"/>
              </a:rPr>
              <a:t> </a:t>
            </a:r>
            <a:r>
              <a:rPr lang="en-GB" sz="2000" dirty="0" smtClean="0">
                <a:latin typeface="Calibri" panose="020F0502020204030204" pitchFamily="34" charset="0"/>
                <a:ea typeface="Calibri" panose="020F0502020204030204" pitchFamily="34" charset="0"/>
                <a:cs typeface="Times New Roman" panose="02020603050405020304" pitchFamily="18" charset="0"/>
              </a:rPr>
              <a:t>approach with a </a:t>
            </a:r>
            <a:r>
              <a:rPr lang="en-GB" sz="2000" b="1" u="sng" dirty="0" smtClean="0">
                <a:solidFill>
                  <a:srgbClr val="FF0000"/>
                </a:solidFill>
                <a:latin typeface="Calibri" panose="020F0502020204030204" pitchFamily="34" charset="0"/>
                <a:ea typeface="Calibri" panose="020F0502020204030204" pitchFamily="34" charset="0"/>
                <a:cs typeface="Times New Roman" panose="02020603050405020304" pitchFamily="18" charset="0"/>
              </a:rPr>
              <a:t>to</a:t>
            </a:r>
            <a:r>
              <a:rPr lang="en-GB" sz="2000" dirty="0" smtClean="0">
                <a:solidFill>
                  <a:srgbClr val="FF0000"/>
                </a:solidFill>
                <a:latin typeface="Calibri" panose="020F0502020204030204" pitchFamily="34" charset="0"/>
                <a:ea typeface="Calibri" panose="020F0502020204030204" pitchFamily="34" charset="0"/>
                <a:cs typeface="Times New Roman" panose="02020603050405020304" pitchFamily="18" charset="0"/>
              </a:rPr>
              <a:t> </a:t>
            </a:r>
            <a:r>
              <a:rPr lang="en-GB" sz="2000" b="1" u="sng" dirty="0" smtClean="0">
                <a:solidFill>
                  <a:srgbClr val="FF0000"/>
                </a:solidFill>
                <a:latin typeface="Calibri" panose="020F0502020204030204" pitchFamily="34" charset="0"/>
                <a:ea typeface="Calibri" panose="020F0502020204030204" pitchFamily="34" charset="0"/>
                <a:cs typeface="Times New Roman" panose="02020603050405020304" pitchFamily="18" charset="0"/>
              </a:rPr>
              <a:t>what extent</a:t>
            </a:r>
            <a:r>
              <a:rPr lang="en-GB" sz="2000" dirty="0" smtClean="0">
                <a:solidFill>
                  <a:srgbClr val="FF0000"/>
                </a:solidFill>
                <a:latin typeface="Calibri" panose="020F0502020204030204" pitchFamily="34" charset="0"/>
                <a:ea typeface="Calibri" panose="020F0502020204030204" pitchFamily="34" charset="0"/>
                <a:cs typeface="Times New Roman" panose="02020603050405020304" pitchFamily="18" charset="0"/>
              </a:rPr>
              <a:t> </a:t>
            </a:r>
            <a:r>
              <a:rPr lang="en-GB" sz="2000" dirty="0" smtClean="0">
                <a:latin typeface="Calibri" panose="020F0502020204030204" pitchFamily="34" charset="0"/>
                <a:ea typeface="Calibri" panose="020F0502020204030204" pitchFamily="34" charset="0"/>
                <a:cs typeface="Times New Roman" panose="02020603050405020304" pitchFamily="18" charset="0"/>
              </a:rPr>
              <a:t>question.  You must then make </a:t>
            </a:r>
            <a:r>
              <a:rPr lang="en-GB" sz="2000" dirty="0">
                <a:latin typeface="Calibri" panose="020F0502020204030204" pitchFamily="34" charset="0"/>
                <a:ea typeface="Calibri" panose="020F0502020204030204" pitchFamily="34" charset="0"/>
                <a:cs typeface="Times New Roman" panose="02020603050405020304" pitchFamily="18" charset="0"/>
              </a:rPr>
              <a:t>a judgement over which is more important. If you need criteria for judgement, e.g. success, effectiveness, achievement of aims, then make these clear in your intro.</a:t>
            </a:r>
            <a:endParaRPr lang="en-US" sz="2000" dirty="0"/>
          </a:p>
        </p:txBody>
      </p:sp>
      <p:pic>
        <p:nvPicPr>
          <p:cNvPr id="1026" name="Picture 2" descr="http://static.electronicsweekly.com/wp-content/uploads/2016/01/15143725/balance-scale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46527" y="3020574"/>
            <a:ext cx="3512535" cy="3037869"/>
          </a:xfrm>
          <a:prstGeom prst="rect">
            <a:avLst/>
          </a:prstGeom>
          <a:noFill/>
          <a:extLst>
            <a:ext uri="{909E8E84-426E-40DD-AFC4-6F175D3DCCD1}">
              <a14:hiddenFill xmlns:a14="http://schemas.microsoft.com/office/drawing/2010/main">
                <a:solidFill>
                  <a:srgbClr val="FFFFFF"/>
                </a:solidFill>
              </a14:hiddenFill>
            </a:ext>
          </a:extLst>
        </p:spPr>
      </p:pic>
      <p:sp>
        <p:nvSpPr>
          <p:cNvPr id="11" name="Rectangle 10"/>
          <p:cNvSpPr/>
          <p:nvPr/>
        </p:nvSpPr>
        <p:spPr>
          <a:xfrm>
            <a:off x="271766" y="3126855"/>
            <a:ext cx="2295933" cy="3416320"/>
          </a:xfrm>
          <a:prstGeom prst="rect">
            <a:avLst/>
          </a:prstGeom>
          <a:solidFill>
            <a:schemeClr val="accent3">
              <a:lumMod val="20000"/>
              <a:lumOff val="80000"/>
            </a:schemeClr>
          </a:solidFill>
        </p:spPr>
        <p:style>
          <a:lnRef idx="2">
            <a:schemeClr val="accent3"/>
          </a:lnRef>
          <a:fillRef idx="1">
            <a:schemeClr val="lt1"/>
          </a:fillRef>
          <a:effectRef idx="0">
            <a:schemeClr val="accent3"/>
          </a:effectRef>
          <a:fontRef idx="minor">
            <a:schemeClr val="dk1"/>
          </a:fontRef>
        </p:style>
        <p:txBody>
          <a:bodyPr wrap="square">
            <a:spAutoFit/>
          </a:bodyPr>
          <a:lstStyle/>
          <a:p>
            <a:pPr algn="ctr"/>
            <a:r>
              <a:rPr lang="en-US" b="1" dirty="0" smtClean="0">
                <a:ea typeface="Times New Roman" panose="02020603050405020304" pitchFamily="18" charset="0"/>
              </a:rPr>
              <a:t>Support Statement</a:t>
            </a:r>
          </a:p>
          <a:p>
            <a:pPr algn="ctr"/>
            <a:r>
              <a:rPr lang="en-US" dirty="0" smtClean="0">
                <a:ea typeface="Times New Roman" panose="02020603050405020304" pitchFamily="18" charset="0"/>
              </a:rPr>
              <a:t>A </a:t>
            </a:r>
            <a:r>
              <a:rPr lang="en-US" dirty="0">
                <a:ea typeface="Times New Roman" panose="02020603050405020304" pitchFamily="18" charset="0"/>
              </a:rPr>
              <a:t>widely accepted argument has been </a:t>
            </a:r>
            <a:r>
              <a:rPr lang="en-US" dirty="0" smtClean="0">
                <a:ea typeface="Times New Roman" panose="02020603050405020304" pitchFamily="18" charset="0"/>
              </a:rPr>
              <a:t>that the Nazis economic policy was a success, </a:t>
            </a:r>
            <a:r>
              <a:rPr lang="en-US" dirty="0">
                <a:ea typeface="Times New Roman" panose="02020603050405020304" pitchFamily="18" charset="0"/>
              </a:rPr>
              <a:t>which is accurate because </a:t>
            </a:r>
            <a:r>
              <a:rPr lang="en-US" dirty="0" smtClean="0">
                <a:ea typeface="Times New Roman" panose="02020603050405020304" pitchFamily="18" charset="0"/>
              </a:rPr>
              <a:t>within 18 months of Hitler coming to power unemployment fell from 6 million to 2.5 million.</a:t>
            </a:r>
            <a:endParaRPr lang="en-US" dirty="0"/>
          </a:p>
        </p:txBody>
      </p:sp>
      <p:sp>
        <p:nvSpPr>
          <p:cNvPr id="12" name="Rectangle 11"/>
          <p:cNvSpPr/>
          <p:nvPr/>
        </p:nvSpPr>
        <p:spPr>
          <a:xfrm>
            <a:off x="6237890" y="3126855"/>
            <a:ext cx="2717608" cy="3416320"/>
          </a:xfrm>
          <a:prstGeom prst="rect">
            <a:avLst/>
          </a:prstGeom>
          <a:solidFill>
            <a:schemeClr val="accent2">
              <a:lumMod val="20000"/>
              <a:lumOff val="80000"/>
            </a:schemeClr>
          </a:solidFill>
        </p:spPr>
        <p:style>
          <a:lnRef idx="2">
            <a:schemeClr val="accent2"/>
          </a:lnRef>
          <a:fillRef idx="1">
            <a:schemeClr val="lt1"/>
          </a:fillRef>
          <a:effectRef idx="0">
            <a:schemeClr val="accent2"/>
          </a:effectRef>
          <a:fontRef idx="minor">
            <a:schemeClr val="dk1"/>
          </a:fontRef>
        </p:style>
        <p:txBody>
          <a:bodyPr wrap="square">
            <a:spAutoFit/>
          </a:bodyPr>
          <a:lstStyle/>
          <a:p>
            <a:pPr algn="ctr"/>
            <a:r>
              <a:rPr lang="en-US" b="1" dirty="0" smtClean="0">
                <a:ea typeface="Times New Roman" panose="02020603050405020304" pitchFamily="18" charset="0"/>
              </a:rPr>
              <a:t>Negate Statement</a:t>
            </a:r>
          </a:p>
          <a:p>
            <a:pPr algn="ctr"/>
            <a:r>
              <a:rPr lang="en-US" dirty="0" smtClean="0">
                <a:ea typeface="Times New Roman" panose="02020603050405020304" pitchFamily="18" charset="0"/>
              </a:rPr>
              <a:t>While </a:t>
            </a:r>
            <a:r>
              <a:rPr lang="en-US" dirty="0">
                <a:ea typeface="Times New Roman" panose="02020603050405020304" pitchFamily="18" charset="0"/>
              </a:rPr>
              <a:t>it </a:t>
            </a:r>
            <a:r>
              <a:rPr lang="en-US" dirty="0" smtClean="0">
                <a:ea typeface="Times New Roman" panose="02020603050405020304" pitchFamily="18" charset="0"/>
              </a:rPr>
              <a:t>can be </a:t>
            </a:r>
            <a:r>
              <a:rPr lang="en-US" dirty="0">
                <a:ea typeface="Times New Roman" panose="02020603050405020304" pitchFamily="18" charset="0"/>
              </a:rPr>
              <a:t>argued that </a:t>
            </a:r>
            <a:r>
              <a:rPr lang="en-US" dirty="0" smtClean="0">
                <a:ea typeface="Times New Roman" panose="02020603050405020304" pitchFamily="18" charset="0"/>
              </a:rPr>
              <a:t>the Nazis economic policy was a success,  </a:t>
            </a:r>
            <a:r>
              <a:rPr lang="en-US" dirty="0">
                <a:ea typeface="Times New Roman" panose="02020603050405020304" pitchFamily="18" charset="0"/>
              </a:rPr>
              <a:t>this is only partially true because </a:t>
            </a:r>
            <a:r>
              <a:rPr lang="en-US" dirty="0" smtClean="0">
                <a:ea typeface="Times New Roman" panose="02020603050405020304" pitchFamily="18" charset="0"/>
              </a:rPr>
              <a:t>the economic situation when Hitler took office was not as bad as he liked to suggest.  Thanks to </a:t>
            </a:r>
            <a:r>
              <a:rPr lang="en-US" dirty="0" err="1" smtClean="0">
                <a:ea typeface="Times New Roman" panose="02020603050405020304" pitchFamily="18" charset="0"/>
              </a:rPr>
              <a:t>Bruning</a:t>
            </a:r>
            <a:r>
              <a:rPr lang="en-US" dirty="0" smtClean="0">
                <a:ea typeface="Times New Roman" panose="02020603050405020304" pitchFamily="18" charset="0"/>
              </a:rPr>
              <a:t> reparations had ended and unemployment had already begun to fall.</a:t>
            </a:r>
            <a:endParaRPr lang="en-US" dirty="0">
              <a:ea typeface="Times New Roman" panose="02020603050405020304" pitchFamily="18" charset="0"/>
            </a:endParaRPr>
          </a:p>
        </p:txBody>
      </p:sp>
    </p:spTree>
    <p:extLst>
      <p:ext uri="{BB962C8B-B14F-4D97-AF65-F5344CB8AC3E}">
        <p14:creationId xmlns:p14="http://schemas.microsoft.com/office/powerpoint/2010/main" val="829199673"/>
      </p:ext>
    </p:extLst>
  </p:cSld>
  <p:clrMapOvr>
    <a:masterClrMapping/>
  </p:clrMapOvr>
  <p:timing>
    <p:tnLst>
      <p:par>
        <p:cTn id="1" dur="indefinite" restart="never" nodeType="tmRoot"/>
      </p:par>
    </p:tn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228</TotalTime>
  <Words>891</Words>
  <Application>Microsoft Office PowerPoint</Application>
  <PresentationFormat>On-screen Show (4:3)</PresentationFormat>
  <Paragraphs>82</Paragraphs>
  <Slides>7</Slides>
  <Notes>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Arial</vt:lpstr>
      <vt:lpstr>Arial Black</vt:lpstr>
      <vt:lpstr>ArialMT</vt:lpstr>
      <vt:lpstr>Calibri</vt:lpstr>
      <vt:lpstr>Times New Roman</vt:lpstr>
      <vt:lpstr>1_Office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Helen Loxton-Baker</dc:creator>
  <cp:lastModifiedBy>Anthony Loxston-Baker</cp:lastModifiedBy>
  <cp:revision>14</cp:revision>
  <dcterms:created xsi:type="dcterms:W3CDTF">2016-10-30T17:00:05Z</dcterms:created>
  <dcterms:modified xsi:type="dcterms:W3CDTF">2018-02-26T05:13:38Z</dcterms:modified>
</cp:coreProperties>
</file>