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1" r:id="rId3"/>
    <p:sldId id="260" r:id="rId4"/>
    <p:sldId id="259" r:id="rId5"/>
    <p:sldId id="257" r:id="rId6"/>
    <p:sldId id="276" r:id="rId7"/>
    <p:sldId id="277" r:id="rId8"/>
    <p:sldId id="279" r:id="rId9"/>
    <p:sldId id="27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125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60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38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700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6999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3041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780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7073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4218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01681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21471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445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0675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96613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87477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563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44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64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27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14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78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321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966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56303-0ED3-44F9-8454-060D533871BE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15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13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3821"/>
            <a:ext cx="9144000" cy="651093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n-US" sz="3200" dirty="0">
              <a:solidFill>
                <a:prstClr val="white"/>
              </a:solidFill>
              <a:latin typeface="Kristen ITC" panose="03050502040202030202" pitchFamily="66" charset="0"/>
            </a:endParaRPr>
          </a:p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3200" dirty="0" smtClean="0">
                <a:solidFill>
                  <a:prstClr val="white"/>
                </a:solidFill>
                <a:latin typeface="Kristen ITC" panose="03050502040202030202" pitchFamily="66" charset="0"/>
              </a:rPr>
              <a:t>Task on Entry</a:t>
            </a:r>
            <a:r>
              <a:rPr lang="en-US" sz="3200" dirty="0">
                <a:solidFill>
                  <a:prstClr val="white"/>
                </a:solidFill>
              </a:rPr>
              <a:t/>
            </a:r>
            <a:br>
              <a:rPr lang="en-US" sz="3200" dirty="0">
                <a:solidFill>
                  <a:prstClr val="white"/>
                </a:solidFill>
              </a:rPr>
            </a:br>
            <a:endParaRPr lang="en-US" sz="3200" b="1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2758" y="5833554"/>
            <a:ext cx="8114042" cy="8002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300" b="1" dirty="0" smtClean="0"/>
              <a:t>A photograph of Vice President Nixon’s car under attack in Caracas, Venezuela, in 1958.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515" y="906109"/>
            <a:ext cx="6228122" cy="484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573297" y="823901"/>
            <a:ext cx="2286000" cy="21236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What can you learn about the success of US foreign policy in Latin America from Source A?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73297" y="3106594"/>
            <a:ext cx="2286000" cy="24622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200" b="1" u="sng" dirty="0" smtClean="0"/>
              <a:t>TOK</a:t>
            </a:r>
            <a:r>
              <a:rPr lang="en-US" sz="2200" dirty="0" smtClean="0"/>
              <a:t>: As an historian, why do we use a range of  sources to form our conclusions about past events?</a:t>
            </a:r>
          </a:p>
        </p:txBody>
      </p:sp>
    </p:spTree>
    <p:extLst>
      <p:ext uri="{BB962C8B-B14F-4D97-AF65-F5344CB8AC3E}">
        <p14:creationId xmlns:p14="http://schemas.microsoft.com/office/powerpoint/2010/main" val="175720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>
            <a:spLocks noChangeArrowheads="1"/>
          </p:cNvSpPr>
          <p:nvPr/>
        </p:nvSpPr>
        <p:spPr bwMode="auto">
          <a:xfrm>
            <a:off x="131762" y="1112249"/>
            <a:ext cx="3902075" cy="4222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Learning Objective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</p:txBody>
      </p:sp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131763" y="3440036"/>
            <a:ext cx="3902075" cy="4238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Learning Outcomes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185738" y="3949223"/>
            <a:ext cx="2922587" cy="279289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5E5"/>
              </a:gs>
              <a:gs pos="64999">
                <a:srgbClr val="FFBEBD"/>
              </a:gs>
              <a:gs pos="100000">
                <a:srgbClr val="FFA2A1"/>
              </a:gs>
            </a:gsLst>
            <a:lin ang="5400000" scaled="1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Grade 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can describe 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/>
              </a:rPr>
              <a:t>the aims of Nixon’s visits to a range of Latin American </a:t>
            </a:r>
            <a:r>
              <a:rPr lang="en-US" sz="2400" dirty="0" err="1" smtClean="0">
                <a:solidFill>
                  <a:prstClr val="black"/>
                </a:solidFill>
                <a:latin typeface="Calibri" panose="020F0502020204030204"/>
              </a:rPr>
              <a:t>acountries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/>
              </a:rPr>
              <a:t>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3248025" y="3949223"/>
            <a:ext cx="2876550" cy="279289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Grade 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can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assess the consequences and significance of Nixon's visits on US foreign policy and relations with Latin America.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6230938" y="3887173"/>
            <a:ext cx="2724150" cy="28549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5FFE6"/>
              </a:gs>
              <a:gs pos="64999">
                <a:srgbClr val="E4FDC2"/>
              </a:gs>
              <a:gs pos="100000">
                <a:srgbClr val="DAFDA7"/>
              </a:gs>
            </a:gsLst>
            <a:lin ang="5400000" scaled="1"/>
          </a:gradFill>
          <a:ln w="9525">
            <a:solidFill>
              <a:srgbClr val="98B954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Grade 6/7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cs typeface="Arial"/>
              </a:rPr>
              <a:t>You </a:t>
            </a:r>
            <a:r>
              <a:rPr lang="en-US" sz="2000" dirty="0" smtClean="0">
                <a:solidFill>
                  <a:srgbClr val="262626"/>
                </a:solidFill>
                <a:latin typeface="Arial"/>
                <a:cs typeface="Arial"/>
              </a:rPr>
              <a:t>can judge to what extent Eisenhower’s relations with Latin America were ‘new’ and successful.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185738" y="1873880"/>
            <a:ext cx="619546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To </a:t>
            </a:r>
            <a:r>
              <a:rPr kumimoji="0" lang="en-GB" alt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know the key aims of Vice President Nixon’s visits to Latin America.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altLang="en-US" sz="2000" dirty="0" smtClean="0">
                <a:solidFill>
                  <a:prstClr val="black"/>
                </a:solidFill>
                <a:latin typeface="Arial" panose="020B0604020202020204" pitchFamily="34" charset="0"/>
              </a:rPr>
              <a:t>To consider how ‘new’ and successful Eisenhower’s relations with </a:t>
            </a:r>
            <a:r>
              <a:rPr lang="en-GB" altLang="en-US" sz="2000" dirty="0" smtClean="0">
                <a:solidFill>
                  <a:prstClr val="black"/>
                </a:solidFill>
                <a:latin typeface="Arial" panose="020B0604020202020204" pitchFamily="34" charset="0"/>
              </a:rPr>
              <a:t>Latin </a:t>
            </a:r>
            <a:r>
              <a:rPr lang="en-GB" altLang="en-US" sz="2000" dirty="0" smtClean="0">
                <a:solidFill>
                  <a:prstClr val="black"/>
                </a:solidFill>
                <a:latin typeface="Arial" panose="020B0604020202020204" pitchFamily="34" charset="0"/>
              </a:rPr>
              <a:t>America were 1953-1961. </a:t>
            </a:r>
            <a:endParaRPr kumimoji="0" lang="en-GB" altLang="en-US" sz="20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442841" y="1125538"/>
            <a:ext cx="2512247" cy="2314497"/>
          </a:xfrm>
          <a:prstGeom prst="rect">
            <a:avLst/>
          </a:prstGeom>
          <a:solidFill>
            <a:srgbClr val="FFFF0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KEY TERMS: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dirty="0" smtClean="0">
                <a:solidFill>
                  <a:srgbClr val="262626"/>
                </a:solidFill>
                <a:latin typeface="Calibri" pitchFamily="34" charset="0"/>
              </a:rPr>
              <a:t>protectionist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dirty="0" smtClean="0">
                <a:solidFill>
                  <a:srgbClr val="262626"/>
                </a:solidFill>
                <a:latin typeface="Calibri" pitchFamily="34" charset="0"/>
              </a:rPr>
              <a:t>OAS (Organisation of American States)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dirty="0" smtClean="0">
                <a:solidFill>
                  <a:srgbClr val="262626"/>
                </a:solidFill>
                <a:latin typeface="Calibri" pitchFamily="34" charset="0"/>
              </a:rPr>
              <a:t>OPA (Operation Pan America)</a:t>
            </a:r>
            <a:endParaRPr kumimoji="0" lang="en-US" altLang="en-US" sz="2000" i="0" strike="noStrike" kern="120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-11113" y="3175"/>
            <a:ext cx="4626656" cy="811025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600" b="1" dirty="0" smtClean="0">
                <a:solidFill>
                  <a:prstClr val="black"/>
                </a:solidFill>
                <a:latin typeface="Calibri" panose="020F0502020204030204"/>
              </a:rPr>
              <a:t>Eisenhower’s  ‘New Look’ and  Latin America</a:t>
            </a:r>
            <a:endParaRPr kumimoji="0" lang="en-US" altLang="en-US" sz="2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pic>
        <p:nvPicPr>
          <p:cNvPr id="12" name="Picture 2" descr="http://blogs.ibo.org/files/2016/01/learner-profile-sticker-englishoptmiz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669" y="7611"/>
            <a:ext cx="1117927" cy="1117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ounded Rectangular Callout 12"/>
          <p:cNvSpPr/>
          <p:nvPr/>
        </p:nvSpPr>
        <p:spPr>
          <a:xfrm>
            <a:off x="6993923" y="123313"/>
            <a:ext cx="1961165" cy="870864"/>
          </a:xfrm>
          <a:prstGeom prst="wedgeRoundRectCallout">
            <a:avLst>
              <a:gd name="adj1" fmla="val -75494"/>
              <a:gd name="adj2" fmla="val 3111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Inquirer</a:t>
            </a:r>
          </a:p>
        </p:txBody>
      </p:sp>
    </p:spTree>
    <p:extLst>
      <p:ext uri="{BB962C8B-B14F-4D97-AF65-F5344CB8AC3E}">
        <p14:creationId xmlns:p14="http://schemas.microsoft.com/office/powerpoint/2010/main" val="342005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3821"/>
            <a:ext cx="9144000" cy="761724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n-US" sz="3200" dirty="0">
              <a:solidFill>
                <a:prstClr val="white"/>
              </a:solidFill>
              <a:latin typeface="Kristen ITC" panose="03050502040202030202" pitchFamily="66" charset="0"/>
            </a:endParaRPr>
          </a:p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3200" dirty="0" smtClean="0">
                <a:solidFill>
                  <a:prstClr val="white"/>
                </a:solidFill>
                <a:latin typeface="Kristen ITC" panose="03050502040202030202" pitchFamily="66" charset="0"/>
              </a:rPr>
              <a:t>Connect Activity – Flipped Quiz</a:t>
            </a:r>
            <a:r>
              <a:rPr lang="en-US" sz="3200" dirty="0">
                <a:solidFill>
                  <a:prstClr val="white"/>
                </a:solidFill>
              </a:rPr>
              <a:t/>
            </a:r>
            <a:br>
              <a:rPr lang="en-US" sz="3200" dirty="0">
                <a:solidFill>
                  <a:prstClr val="white"/>
                </a:solidFill>
              </a:rPr>
            </a:br>
            <a:endParaRPr lang="en-US" sz="3200" b="1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00" y="785545"/>
            <a:ext cx="86106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 smtClean="0"/>
          </a:p>
          <a:p>
            <a:pPr algn="ctr"/>
            <a:r>
              <a:rPr lang="en-US" sz="2800" b="1" dirty="0" smtClean="0"/>
              <a:t>If these are the answers, what are the questions?</a:t>
            </a:r>
          </a:p>
          <a:p>
            <a:endParaRPr lang="en-US" dirty="0"/>
          </a:p>
          <a:p>
            <a:pPr algn="ctr"/>
            <a:r>
              <a:rPr lang="en-US" sz="2400" dirty="0" smtClean="0"/>
              <a:t>For each of the answers or statements, you need to come up with a  question that would lead to that answer.</a:t>
            </a:r>
          </a:p>
          <a:p>
            <a:pPr algn="ctr"/>
            <a:endParaRPr lang="en-US" sz="2400" dirty="0" smtClean="0"/>
          </a:p>
          <a:p>
            <a:pPr marL="457200" indent="-457200" algn="ctr">
              <a:buAutoNum type="arabicPeriod"/>
            </a:pPr>
            <a:r>
              <a:rPr lang="en-US" sz="2400" dirty="0" smtClean="0"/>
              <a:t>Creating the impression that one is willing to </a:t>
            </a:r>
            <a:r>
              <a:rPr lang="en-US" sz="2400" dirty="0"/>
              <a:t>p</a:t>
            </a:r>
            <a:r>
              <a:rPr lang="en-US" sz="2400" dirty="0" smtClean="0"/>
              <a:t>ush events to the point of war rather than concede. </a:t>
            </a:r>
          </a:p>
          <a:p>
            <a:pPr marL="457200" indent="-457200" algn="ctr">
              <a:buAutoNum type="arabicPeriod"/>
            </a:pPr>
            <a:r>
              <a:rPr lang="en-US" sz="2400" dirty="0" smtClean="0"/>
              <a:t>Reconcile the demands of the military with the treasury.</a:t>
            </a:r>
          </a:p>
          <a:p>
            <a:pPr marL="457200" indent="-457200" algn="ctr">
              <a:buAutoNum type="arabicPeriod"/>
            </a:pPr>
            <a:r>
              <a:rPr lang="en-US" sz="2400" dirty="0" smtClean="0"/>
              <a:t>Juan José </a:t>
            </a:r>
            <a:r>
              <a:rPr lang="en-US" sz="2400" dirty="0" err="1" smtClean="0"/>
              <a:t>Arévalo</a:t>
            </a:r>
            <a:r>
              <a:rPr lang="en-US" sz="2400" dirty="0" smtClean="0"/>
              <a:t>. </a:t>
            </a:r>
          </a:p>
          <a:p>
            <a:pPr marL="457200" indent="-457200" algn="ctr">
              <a:buAutoNum type="arabicPeriod"/>
            </a:pPr>
            <a:r>
              <a:rPr lang="en-US" sz="2400" dirty="0" err="1"/>
              <a:t>Jacobo</a:t>
            </a:r>
            <a:r>
              <a:rPr lang="en-US" sz="2400" dirty="0"/>
              <a:t> </a:t>
            </a:r>
            <a:r>
              <a:rPr lang="en-US" sz="2400" dirty="0" err="1">
                <a:solidFill>
                  <a:prstClr val="black"/>
                </a:solidFill>
              </a:rPr>
              <a:t>Á</a:t>
            </a:r>
            <a:r>
              <a:rPr lang="en-US" sz="2400" dirty="0" err="1"/>
              <a:t>rbenz</a:t>
            </a:r>
            <a:r>
              <a:rPr lang="en-US" sz="2400" dirty="0"/>
              <a:t> </a:t>
            </a:r>
            <a:r>
              <a:rPr lang="en-US" sz="2400" dirty="0" smtClean="0"/>
              <a:t>Guzman.</a:t>
            </a:r>
          </a:p>
          <a:p>
            <a:pPr marL="457200" indent="-457200" algn="ctr">
              <a:buAutoNum type="arabicPeriod"/>
            </a:pPr>
            <a:r>
              <a:rPr lang="en-US" sz="2400" dirty="0" smtClean="0"/>
              <a:t>June 1954. </a:t>
            </a:r>
          </a:p>
          <a:p>
            <a:pPr algn="ctr"/>
            <a:endParaRPr lang="en-US" b="1" dirty="0" smtClean="0">
              <a:solidFill>
                <a:srgbClr val="00B050"/>
              </a:solidFill>
            </a:endParaRPr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You have 15 seconds to come  up with a question. </a:t>
            </a:r>
          </a:p>
          <a:p>
            <a:pPr algn="ctr"/>
            <a:endParaRPr lang="en-US" b="1" dirty="0">
              <a:solidFill>
                <a:srgbClr val="00B050"/>
              </a:solidFill>
            </a:endParaRPr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7708" y="238934"/>
            <a:ext cx="1093222" cy="109322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725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" y="0"/>
            <a:ext cx="9144000" cy="761724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n-US" sz="2600" dirty="0">
              <a:solidFill>
                <a:prstClr val="white"/>
              </a:solidFill>
              <a:latin typeface="Kristen ITC" panose="03050502040202030202" pitchFamily="66" charset="0"/>
            </a:endParaRPr>
          </a:p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2600" dirty="0">
                <a:solidFill>
                  <a:prstClr val="white"/>
                </a:solidFill>
                <a:latin typeface="Kristen ITC" panose="03050502040202030202" pitchFamily="66" charset="0"/>
              </a:rPr>
              <a:t>Activate Activity  – A ‘New Look’ at the New Look in Latin America</a:t>
            </a:r>
            <a:r>
              <a:rPr lang="en-US" sz="3200" dirty="0">
                <a:solidFill>
                  <a:prstClr val="white"/>
                </a:solidFill>
              </a:rPr>
              <a:t/>
            </a:r>
            <a:br>
              <a:rPr lang="en-US" sz="3200" dirty="0">
                <a:solidFill>
                  <a:prstClr val="white"/>
                </a:solidFill>
              </a:rPr>
            </a:br>
            <a:endParaRPr lang="en-US" sz="3200" b="1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7697" y="2107431"/>
            <a:ext cx="8654143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/>
              <a:t>It is December 1960.  You are members of President Elect Kennedy’s transition team.</a:t>
            </a:r>
          </a:p>
          <a:p>
            <a:pPr algn="ctr"/>
            <a:endParaRPr lang="en-US" sz="2600" b="1" dirty="0" smtClean="0"/>
          </a:p>
          <a:p>
            <a:pPr algn="ctr"/>
            <a:r>
              <a:rPr lang="en-US" sz="2600" dirty="0" smtClean="0"/>
              <a:t>You have been tasked with producing  a one page After Action Report (AAR) assessing to what extent President Eisenhower’s foreign policy was successful in Latin America.</a:t>
            </a:r>
          </a:p>
          <a:p>
            <a:pPr algn="ctr"/>
            <a:endParaRPr lang="en-US" sz="2600" dirty="0" smtClean="0"/>
          </a:p>
          <a:p>
            <a:pPr algn="ctr"/>
            <a:r>
              <a:rPr lang="en-US" sz="2600" dirty="0" smtClean="0"/>
              <a:t> The  AAR will be used to brief the President Elect’s Cabinet choices and the National Security Committee on the current state of US foreign policy in relation to  Latin America</a:t>
            </a:r>
            <a:r>
              <a:rPr lang="en-US" sz="2800" dirty="0" smtClean="0"/>
              <a:t>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1724"/>
            <a:ext cx="9144000" cy="980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00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" y="0"/>
            <a:ext cx="9144000" cy="761724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n-US" sz="2600" dirty="0" smtClean="0">
              <a:solidFill>
                <a:prstClr val="white"/>
              </a:solidFill>
              <a:latin typeface="Kristen ITC" panose="03050502040202030202" pitchFamily="66" charset="0"/>
            </a:endParaRPr>
          </a:p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n-US" sz="2600" dirty="0">
              <a:solidFill>
                <a:prstClr val="white"/>
              </a:solidFill>
              <a:latin typeface="Kristen ITC" panose="03050502040202030202" pitchFamily="66" charset="0"/>
            </a:endParaRPr>
          </a:p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n-US" sz="2600" dirty="0" smtClean="0">
              <a:solidFill>
                <a:prstClr val="white"/>
              </a:solidFill>
              <a:latin typeface="Kristen ITC" panose="03050502040202030202" pitchFamily="66" charset="0"/>
            </a:endParaRPr>
          </a:p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n-US" sz="2600" dirty="0">
              <a:solidFill>
                <a:prstClr val="white"/>
              </a:solidFill>
              <a:latin typeface="Kristen ITC" panose="03050502040202030202" pitchFamily="66" charset="0"/>
            </a:endParaRPr>
          </a:p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2600" dirty="0" smtClean="0">
                <a:solidFill>
                  <a:prstClr val="white"/>
                </a:solidFill>
                <a:latin typeface="Kristen ITC" panose="03050502040202030202" pitchFamily="66" charset="0"/>
              </a:rPr>
              <a:t>Activate </a:t>
            </a:r>
            <a:r>
              <a:rPr lang="en-US" sz="2600" dirty="0">
                <a:solidFill>
                  <a:prstClr val="white"/>
                </a:solidFill>
                <a:latin typeface="Kristen ITC" panose="03050502040202030202" pitchFamily="66" charset="0"/>
              </a:rPr>
              <a:t>Activity  – A ‘New Look’ at the New Look in Latin America</a:t>
            </a:r>
            <a:r>
              <a:rPr lang="en-US" sz="3200" dirty="0">
                <a:solidFill>
                  <a:prstClr val="white"/>
                </a:solidFill>
              </a:rPr>
              <a:t/>
            </a:r>
            <a:br>
              <a:rPr lang="en-US" sz="3200" dirty="0">
                <a:solidFill>
                  <a:prstClr val="white"/>
                </a:solidFill>
              </a:rPr>
            </a:br>
            <a:endParaRPr lang="en-US" sz="3200" b="1" dirty="0">
              <a:solidFill>
                <a:srgbClr val="FFFFFF"/>
              </a:solidFill>
              <a:cs typeface="Arial"/>
            </a:endParaRPr>
          </a:p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3200" dirty="0">
                <a:solidFill>
                  <a:prstClr val="white"/>
                </a:solidFill>
              </a:rPr>
              <a:t/>
            </a:r>
            <a:br>
              <a:rPr lang="en-US" sz="3200" dirty="0">
                <a:solidFill>
                  <a:prstClr val="white"/>
                </a:solidFill>
              </a:rPr>
            </a:br>
            <a:endParaRPr lang="en-US" sz="3200" b="1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251" y="1826077"/>
            <a:ext cx="865414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/>
              <a:t>Each team will assess a different aspect of US foreign policy in Latin America between 1953 and 1961. </a:t>
            </a:r>
          </a:p>
          <a:p>
            <a:pPr algn="ctr"/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b="1" dirty="0" smtClean="0"/>
              <a:t>Team 1</a:t>
            </a:r>
            <a:r>
              <a:rPr lang="en-US" sz="2500" dirty="0" smtClean="0"/>
              <a:t>: The Bolivian Revolution and Vice President Nixon’s first visit to Latin America (1955) – p. 79-80</a:t>
            </a:r>
          </a:p>
          <a:p>
            <a:pPr algn="ctr"/>
            <a:r>
              <a:rPr lang="en-US" sz="2500" b="1" dirty="0" smtClean="0"/>
              <a:t>Team 2: </a:t>
            </a:r>
            <a:r>
              <a:rPr lang="en-US" sz="2500" dirty="0" smtClean="0"/>
              <a:t>The aims of Vice President Nixon’s second visit; learnings from Paraguay </a:t>
            </a:r>
            <a:r>
              <a:rPr lang="en-US" sz="2500" smtClean="0"/>
              <a:t>and Argentina </a:t>
            </a:r>
            <a:r>
              <a:rPr lang="en-US" sz="2500" dirty="0" smtClean="0"/>
              <a:t>– p.80-82</a:t>
            </a:r>
          </a:p>
          <a:p>
            <a:pPr algn="ctr"/>
            <a:r>
              <a:rPr lang="en-US" sz="2500" b="1" dirty="0" smtClean="0"/>
              <a:t>Team 3: </a:t>
            </a:r>
            <a:r>
              <a:rPr lang="en-US" sz="2500" dirty="0" smtClean="0"/>
              <a:t>Vice President Nixon in Peru, Venezuela and “Operation Poor Richard”  - p.82-84</a:t>
            </a:r>
          </a:p>
          <a:p>
            <a:pPr algn="ctr"/>
            <a:r>
              <a:rPr lang="en-US" sz="2500" dirty="0" smtClean="0"/>
              <a:t>Please complete your report in a format that is shareable with other team members.</a:t>
            </a:r>
          </a:p>
          <a:p>
            <a:pPr algn="ctr"/>
            <a:r>
              <a:rPr lang="en-US" sz="2500" b="1" dirty="0" smtClean="0">
                <a:solidFill>
                  <a:srgbClr val="00B050"/>
                </a:solidFill>
              </a:rPr>
              <a:t>You have thirty minutes to prepare you AAR. </a:t>
            </a:r>
            <a:endParaRPr lang="en-US" sz="2600" b="1" dirty="0" smtClean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1724"/>
            <a:ext cx="9144000" cy="980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3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" y="0"/>
            <a:ext cx="9144000" cy="761724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2600" dirty="0" smtClean="0">
                <a:solidFill>
                  <a:prstClr val="white"/>
                </a:solidFill>
                <a:latin typeface="Kristen ITC" panose="03050502040202030202" pitchFamily="66" charset="0"/>
              </a:rPr>
              <a:t>Demonstrate -  President Eisenhower and Latin America assessed.</a:t>
            </a:r>
            <a:endParaRPr lang="en-US" sz="3200" b="1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251" y="1826077"/>
            <a:ext cx="8654143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/>
              <a:t>Each team will verbally present their findings to the Cabinet. </a:t>
            </a:r>
          </a:p>
          <a:p>
            <a:pPr algn="ctr"/>
            <a:r>
              <a:rPr lang="en-US" sz="2500" b="1" dirty="0" smtClean="0">
                <a:solidFill>
                  <a:srgbClr val="00B050"/>
                </a:solidFill>
              </a:rPr>
              <a:t>The focus of this meeting is to consider this question</a:t>
            </a:r>
            <a:r>
              <a:rPr lang="en-US" sz="2500" b="1" dirty="0" smtClean="0"/>
              <a:t>:</a:t>
            </a:r>
          </a:p>
          <a:p>
            <a:pPr algn="ctr"/>
            <a:r>
              <a:rPr lang="en-US" sz="2500" dirty="0" smtClean="0"/>
              <a:t>‘To what extent could President Eisenhower’s relations with Latin America be considered ‘new’ and successful by the end of his administration?’</a:t>
            </a:r>
          </a:p>
          <a:p>
            <a:pPr algn="ctr"/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b="1" dirty="0" smtClean="0"/>
              <a:t>Once the findings have been reported and shared, all foreign policy experts will be expected to contribute to the debate on this question.</a:t>
            </a:r>
          </a:p>
          <a:p>
            <a:pPr algn="ctr"/>
            <a:endParaRPr lang="en-US" sz="2500" b="1" i="1" dirty="0"/>
          </a:p>
          <a:p>
            <a:pPr algn="ctr"/>
            <a:r>
              <a:rPr lang="en-US" sz="2500" i="1" dirty="0" smtClean="0"/>
              <a:t>“Latin America is close to us, they buy more from us than all of Europe. We must keep our eyes on this part of the world.”-</a:t>
            </a:r>
            <a:r>
              <a:rPr lang="en-US" sz="2500" b="1" dirty="0" smtClean="0"/>
              <a:t>Vice President Richard </a:t>
            </a:r>
            <a:r>
              <a:rPr lang="en-US" sz="2500" b="1" dirty="0" err="1" smtClean="0"/>
              <a:t>Milhouse</a:t>
            </a:r>
            <a:r>
              <a:rPr lang="en-US" sz="2500" b="1" dirty="0" smtClean="0"/>
              <a:t> Nixon, 1955</a:t>
            </a:r>
          </a:p>
          <a:p>
            <a:pPr algn="ctr"/>
            <a:endParaRPr lang="en-US" sz="2500" dirty="0"/>
          </a:p>
          <a:p>
            <a:pPr algn="ctr"/>
            <a:r>
              <a:rPr lang="en-US" sz="2500" dirty="0" smtClean="0"/>
              <a:t>Please complete your report in a format that is shareable with other team members.</a:t>
            </a:r>
          </a:p>
          <a:p>
            <a:pPr algn="ctr"/>
            <a:r>
              <a:rPr lang="en-US" sz="2500" b="1" dirty="0" smtClean="0">
                <a:solidFill>
                  <a:srgbClr val="00B050"/>
                </a:solidFill>
              </a:rPr>
              <a:t>You have thirty minutes to prepare you AAR. </a:t>
            </a:r>
            <a:endParaRPr lang="en-US" sz="2600" b="1" dirty="0" smtClean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1724"/>
            <a:ext cx="9144000" cy="980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72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6172200"/>
            <a:ext cx="9144000" cy="685800"/>
            <a:chOff x="0" y="4580821"/>
            <a:chExt cx="9144000" cy="562681"/>
          </a:xfrm>
        </p:grpSpPr>
        <p:sp>
          <p:nvSpPr>
            <p:cNvPr id="5" name="Rectangle 4"/>
            <p:cNvSpPr/>
            <p:nvPr/>
          </p:nvSpPr>
          <p:spPr>
            <a:xfrm>
              <a:off x="2" y="4580821"/>
              <a:ext cx="9143998" cy="562681"/>
            </a:xfrm>
            <a:prstGeom prst="rect">
              <a:avLst/>
            </a:prstGeom>
            <a:solidFill>
              <a:srgbClr val="97D7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6" name="Picture 5" descr="Screen Shot 2015-02-09 at 12.07.14 PM.png"/>
            <p:cNvPicPr>
              <a:picLocks noChangeAspect="1"/>
            </p:cNvPicPr>
            <p:nvPr/>
          </p:nvPicPr>
          <p:blipFill>
            <a:blip r:embed="rId3" cstate="print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586164"/>
              <a:ext cx="2813538" cy="557336"/>
            </a:xfrm>
            <a:prstGeom prst="rect">
              <a:avLst/>
            </a:prstGeom>
          </p:spPr>
        </p:pic>
        <p:pic>
          <p:nvPicPr>
            <p:cNvPr id="7" name="Picture 6" descr="GEMS_PhotoLogo_9_DB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8000" y="4640762"/>
              <a:ext cx="922842" cy="435429"/>
            </a:xfrm>
            <a:prstGeom prst="rect">
              <a:avLst/>
            </a:prstGeom>
          </p:spPr>
        </p:pic>
      </p:grpSp>
      <p:sp>
        <p:nvSpPr>
          <p:cNvPr id="8" name="Rectangle 7"/>
          <p:cNvSpPr/>
          <p:nvPr/>
        </p:nvSpPr>
        <p:spPr>
          <a:xfrm>
            <a:off x="0" y="0"/>
            <a:ext cx="9144000" cy="761724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7484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  <a:p>
            <a:pPr marL="0" marR="0" lvl="0" indent="0" algn="ctr" defTabSz="407484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Consolidate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1945" y="1207234"/>
            <a:ext cx="8229600" cy="45259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As a result of the lesson today I: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Know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Understand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Can use the </a:t>
            </a: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information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to….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10" name="Picture 2" descr="http://www.really-learn-english.com/image-files/letter-k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615" y="2067063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www.clipartkid.com/images/396/download-png-download-eps-download-zip-email-bookmark-report-AN74zp-clipart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7865" y="2219463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http://www.okclipart.com/img6/zwtqhvbirgchdtrudjfg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17" r="28083"/>
          <a:stretch/>
        </p:blipFill>
        <p:spPr bwMode="auto">
          <a:xfrm>
            <a:off x="7326263" y="1762263"/>
            <a:ext cx="1072896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823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>
            <a:spLocks noChangeArrowheads="1"/>
          </p:cNvSpPr>
          <p:nvPr/>
        </p:nvSpPr>
        <p:spPr bwMode="auto">
          <a:xfrm>
            <a:off x="131762" y="1112249"/>
            <a:ext cx="3902075" cy="4222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Learning Objective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</p:txBody>
      </p:sp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131763" y="3440036"/>
            <a:ext cx="3902075" cy="4238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Learning Outcomes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185738" y="3949223"/>
            <a:ext cx="2922587" cy="279289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5E5"/>
              </a:gs>
              <a:gs pos="64999">
                <a:srgbClr val="FFBEBD"/>
              </a:gs>
              <a:gs pos="100000">
                <a:srgbClr val="FFA2A1"/>
              </a:gs>
            </a:gsLst>
            <a:lin ang="5400000" scaled="1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Grade 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can describe the aims of Nixon’s visits to a range of Latin American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acountries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3248025" y="3949223"/>
            <a:ext cx="2876550" cy="279289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Grade 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can assess the consequences and significance of Nixon's visits on US foreign policy and relations with Latin America.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6230938" y="3887173"/>
            <a:ext cx="2724150" cy="28549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5FFE6"/>
              </a:gs>
              <a:gs pos="64999">
                <a:srgbClr val="E4FDC2"/>
              </a:gs>
              <a:gs pos="100000">
                <a:srgbClr val="DAFDA7"/>
              </a:gs>
            </a:gsLst>
            <a:lin ang="5400000" scaled="1"/>
          </a:gradFill>
          <a:ln w="9525">
            <a:solidFill>
              <a:srgbClr val="98B954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Grade 6/7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You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can judge to what extent Eisenhower’s relations with Latin America were ‘new’ and successful.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185738" y="1873880"/>
            <a:ext cx="619546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To know the key aims of Vice President Nixon’s visits to Latin America.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To consider how ‘new’ and successful Eisenhower’s relations with Latin America were 1953-1961.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442841" y="1125538"/>
            <a:ext cx="2512247" cy="2314497"/>
          </a:xfrm>
          <a:prstGeom prst="rect">
            <a:avLst/>
          </a:prstGeom>
          <a:solidFill>
            <a:srgbClr val="FFFF0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KEY TERMS: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protectionist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OAS (Organisation of American States)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OPA (Operation Pan America)</a:t>
            </a:r>
          </a:p>
        </p:txBody>
      </p:sp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-11113" y="3175"/>
            <a:ext cx="4626656" cy="811025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itchFamily="34" charset="-128"/>
                <a:cs typeface="+mn-cs"/>
              </a:rPr>
              <a:t>Eisenhower’s  ‘New Look’ and  Latin America</a:t>
            </a:r>
          </a:p>
        </p:txBody>
      </p:sp>
      <p:pic>
        <p:nvPicPr>
          <p:cNvPr id="12" name="Picture 2" descr="http://blogs.ibo.org/files/2016/01/learner-profile-sticker-englishoptmiz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669" y="7611"/>
            <a:ext cx="1117927" cy="1117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ounded Rectangular Callout 12"/>
          <p:cNvSpPr/>
          <p:nvPr/>
        </p:nvSpPr>
        <p:spPr>
          <a:xfrm>
            <a:off x="6993923" y="123313"/>
            <a:ext cx="1961165" cy="870864"/>
          </a:xfrm>
          <a:prstGeom prst="wedgeRoundRectCallout">
            <a:avLst>
              <a:gd name="adj1" fmla="val -75494"/>
              <a:gd name="adj2" fmla="val 3111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Inquirer</a:t>
            </a:r>
          </a:p>
        </p:txBody>
      </p:sp>
    </p:spTree>
    <p:extLst>
      <p:ext uri="{BB962C8B-B14F-4D97-AF65-F5344CB8AC3E}">
        <p14:creationId xmlns:p14="http://schemas.microsoft.com/office/powerpoint/2010/main" val="234886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1106</TotalTime>
  <Words>597</Words>
  <Application>Microsoft Office PowerPoint</Application>
  <PresentationFormat>On-screen Show (4:3)</PresentationFormat>
  <Paragraphs>93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ＭＳ Ｐゴシック</vt:lpstr>
      <vt:lpstr>Arial</vt:lpstr>
      <vt:lpstr>Calibri</vt:lpstr>
      <vt:lpstr>Calibri Light</vt:lpstr>
      <vt:lpstr>Kristen ITC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Loxston-Baker</dc:creator>
  <cp:lastModifiedBy>Anthony Loxston-Baker</cp:lastModifiedBy>
  <cp:revision>88</cp:revision>
  <dcterms:created xsi:type="dcterms:W3CDTF">2017-01-25T04:36:07Z</dcterms:created>
  <dcterms:modified xsi:type="dcterms:W3CDTF">2017-03-06T09:34:00Z</dcterms:modified>
</cp:coreProperties>
</file>