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4"/>
  </p:notesMasterIdLst>
  <p:sldIdLst>
    <p:sldId id="257" r:id="rId4"/>
    <p:sldId id="277" r:id="rId5"/>
    <p:sldId id="287" r:id="rId6"/>
    <p:sldId id="259" r:id="rId7"/>
    <p:sldId id="293" r:id="rId8"/>
    <p:sldId id="292" r:id="rId9"/>
    <p:sldId id="290" r:id="rId10"/>
    <p:sldId id="285" r:id="rId11"/>
    <p:sldId id="291" r:id="rId12"/>
    <p:sldId id="289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33"/>
    <a:srgbClr val="FF5050"/>
    <a:srgbClr val="FF66FF"/>
    <a:srgbClr val="CC0099"/>
    <a:srgbClr val="CCFFCC"/>
    <a:srgbClr val="99FF99"/>
    <a:srgbClr val="FF99FF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616" autoAdjust="0"/>
  </p:normalViewPr>
  <p:slideViewPr>
    <p:cSldViewPr snapToGrid="0">
      <p:cViewPr varScale="1">
        <p:scale>
          <a:sx n="73" d="100"/>
          <a:sy n="7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C335-7520-480C-B161-EFC00F72DF7C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010E2-5309-40CE-BE64-520EA9952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Task on Entry:  Students</a:t>
            </a:r>
            <a:r>
              <a:rPr lang="en-US" baseline="0" dirty="0" smtClean="0"/>
              <a:t> write down how many different languages they speak on a post-it note.  Place on whiteboard on entry.</a:t>
            </a:r>
          </a:p>
          <a:p>
            <a:r>
              <a:rPr lang="en-US" baseline="0" dirty="0" smtClean="0"/>
              <a:t>This ties into the connect activity.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Assign students to certain forums, but allow any to try the super challenge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0E2-5309-40CE-BE64-520EA99526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5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 and laminate copies for desks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0E2-5309-40CE-BE64-520EA99526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2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Differentiate for Mariam, </a:t>
            </a:r>
            <a:r>
              <a:rPr lang="en-US" dirty="0" err="1" smtClean="0"/>
              <a:t>Dasha</a:t>
            </a:r>
            <a:r>
              <a:rPr lang="en-US" dirty="0" smtClean="0"/>
              <a:t> &amp; </a:t>
            </a:r>
            <a:r>
              <a:rPr lang="en-US" dirty="0" err="1" smtClean="0"/>
              <a:t>Moza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Remove accuracy – add in historical interpretation.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what is the viewpoint of the source?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10E2-5309-40CE-BE64-520EA99526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7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8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19EF2E-C3E1-4EEA-9857-0CD4BA176FC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D4C3FE-74C0-473B-8325-13FDF8232AD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9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91C2AE-9D2D-452A-B497-F20E401083D0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3E206C-CA9B-464B-A4F2-9C90FCAA1D8A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43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223B35-630F-4901-A9A7-F8D0D75213C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8C7DB-4B56-49A2-AF32-449B15E7B357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8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A43390-BCA4-4E75-BC1B-67265FDD1B5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1DAE7E-2C9E-424C-B1A2-03DD95A03354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861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7FE6F3-CC70-4D3E-92D4-DF1F000B07E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865FBD-E3EA-4392-81B0-A875FC351C6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3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F5CE9-56AE-4E05-8CE9-FCF41CB6F412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A27054-D479-4173-B1E9-872A5CAC37F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980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B91774-1561-472E-8A4A-ADF74943F503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F42A81-1660-488F-A22F-115E33847ACD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623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12AFED-6E58-4DC6-982A-9EEB1017EB9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20A5A-4D61-424C-BBA5-BE306B1B41B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62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1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234D13-1F79-4906-9A1A-1F41631ED2B9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EE5F0-8B4D-4807-BE33-A240A0B72549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00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8965F4-FDAC-4A41-A639-92EB1713982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8019B-953C-4F20-9015-AE0184C0A9F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397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1B9CBA-D5C7-40AE-987E-0730504D8E8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CF1502-899E-4412-99B4-A92A33106E50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688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24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385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92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98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641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900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42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9452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08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84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50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0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3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6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9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AD49-14B2-41D2-AEB5-08DC6C7FB1D5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ED88-13D1-4D62-AC8F-895ABF0C2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DC3E6"/>
            </a:gs>
            <a:gs pos="48000">
              <a:srgbClr val="609ED6"/>
            </a:gs>
            <a:gs pos="100000">
              <a:srgbClr val="9DC3E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F0D83-33FC-4AFA-B591-55E67FF1D7FD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5/9/2017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571DF-CA5A-40E2-BFC4-941ECDD743B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4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4F42D-2F00-460D-9534-B55D40C0A9FE}" type="datetimeFigureOut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09/05/2017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2B7DA-C660-4DD1-BFFA-71666599D564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4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7950" y="1125538"/>
            <a:ext cx="3902075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Learning Objective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: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185738" y="3169762"/>
            <a:ext cx="3902075" cy="423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Learning Outcomes</a:t>
            </a: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: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85738" y="3638550"/>
            <a:ext cx="2852737" cy="3103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5E5"/>
              </a:gs>
              <a:gs pos="64999">
                <a:srgbClr val="FFBEBD"/>
              </a:gs>
              <a:gs pos="100000">
                <a:srgbClr val="FFA2A1"/>
              </a:gs>
            </a:gsLst>
            <a:lin ang="5400000" scaled="1"/>
          </a:gradFill>
          <a:ln w="9525">
            <a:solidFill>
              <a:srgbClr val="BE4B48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Grade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4 (3 marks)</a:t>
            </a:r>
            <a:endParaRPr lang="en-US" sz="20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ctr"/>
            <a:r>
              <a:rPr lang="en-US" sz="2400" dirty="0">
                <a:solidFill>
                  <a:schemeClr val="dk1"/>
                </a:solidFill>
              </a:rPr>
              <a:t>You </a:t>
            </a:r>
            <a:r>
              <a:rPr lang="en-US" sz="2400" dirty="0" smtClean="0">
                <a:solidFill>
                  <a:schemeClr val="dk1"/>
                </a:solidFill>
              </a:rPr>
              <a:t>can identify and</a:t>
            </a:r>
            <a:r>
              <a:rPr lang="en-US" sz="2400" dirty="0" smtClean="0"/>
              <a:t> </a:t>
            </a:r>
            <a:r>
              <a:rPr lang="en-US" sz="2400" dirty="0"/>
              <a:t>discuss the views expressed in </a:t>
            </a:r>
            <a:r>
              <a:rPr lang="en-US" sz="2400" b="1" dirty="0"/>
              <a:t>two sources</a:t>
            </a:r>
            <a:r>
              <a:rPr lang="en-US" sz="2400" dirty="0"/>
              <a:t>.</a:t>
            </a:r>
          </a:p>
          <a:p>
            <a:pPr algn="ctr"/>
            <a:r>
              <a:rPr lang="en-US" sz="2400" dirty="0"/>
              <a:t>You may make 2-3 comparisons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152775" y="3638550"/>
            <a:ext cx="2867025" cy="3103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EAF9"/>
              </a:gs>
              <a:gs pos="64999">
                <a:srgbClr val="D9CBEE"/>
              </a:gs>
              <a:gs pos="100000">
                <a:srgbClr val="C9B5E8"/>
              </a:gs>
            </a:gsLst>
            <a:lin ang="54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Grade 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5 (4-5 marks)</a:t>
            </a:r>
            <a:endParaRPr lang="en-US" sz="2000" b="1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chemeClr val="dk1"/>
                </a:solidFill>
                <a:latin typeface="+mn-lt"/>
                <a:ea typeface="+mn-ea"/>
              </a:rPr>
              <a:t>You can compare and contrast the views expressed in two historical sources. You make 4-5 valid statements and support with some detail from the sources.</a:t>
            </a:r>
            <a:endParaRPr lang="en-US" sz="20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134100" y="3284622"/>
            <a:ext cx="2820988" cy="34574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262626"/>
                </a:solidFill>
                <a:latin typeface="Arial"/>
                <a:ea typeface="+mn-ea"/>
                <a:cs typeface="Arial"/>
              </a:rPr>
              <a:t>Grade </a:t>
            </a:r>
            <a:r>
              <a:rPr lang="en-US" sz="2000" b="1" dirty="0" smtClean="0">
                <a:solidFill>
                  <a:srgbClr val="262626"/>
                </a:solidFill>
                <a:latin typeface="Arial"/>
                <a:ea typeface="+mn-ea"/>
                <a:cs typeface="Arial"/>
              </a:rPr>
              <a:t>6/7 (6 marks)</a:t>
            </a:r>
            <a:endParaRPr lang="en-US" sz="2000" b="1" dirty="0">
              <a:solidFill>
                <a:srgbClr val="262626"/>
              </a:solidFill>
              <a:latin typeface="Arial"/>
              <a:ea typeface="+mn-ea"/>
              <a:cs typeface="Arial"/>
            </a:endParaRPr>
          </a:p>
          <a:p>
            <a:pPr algn="ctr" eaLnBrk="1" hangingPunct="1">
              <a:defRPr/>
            </a:pPr>
            <a:r>
              <a:rPr lang="en-US" dirty="0" smtClean="0">
                <a:solidFill>
                  <a:srgbClr val="262626"/>
                </a:solidFill>
                <a:latin typeface="Arial"/>
                <a:ea typeface="+mn-ea"/>
                <a:cs typeface="Arial"/>
              </a:rPr>
              <a:t>You can compare and contrast the views expressed in two historical sources making 6 valid statements.  You support your points with detail from the sources.  Your answer remains focused on the question.</a:t>
            </a:r>
            <a:endParaRPr lang="en-US" sz="1600" dirty="0">
              <a:solidFill>
                <a:srgbClr val="262626"/>
              </a:solidFill>
              <a:latin typeface="+mn-lt"/>
              <a:ea typeface="+mn-ea"/>
            </a:endParaRP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131763" y="1628775"/>
            <a:ext cx="66143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000" dirty="0" smtClean="0">
                <a:latin typeface="Arial" panose="020B0604020202020204" pitchFamily="34" charset="0"/>
              </a:rPr>
              <a:t>To analyse historical sources by comparing and contrasting evidence.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sz="2000" dirty="0" smtClean="0">
                <a:latin typeface="Arial" panose="020B0604020202020204" pitchFamily="34" charset="0"/>
              </a:rPr>
              <a:t>To develop knowledge of the issues surrounding segregation in South Africa from 1910-1949.</a:t>
            </a: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84186" y="1411227"/>
            <a:ext cx="2370902" cy="1198561"/>
          </a:xfrm>
          <a:prstGeom prst="rect">
            <a:avLst/>
          </a:prstGeom>
          <a:solidFill>
            <a:srgbClr val="FFFF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000" b="1" u="sng" dirty="0" smtClean="0">
                <a:solidFill>
                  <a:srgbClr val="262626"/>
                </a:solidFill>
                <a:latin typeface="Calibri" pitchFamily="34" charset="0"/>
              </a:rPr>
              <a:t>COMMAND TERMS:</a:t>
            </a: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Compare</a:t>
            </a:r>
          </a:p>
          <a:p>
            <a:pPr eaLnBrk="1" hangingPunct="1">
              <a:defRPr/>
            </a:pPr>
            <a:r>
              <a:rPr lang="en-US" altLang="en-US" sz="2000" dirty="0" smtClean="0">
                <a:solidFill>
                  <a:srgbClr val="262626"/>
                </a:solidFill>
                <a:latin typeface="Calibri" pitchFamily="34" charset="0"/>
              </a:rPr>
              <a:t>Contrast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-11113" y="3175"/>
            <a:ext cx="5770782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 smtClean="0">
                <a:latin typeface="+mn-lt"/>
              </a:rPr>
              <a:t>How do historians compare and contrast sources? (Q15)</a:t>
            </a:r>
            <a:endParaRPr lang="en-US" altLang="en-US" sz="2800" b="1" dirty="0" smtClean="0">
              <a:latin typeface="+mn-lt"/>
            </a:endParaRPr>
          </a:p>
        </p:txBody>
      </p:sp>
      <p:pic>
        <p:nvPicPr>
          <p:cNvPr id="12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69" y="7611"/>
            <a:ext cx="1117927" cy="11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93923" y="123313"/>
            <a:ext cx="1961165" cy="870864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Communication</a:t>
            </a:r>
          </a:p>
          <a:p>
            <a:pPr algn="ctr"/>
            <a:r>
              <a:rPr lang="en-US" b="1" u="sng" dirty="0" smtClean="0"/>
              <a:t>Thinker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3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s.123rf.com/450wm/argus456/argus4561702/argus456170224598/72871180-recipe-for-success-3d-rendering-traffic-sign.jpg?ver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61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67425" y="115910"/>
            <a:ext cx="8834907" cy="605307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Consolidate Activity: Recipe for Success</a:t>
            </a:r>
            <a:endParaRPr lang="en-US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4066673" y="1804736"/>
            <a:ext cx="4728411" cy="324852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Think about what you now know about how to answer Q15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Create a recipe for success for Q15 </a:t>
            </a:r>
            <a:r>
              <a:rPr lang="en-US" sz="2400" dirty="0" smtClean="0"/>
              <a:t>and write this on your IB achievement record in the middle of your book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8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8661" y="176755"/>
            <a:ext cx="4132432" cy="842033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Connect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7421" y="2350973"/>
            <a:ext cx="2894482" cy="2804188"/>
          </a:xfrm>
          <a:prstGeom prst="roundRect">
            <a:avLst/>
          </a:prstGeom>
          <a:solidFill>
            <a:srgbClr val="00B050">
              <a:alpha val="83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Local Link</a:t>
            </a:r>
          </a:p>
          <a:p>
            <a:pPr algn="ctr"/>
            <a:r>
              <a:rPr lang="en-US" sz="2200" dirty="0" smtClean="0"/>
              <a:t>What opportunities do we have in Dubai because we have a language the majority of people can speak</a:t>
            </a:r>
            <a:r>
              <a:rPr lang="en-US" sz="2200" dirty="0" smtClean="0"/>
              <a:t>?</a:t>
            </a:r>
          </a:p>
          <a:p>
            <a:pPr algn="ctr"/>
            <a:r>
              <a:rPr lang="en-US" sz="2200" b="1" u="sng" dirty="0" smtClean="0"/>
              <a:t>Mariam &amp; </a:t>
            </a:r>
            <a:r>
              <a:rPr lang="en-US" sz="2200" b="1" u="sng" dirty="0" err="1" smtClean="0"/>
              <a:t>Moza</a:t>
            </a:r>
            <a:endParaRPr lang="en-US" sz="2200" b="1" u="sng" dirty="0"/>
          </a:p>
        </p:txBody>
      </p:sp>
      <p:sp>
        <p:nvSpPr>
          <p:cNvPr id="11" name="Rounded Rectangle 10"/>
          <p:cNvSpPr/>
          <p:nvPr/>
        </p:nvSpPr>
        <p:spPr>
          <a:xfrm>
            <a:off x="3254034" y="2016620"/>
            <a:ext cx="2764673" cy="3286899"/>
          </a:xfrm>
          <a:prstGeom prst="roundRect">
            <a:avLst/>
          </a:prstGeom>
          <a:solidFill>
            <a:schemeClr val="accent5">
              <a:alpha val="8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/>
              <a:t>Topic Link</a:t>
            </a:r>
          </a:p>
          <a:p>
            <a:pPr algn="ctr"/>
            <a:r>
              <a:rPr lang="en-US" sz="2400" dirty="0" smtClean="0"/>
              <a:t>How did language contribute to the divisions within South Africa between </a:t>
            </a:r>
            <a:r>
              <a:rPr lang="en-US" sz="2400" dirty="0" smtClean="0"/>
              <a:t>1910-1949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b="1" u="sng" dirty="0" err="1" smtClean="0"/>
              <a:t>Dasha</a:t>
            </a:r>
            <a:r>
              <a:rPr lang="en-US" sz="2400" b="1" u="sng" dirty="0" smtClean="0"/>
              <a:t>, </a:t>
            </a:r>
            <a:r>
              <a:rPr lang="en-US" sz="2400" b="1" u="sng" dirty="0" err="1" smtClean="0"/>
              <a:t>Chilo</a:t>
            </a:r>
            <a:r>
              <a:rPr lang="en-US" sz="2400" b="1" u="sng" dirty="0" smtClean="0"/>
              <a:t>, Leon</a:t>
            </a:r>
            <a:endParaRPr lang="en-US" sz="2400" u="sng" dirty="0"/>
          </a:p>
        </p:txBody>
      </p:sp>
      <p:sp>
        <p:nvSpPr>
          <p:cNvPr id="12" name="Rounded Rectangle 11"/>
          <p:cNvSpPr/>
          <p:nvPr/>
        </p:nvSpPr>
        <p:spPr>
          <a:xfrm>
            <a:off x="6097117" y="1363836"/>
            <a:ext cx="2836985" cy="3939684"/>
          </a:xfrm>
          <a:prstGeom prst="roundRect">
            <a:avLst/>
          </a:prstGeom>
          <a:solidFill>
            <a:srgbClr val="7030A0">
              <a:alpha val="83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TOK Link</a:t>
            </a:r>
          </a:p>
          <a:p>
            <a:pPr algn="ctr"/>
            <a:r>
              <a:rPr lang="en-US" sz="2400" dirty="0" smtClean="0"/>
              <a:t>What challenges do historians have when researching a topic from another country?  How might they overcome these problems</a:t>
            </a:r>
            <a:r>
              <a:rPr lang="en-US" sz="2400" dirty="0" smtClean="0"/>
              <a:t>?</a:t>
            </a:r>
          </a:p>
          <a:p>
            <a:pPr algn="ctr"/>
            <a:r>
              <a:rPr lang="en-US" sz="2400" b="1" u="sng" dirty="0" smtClean="0"/>
              <a:t>Lucy, Carys &amp; </a:t>
            </a:r>
            <a:r>
              <a:rPr lang="en-US" sz="2400" b="1" u="sng" dirty="0" err="1" smtClean="0"/>
              <a:t>Mihir</a:t>
            </a:r>
            <a:endParaRPr lang="en-US" sz="2400" b="1" u="sng" dirty="0"/>
          </a:p>
        </p:txBody>
      </p:sp>
      <p:pic>
        <p:nvPicPr>
          <p:cNvPr id="1030" name="Picture 6" descr="http://ethniccommunities.govt.nz/sites/default/files/images/LL-Languages-OurLanguage_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10906" r="12664" b="10201"/>
          <a:stretch/>
        </p:blipFill>
        <p:spPr bwMode="auto">
          <a:xfrm>
            <a:off x="116673" y="9942"/>
            <a:ext cx="1393372" cy="1436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3305" r="15896" b="3305"/>
          <a:stretch/>
        </p:blipFill>
        <p:spPr bwMode="auto">
          <a:xfrm>
            <a:off x="1099800" y="1157489"/>
            <a:ext cx="1287446" cy="1262688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urved Right Arrow 12"/>
          <p:cNvSpPr/>
          <p:nvPr/>
        </p:nvSpPr>
        <p:spPr>
          <a:xfrm rot="3140092">
            <a:off x="6376059" y="549721"/>
            <a:ext cx="736556" cy="1151937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108" y="176755"/>
            <a:ext cx="1452204" cy="10891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024" y="5402178"/>
            <a:ext cx="8738576" cy="13234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Super Challenge:  </a:t>
            </a:r>
            <a:r>
              <a:rPr lang="en-US" sz="2000" dirty="0" smtClean="0"/>
              <a:t>Respond to another comment from any of the topic threads.  Your response needs to start by reframing their comment as your </a:t>
            </a:r>
            <a:r>
              <a:rPr lang="en-US" sz="2000" b="1" dirty="0" smtClean="0"/>
              <a:t>topic sentence (think English)</a:t>
            </a:r>
            <a:r>
              <a:rPr lang="en-US" sz="2000" dirty="0" smtClean="0"/>
              <a:t>.  E.g. </a:t>
            </a:r>
            <a:r>
              <a:rPr lang="en-US" sz="2000" b="1" dirty="0" smtClean="0"/>
              <a:t>In your comment you suggested that…however have you considered…</a:t>
            </a:r>
            <a:endParaRPr lang="en-US" sz="2000" b="1" dirty="0"/>
          </a:p>
        </p:txBody>
      </p:sp>
      <p:pic>
        <p:nvPicPr>
          <p:cNvPr id="1032" name="Picture 8" descr="http://www.clipartbay.com/cliparts/chain-link-clip-art-free-welr4r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994">
            <a:off x="157176" y="1995371"/>
            <a:ext cx="831014" cy="74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ker.com/cliparts/C/H/5/Z/X/J/fuchsia-chain-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6826">
            <a:off x="8260844" y="1151097"/>
            <a:ext cx="810520" cy="91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kid.com/images/26/color-chain-links-clip-art-at-clker-com-vector-clip-art-online-Xfmf5M-clipar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5832">
            <a:off x="4666577" y="1364456"/>
            <a:ext cx="1302119" cy="11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thesouthafrican.com/wp-content/uploads/2014/02/SouthAfricanStu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54" y="940872"/>
            <a:ext cx="1811105" cy="130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87413"/>
          </a:xfrm>
          <a:prstGeom prst="rect">
            <a:avLst/>
          </a:prstGeom>
          <a:solidFill>
            <a:srgbClr val="2FA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Toolkit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Forums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0" y="6094413"/>
            <a:ext cx="9144000" cy="763587"/>
            <a:chOff x="0" y="4580821"/>
            <a:chExt cx="9144000" cy="562681"/>
          </a:xfrm>
        </p:grpSpPr>
        <p:sp>
          <p:nvSpPr>
            <p:cNvPr id="16" name="Rectangle 15"/>
            <p:cNvSpPr/>
            <p:nvPr/>
          </p:nvSpPr>
          <p:spPr>
            <a:xfrm>
              <a:off x="0" y="4580821"/>
              <a:ext cx="9144000" cy="562681"/>
            </a:xfrm>
            <a:prstGeom prst="rect">
              <a:avLst/>
            </a:prstGeom>
            <a:solidFill>
              <a:srgbClr val="2FA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 descr="Screen Shot 2015-02-09 at 12.06.4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88459"/>
              <a:ext cx="2798613" cy="55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 descr="GEMS_PhotoLogo_9_DB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0" y="4640762"/>
              <a:ext cx="922842" cy="43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73438" y="4614745"/>
              <a:ext cx="4652962" cy="522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Want to know the latest?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	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Follow us…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Twitter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@GEMS_WSO 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| 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Facebook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GEMSWSO</a:t>
              </a: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51775" y="861998"/>
            <a:ext cx="8370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843" y="1983098"/>
            <a:ext cx="8771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4276" y="3171847"/>
            <a:ext cx="9877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882" y="4321207"/>
            <a:ext cx="7665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158" y="1501007"/>
            <a:ext cx="572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</a:t>
            </a:r>
            <a:r>
              <a:rPr lang="en-US" sz="3200" dirty="0" err="1" smtClean="0">
                <a:solidFill>
                  <a:schemeClr val="bg1"/>
                </a:solidFill>
              </a:rPr>
              <a:t>allenge</a:t>
            </a:r>
            <a:r>
              <a:rPr lang="en-US" sz="3200" dirty="0" smtClean="0">
                <a:solidFill>
                  <a:schemeClr val="bg1"/>
                </a:solidFill>
              </a:rPr>
              <a:t> the ideas of others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4049" y="2728842"/>
            <a:ext cx="572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e</a:t>
            </a:r>
            <a:r>
              <a:rPr lang="en-US" sz="3200" dirty="0" err="1" smtClean="0">
                <a:solidFill>
                  <a:schemeClr val="bg1"/>
                </a:solidFill>
              </a:rPr>
              <a:t>spond</a:t>
            </a:r>
            <a:r>
              <a:rPr lang="en-US" sz="3200" dirty="0" smtClean="0">
                <a:solidFill>
                  <a:schemeClr val="bg1"/>
                </a:solidFill>
              </a:rPr>
              <a:t> to each other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66061" y="3812684"/>
            <a:ext cx="572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nique</a:t>
            </a:r>
            <a:r>
              <a:rPr lang="en-US" sz="3200" dirty="0" smtClean="0">
                <a:solidFill>
                  <a:schemeClr val="bg1"/>
                </a:solidFill>
              </a:rPr>
              <a:t>       </a:t>
            </a:r>
            <a:r>
              <a:rPr lang="en-US" sz="3200" dirty="0" err="1" smtClean="0">
                <a:solidFill>
                  <a:schemeClr val="bg1"/>
                </a:solidFill>
              </a:rPr>
              <a:t>deas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9858" y="3120185"/>
            <a:ext cx="487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7694" y="5007915"/>
            <a:ext cx="572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upporting</a:t>
            </a:r>
            <a:r>
              <a:rPr lang="en-US" sz="3200" dirty="0" smtClean="0">
                <a:solidFill>
                  <a:schemeClr val="bg1"/>
                </a:solidFill>
              </a:rPr>
              <a:t>         </a:t>
            </a:r>
            <a:r>
              <a:rPr lang="en-US" sz="3200" dirty="0" err="1" smtClean="0">
                <a:solidFill>
                  <a:schemeClr val="bg1"/>
                </a:solidFill>
              </a:rPr>
              <a:t>vidence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5085" y="4321207"/>
            <a:ext cx="1083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 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2253" y="1016552"/>
            <a:ext cx="5847347" cy="4865771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clipartall.com/subimg/cruise-clip-art-72-cruise-clipart-300_3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667" b="94333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191"/>
          <a:stretch/>
        </p:blipFill>
        <p:spPr bwMode="auto">
          <a:xfrm>
            <a:off x="6099819" y="1388155"/>
            <a:ext cx="2893319" cy="20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clipartpanda.com/cruise-clipart-cliparti1_cruise-clip-art_05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1762" l="4688" r="97188">
                        <a14:foregroundMark x1="33594" y1="86270" x2="33594" y2="86270"/>
                        <a14:foregroundMark x1="15625" y1="86957" x2="15625" y2="86957"/>
                        <a14:foregroundMark x1="72188" y1="84897" x2="72188" y2="84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59" y="3373824"/>
            <a:ext cx="4408560" cy="301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5" y="86926"/>
            <a:ext cx="749184" cy="749184"/>
          </a:xfrm>
          <a:prstGeom prst="ellipse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62" y="75464"/>
            <a:ext cx="751260" cy="751260"/>
          </a:xfrm>
          <a:prstGeom prst="ellipse">
            <a:avLst/>
          </a:prstGeom>
        </p:spPr>
      </p:pic>
      <p:pic>
        <p:nvPicPr>
          <p:cNvPr id="3076" name="Picture 4" descr="http://www.radix-int.com/wp-content/uploads/2015/03/mdmMockup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5" y="24511"/>
            <a:ext cx="1525096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99249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787673" y="108278"/>
            <a:ext cx="7704138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latin typeface="+mn-lt"/>
              </a:rPr>
              <a:t>Activate Task:</a:t>
            </a:r>
            <a:r>
              <a:rPr lang="en-US" altLang="en-US" sz="2800" dirty="0" smtClean="0">
                <a:latin typeface="+mn-lt"/>
              </a:rPr>
              <a:t>  Source Analysis</a:t>
            </a:r>
            <a:endParaRPr lang="en-US" altLang="en-US" sz="2800" b="1" dirty="0" smtClean="0">
              <a:latin typeface="+mn-lt"/>
            </a:endParaRPr>
          </a:p>
        </p:txBody>
      </p:sp>
      <p:pic>
        <p:nvPicPr>
          <p:cNvPr id="1026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422" y="5239609"/>
            <a:ext cx="1488141" cy="14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6044290" y="5239609"/>
            <a:ext cx="2903483" cy="1372972"/>
          </a:xfrm>
          <a:prstGeom prst="wedgeRoundRectCallout">
            <a:avLst>
              <a:gd name="adj1" fmla="val -75494"/>
              <a:gd name="adj2" fmla="val 311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IB Learner Profile</a:t>
            </a:r>
          </a:p>
          <a:p>
            <a:pPr algn="ctr"/>
            <a:r>
              <a:rPr lang="en-US" b="1" u="sng" dirty="0" smtClean="0"/>
              <a:t>Thinker:</a:t>
            </a:r>
            <a:r>
              <a:rPr lang="en-US" dirty="0" smtClean="0"/>
              <a:t>  Demonstrate you can </a:t>
            </a:r>
            <a:r>
              <a:rPr lang="en-US" dirty="0" err="1" smtClean="0"/>
              <a:t>analyse</a:t>
            </a:r>
            <a:r>
              <a:rPr lang="en-US" dirty="0" smtClean="0"/>
              <a:t> a historical source.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8412" y="1382108"/>
            <a:ext cx="4062952" cy="3139321"/>
          </a:xfrm>
          <a:prstGeom prst="rect">
            <a:avLst/>
          </a:prstGeom>
          <a:solidFill>
            <a:srgbClr val="FFFF99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u="sng" dirty="0" smtClean="0"/>
              <a:t>ACTIVITY</a:t>
            </a:r>
          </a:p>
          <a:p>
            <a:r>
              <a:rPr lang="en-US" sz="2000" dirty="0" smtClean="0"/>
              <a:t>You will work with a partner to </a:t>
            </a:r>
            <a:r>
              <a:rPr lang="en-US" sz="2000" b="1" dirty="0" smtClean="0"/>
              <a:t>compare</a:t>
            </a:r>
            <a:r>
              <a:rPr lang="en-US" sz="2000" dirty="0" smtClean="0"/>
              <a:t> and </a:t>
            </a:r>
            <a:r>
              <a:rPr lang="en-US" sz="2000" b="1" dirty="0" smtClean="0"/>
              <a:t>contrast</a:t>
            </a:r>
            <a:r>
              <a:rPr lang="en-US" sz="2000" dirty="0" smtClean="0"/>
              <a:t> two 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Partner 1 will </a:t>
            </a:r>
            <a:r>
              <a:rPr lang="en-US" sz="2000" dirty="0" err="1" smtClean="0"/>
              <a:t>analyse</a:t>
            </a:r>
            <a:r>
              <a:rPr lang="en-US" sz="2000" dirty="0"/>
              <a:t> </a:t>
            </a:r>
            <a:r>
              <a:rPr lang="en-US" sz="2000" dirty="0" smtClean="0"/>
              <a:t>Source I while partner B analyses Source 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 will then compare the sources and create a diagram showing how they are similar and different.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2654" y="3115436"/>
            <a:ext cx="39936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Question 15 on Paper 1 requires you to </a:t>
            </a:r>
            <a:r>
              <a:rPr lang="en-US" sz="2000" b="1" dirty="0" smtClean="0"/>
              <a:t>compare</a:t>
            </a:r>
            <a:r>
              <a:rPr lang="en-US" sz="2000" dirty="0" smtClean="0"/>
              <a:t> and </a:t>
            </a:r>
            <a:r>
              <a:rPr lang="en-US" sz="2000" b="1" dirty="0" smtClean="0"/>
              <a:t>contrast</a:t>
            </a:r>
            <a:r>
              <a:rPr lang="en-US" sz="2000" dirty="0" smtClean="0"/>
              <a:t> two sources.  This means you discuss the similarities and differences between the two sources.  Usually you will be asked </a:t>
            </a:r>
            <a:r>
              <a:rPr lang="en-US" sz="2000" b="1" dirty="0" smtClean="0"/>
              <a:t>how the two sources view</a:t>
            </a:r>
            <a:r>
              <a:rPr lang="en-US" sz="2000" dirty="0" smtClean="0"/>
              <a:t> a certain event.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1589" y="5508825"/>
            <a:ext cx="2754124" cy="1123950"/>
            <a:chOff x="704851" y="3872797"/>
            <a:chExt cx="2754124" cy="1123950"/>
          </a:xfrm>
        </p:grpSpPr>
        <p:sp>
          <p:nvSpPr>
            <p:cNvPr id="11" name="Rounded Rectangle 10"/>
            <p:cNvSpPr/>
            <p:nvPr/>
          </p:nvSpPr>
          <p:spPr>
            <a:xfrm>
              <a:off x="1601600" y="4124776"/>
              <a:ext cx="1857375" cy="619993"/>
            </a:xfrm>
            <a:prstGeom prst="roundRect">
              <a:avLst/>
            </a:prstGeom>
            <a:solidFill>
              <a:srgbClr val="FF505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400" b="1" dirty="0" smtClean="0"/>
                <a:t>15 minutes</a:t>
              </a:r>
              <a:endParaRPr lang="en-US" sz="2400" b="1" dirty="0"/>
            </a:p>
          </p:txBody>
        </p:sp>
        <p:pic>
          <p:nvPicPr>
            <p:cNvPr id="4098" name="Picture 2" descr="http://www.iconsfind.com/wp-content/uploads/2016/04/20160405_5703327de9ba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51" y="3872797"/>
              <a:ext cx="1123950" cy="112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http://www.vistabrokers.com/wp-content/themes/vistabrokers/images/promo_page/x25.png.pagespeed.ic.Sqr1GiiQb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625" y="5820011"/>
            <a:ext cx="1211885" cy="5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62654" y="1346775"/>
            <a:ext cx="4099234" cy="14773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EXAM QUESTION:  15</a:t>
            </a:r>
          </a:p>
          <a:p>
            <a:r>
              <a:rPr lang="en-US" b="1" dirty="0" smtClean="0"/>
              <a:t>Compare </a:t>
            </a:r>
            <a:r>
              <a:rPr lang="en-US" b="1" dirty="0"/>
              <a:t>and contrast the views expressed in Sources I and J regarding the race relations policies of the </a:t>
            </a:r>
            <a:r>
              <a:rPr lang="en-US" b="1" dirty="0" smtClean="0"/>
              <a:t>National </a:t>
            </a:r>
            <a:r>
              <a:rPr lang="en-US" b="1" dirty="0"/>
              <a:t>Party of Daniel Malan. (6 marks)</a:t>
            </a:r>
          </a:p>
        </p:txBody>
      </p:sp>
    </p:spTree>
    <p:extLst>
      <p:ext uri="{BB962C8B-B14F-4D97-AF65-F5344CB8AC3E}">
        <p14:creationId xmlns:p14="http://schemas.microsoft.com/office/powerpoint/2010/main" val="8673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69203" y="1371598"/>
            <a:ext cx="2209885" cy="13447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Mariam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01242" y="1371598"/>
            <a:ext cx="2102304" cy="13447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Moza</a:t>
            </a:r>
            <a:endParaRPr lang="en-US" sz="2800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787673" y="108278"/>
            <a:ext cx="7704138" cy="927100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 smtClean="0">
                <a:latin typeface="+mn-lt"/>
              </a:rPr>
              <a:t>Activate Task:</a:t>
            </a:r>
            <a:r>
              <a:rPr lang="en-US" altLang="en-US" sz="2800" dirty="0" smtClean="0">
                <a:latin typeface="+mn-lt"/>
              </a:rPr>
              <a:t>  Source </a:t>
            </a:r>
            <a:r>
              <a:rPr lang="en-US" altLang="en-US" sz="2800" dirty="0" smtClean="0">
                <a:latin typeface="+mn-lt"/>
              </a:rPr>
              <a:t>Analysis Pairs</a:t>
            </a:r>
            <a:endParaRPr lang="en-US" altLang="en-US" sz="2800" b="1" dirty="0" smtClean="0">
              <a:latin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69202" y="3272117"/>
            <a:ext cx="2209885" cy="13447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Leon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85902" y="3272117"/>
            <a:ext cx="2102304" cy="13447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Mihir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4912790" y="1371598"/>
            <a:ext cx="2102304" cy="13447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Carys</a:t>
            </a:r>
            <a:endParaRPr lang="en-US" sz="2800" dirty="0"/>
          </a:p>
        </p:txBody>
      </p:sp>
      <p:sp>
        <p:nvSpPr>
          <p:cNvPr id="8" name="Oval 7"/>
          <p:cNvSpPr/>
          <p:nvPr/>
        </p:nvSpPr>
        <p:spPr>
          <a:xfrm>
            <a:off x="6543853" y="1371598"/>
            <a:ext cx="2209885" cy="13447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Lucy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6553029" y="3272117"/>
            <a:ext cx="2209885" cy="13447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Dasha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912790" y="3272117"/>
            <a:ext cx="2102304" cy="13447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Chilo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4805209" y="5293659"/>
            <a:ext cx="2209885" cy="134470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SOURCE J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2286000" y="5293659"/>
            <a:ext cx="2189277" cy="13447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SOURCE 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150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745593" y="2026426"/>
            <a:ext cx="548203" cy="405685"/>
          </a:xfrm>
          <a:prstGeom prst="rightArrow">
            <a:avLst/>
          </a:prstGeom>
          <a:solidFill>
            <a:srgbClr val="F094D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547" y="1471866"/>
            <a:ext cx="1874306" cy="2292935"/>
          </a:xfrm>
          <a:prstGeom prst="rect">
            <a:avLst/>
          </a:prstGeom>
          <a:solidFill>
            <a:srgbClr val="ADE99F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THE SOURCE TELL YOU?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defTabSz="685800"/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1</a:t>
            </a:r>
            <a:r>
              <a:rPr lang="en-GB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) what does the source SAY</a:t>
            </a:r>
            <a:r>
              <a:rPr lang="en-GB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?</a:t>
            </a:r>
            <a:r>
              <a:rPr lang="en-GB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What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can you SEE in the picture? </a:t>
            </a:r>
            <a:r>
              <a:rPr lang="en-GB" sz="11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(Is the information given accurate?)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2) What is the main message of the author?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(Consider the </a:t>
            </a:r>
            <a:r>
              <a:rPr kumimoji="0" lang="en-GB" sz="11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content, context and comment 3C’s</a:t>
            </a:r>
            <a:r>
              <a:rPr kumimoji="0" lang="en-GB" sz="11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</a:rPr>
              <a:t>)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530" y="826890"/>
            <a:ext cx="1777284" cy="41549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1: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SOURCE CONTENT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7998" y="5453578"/>
            <a:ext cx="4499282" cy="6001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Who made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it? 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When was it made? (This is the </a:t>
            </a:r>
            <a:r>
              <a:rPr kumimoji="0" lang="en-GB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origin</a:t>
            </a: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defTabSz="685800"/>
            <a:r>
              <a:rPr lang="en-GB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  <a:r>
              <a:rPr lang="en-GB" sz="11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en-GB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Why do you think the source was made? (This is the </a:t>
            </a:r>
            <a:r>
              <a:rPr lang="en-GB" sz="1100" b="1" dirty="0">
                <a:solidFill>
                  <a:prstClr val="black"/>
                </a:solidFill>
                <a:latin typeface="Comic Sans MS" panose="030F0702030302020204" pitchFamily="66" charset="0"/>
              </a:rPr>
              <a:t>purpose</a:t>
            </a:r>
            <a:r>
              <a:rPr lang="en-GB" sz="1100" dirty="0">
                <a:solidFill>
                  <a:prstClr val="black"/>
                </a:solidFill>
                <a:latin typeface="Comic Sans MS" panose="030F0702030302020204" pitchFamily="66" charset="0"/>
              </a:rPr>
              <a:t> of the source)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358" y="4084243"/>
            <a:ext cx="1101884" cy="577081"/>
          </a:xfrm>
          <a:prstGeom prst="rect">
            <a:avLst/>
          </a:prstGeom>
          <a:solidFill>
            <a:srgbClr val="FF66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</a:t>
            </a:r>
            <a:r>
              <a:rPr lang="en-GB" sz="1050" b="1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2:</a:t>
            </a:r>
            <a:r>
              <a:rPr kumimoji="0" lang="en-GB" sz="105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HISTORICAL</a:t>
            </a:r>
            <a:r>
              <a:rPr kumimoji="0" lang="en-GB" sz="105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VIEWPOINT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810058" y="4800108"/>
            <a:ext cx="506039" cy="405685"/>
          </a:xfrm>
          <a:prstGeom prst="rightArrow">
            <a:avLst/>
          </a:prstGeom>
          <a:solidFill>
            <a:srgbClr val="F094D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6496677" y="1544871"/>
            <a:ext cx="416447" cy="405685"/>
          </a:xfrm>
          <a:prstGeom prst="rightArrow">
            <a:avLst/>
          </a:prstGeom>
          <a:solidFill>
            <a:srgbClr val="F094D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2126" y="5453578"/>
            <a:ext cx="1719392" cy="577081"/>
          </a:xfrm>
          <a:prstGeom prst="rect">
            <a:avLst/>
          </a:prstGeom>
          <a:solidFill>
            <a:schemeClr val="accent4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</a:t>
            </a:r>
            <a:r>
              <a:rPr lang="en-GB" sz="105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kumimoji="0" lang="en-GB" sz="105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SOURCE PROVENANCE (Origin, Purpose)</a:t>
            </a:r>
            <a:endParaRPr kumimoji="0" lang="en-GB" sz="1050" b="1" i="1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8065" y="781833"/>
            <a:ext cx="4391328" cy="4385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FOLLOW STEPS </a:t>
            </a:r>
            <a:r>
              <a:rPr kumimoji="0" lang="en-GB" sz="1125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1-5; </a:t>
            </a:r>
            <a:r>
              <a:rPr kumimoji="0" lang="en-GB" sz="11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start on green, and work your way round- follow the blue </a:t>
            </a:r>
            <a:r>
              <a:rPr kumimoji="0" lang="en-GB" sz="1125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arrows.  Answer question 1-7</a:t>
            </a:r>
            <a:endParaRPr kumimoji="0" lang="en-GB" sz="11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73" y="4879563"/>
            <a:ext cx="1754697" cy="900246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r>
              <a:rPr lang="en-GB" sz="10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the sources view of the event you are studying?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6468977" y="3859115"/>
            <a:ext cx="450328" cy="405685"/>
          </a:xfrm>
          <a:prstGeom prst="rightArrow">
            <a:avLst/>
          </a:prstGeom>
          <a:solidFill>
            <a:srgbClr val="F094D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03512" y="4663662"/>
            <a:ext cx="1133476" cy="415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</a:t>
            </a:r>
            <a:r>
              <a:rPr lang="en-GB" sz="1050" b="1" u="sng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r>
              <a:rPr kumimoji="0" lang="en-GB" sz="105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RELIABILITY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124" y="3478146"/>
            <a:ext cx="2066979" cy="9002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Do you </a:t>
            </a: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TRUST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person who created the source?  Are they likely to tell you the truth?  Could they be biased? Why? 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1490543" y="1275153"/>
            <a:ext cx="211718" cy="196208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1419736" y="3882794"/>
            <a:ext cx="185365" cy="261480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1383193" y="4657735"/>
            <a:ext cx="221908" cy="235370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Down Arrow 34"/>
          <p:cNvSpPr/>
          <p:nvPr/>
        </p:nvSpPr>
        <p:spPr>
          <a:xfrm rot="10800000">
            <a:off x="8381733" y="4390491"/>
            <a:ext cx="207688" cy="267243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Down Arrow 35"/>
          <p:cNvSpPr/>
          <p:nvPr/>
        </p:nvSpPr>
        <p:spPr>
          <a:xfrm rot="10800000">
            <a:off x="8313937" y="3234483"/>
            <a:ext cx="201763" cy="237356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Arrow 25"/>
          <p:cNvSpPr/>
          <p:nvPr/>
        </p:nvSpPr>
        <p:spPr>
          <a:xfrm rot="16200000">
            <a:off x="5245736" y="5101079"/>
            <a:ext cx="365068" cy="387240"/>
          </a:xfrm>
          <a:prstGeom prst="rightArrow">
            <a:avLst/>
          </a:prstGeom>
          <a:solidFill>
            <a:srgbClr val="F094D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1497" y="1475419"/>
            <a:ext cx="4147480" cy="36298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-6852"/>
            <a:ext cx="9144001" cy="750319"/>
          </a:xfrm>
          <a:prstGeom prst="rect">
            <a:avLst/>
          </a:prstGeom>
          <a:solidFill>
            <a:srgbClr val="2FA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93" tIns="51197" rIns="102393" bIns="51197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Source Analysis - Toolkit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0" y="6094413"/>
            <a:ext cx="9144000" cy="763587"/>
            <a:chOff x="0" y="4580821"/>
            <a:chExt cx="9144000" cy="562681"/>
          </a:xfrm>
        </p:grpSpPr>
        <p:sp>
          <p:nvSpPr>
            <p:cNvPr id="41" name="Rectangle 40"/>
            <p:cNvSpPr/>
            <p:nvPr/>
          </p:nvSpPr>
          <p:spPr>
            <a:xfrm>
              <a:off x="0" y="4580821"/>
              <a:ext cx="9144000" cy="562681"/>
            </a:xfrm>
            <a:prstGeom prst="rect">
              <a:avLst/>
            </a:prstGeom>
            <a:solidFill>
              <a:srgbClr val="2FA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4" descr="Screen Shot 2015-02-09 at 12.06.4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88459"/>
              <a:ext cx="2798613" cy="55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5" descr="GEMS_PhotoLogo_9_DB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000" y="4640762"/>
              <a:ext cx="922842" cy="435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373438" y="4614745"/>
              <a:ext cx="4652962" cy="522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Want to know the latest?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	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Follow us…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Twitter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@GEMS_WSO 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|  </a:t>
              </a: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Facebook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 </a:t>
              </a:r>
              <a:r>
                <a:rPr kumimoji="0" lang="en-US" sz="82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MS PGothic" panose="020B0600070205080204" pitchFamily="34" charset="-128"/>
                  <a:cs typeface="Arial"/>
                </a:rPr>
                <a:t>GEMSWSO</a:t>
              </a:r>
              <a:endPara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Arial"/>
              </a:endParaRPr>
            </a:p>
          </p:txBody>
        </p:sp>
      </p:grpSp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05" y="35351"/>
            <a:ext cx="624669" cy="624669"/>
          </a:xfrm>
          <a:prstGeom prst="ellipse">
            <a:avLst/>
          </a:prstGeom>
        </p:spPr>
      </p:pic>
      <p:sp>
        <p:nvSpPr>
          <p:cNvPr id="48" name="Down Arrow 47"/>
          <p:cNvSpPr/>
          <p:nvPr/>
        </p:nvSpPr>
        <p:spPr>
          <a:xfrm rot="16200000">
            <a:off x="3911675" y="5515824"/>
            <a:ext cx="233393" cy="387042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10955" y="2812140"/>
            <a:ext cx="1095284" cy="4154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STEP </a:t>
            </a:r>
            <a:r>
              <a:rPr kumimoji="0" lang="en-GB" sz="105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5: VALUE</a:t>
            </a:r>
            <a:endParaRPr kumimoji="0" lang="en-GB" sz="105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13125" y="893635"/>
            <a:ext cx="1894155" cy="1708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  <a:r>
              <a:rPr kumimoji="0" lang="en-GB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the source </a:t>
            </a:r>
            <a:r>
              <a:rPr lang="en-GB" sz="105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VALUABLE</a:t>
            </a:r>
            <a:r>
              <a:rPr kumimoji="0" lang="en-GB" sz="10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rPr>
              <a:t>? </a:t>
            </a:r>
            <a:r>
              <a:rPr lang="en-GB" sz="10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Does the source help you find out more about the topic you are studying?  What </a:t>
            </a:r>
            <a:r>
              <a:rPr lang="en-GB" sz="105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limitations</a:t>
            </a:r>
            <a:r>
              <a:rPr lang="en-GB" sz="10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does the source have? (To fully answer this you MUST consider the content, origin and purpose </a:t>
            </a:r>
            <a:r>
              <a:rPr lang="en-GB" sz="105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COP</a:t>
            </a:r>
            <a:r>
              <a:rPr lang="en-GB" sz="105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8312158" y="2592859"/>
            <a:ext cx="199440" cy="207056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5410" y="450139"/>
            <a:ext cx="641569" cy="366058"/>
            <a:chOff x="1584412" y="1360751"/>
            <a:chExt cx="641569" cy="366058"/>
          </a:xfrm>
        </p:grpSpPr>
        <p:sp>
          <p:nvSpPr>
            <p:cNvPr id="6" name="Oval 5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Q13</a:t>
              </a:r>
              <a:endParaRPr lang="en-US" sz="14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401293" y="2852303"/>
            <a:ext cx="641569" cy="366058"/>
            <a:chOff x="1584412" y="1360751"/>
            <a:chExt cx="641569" cy="366058"/>
          </a:xfrm>
        </p:grpSpPr>
        <p:sp>
          <p:nvSpPr>
            <p:cNvPr id="54" name="Oval 53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Q14</a:t>
              </a:r>
              <a:endParaRPr lang="en-US" sz="14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384831" y="4700769"/>
            <a:ext cx="641569" cy="366058"/>
            <a:chOff x="1584412" y="1360751"/>
            <a:chExt cx="641569" cy="366058"/>
          </a:xfrm>
        </p:grpSpPr>
        <p:sp>
          <p:nvSpPr>
            <p:cNvPr id="57" name="Oval 56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Q14</a:t>
              </a:r>
              <a:endParaRPr lang="en-US" sz="1400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23872" y="451884"/>
            <a:ext cx="641569" cy="366058"/>
            <a:chOff x="1584412" y="1360751"/>
            <a:chExt cx="641569" cy="366058"/>
          </a:xfrm>
        </p:grpSpPr>
        <p:sp>
          <p:nvSpPr>
            <p:cNvPr id="60" name="Oval 59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Q15</a:t>
              </a:r>
              <a:endParaRPr lang="en-US" sz="1400" b="1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6052" y="450139"/>
            <a:ext cx="641569" cy="366058"/>
            <a:chOff x="1584412" y="1360751"/>
            <a:chExt cx="641569" cy="366058"/>
          </a:xfrm>
        </p:grpSpPr>
        <p:sp>
          <p:nvSpPr>
            <p:cNvPr id="63" name="Oval 62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Q14</a:t>
              </a:r>
              <a:endParaRPr lang="en-US" sz="1400" b="1" dirty="0"/>
            </a:p>
          </p:txBody>
        </p:sp>
      </p:grpSp>
      <p:sp>
        <p:nvSpPr>
          <p:cNvPr id="65" name="Down Arrow 64"/>
          <p:cNvSpPr/>
          <p:nvPr/>
        </p:nvSpPr>
        <p:spPr>
          <a:xfrm rot="10800000">
            <a:off x="8312158" y="5095250"/>
            <a:ext cx="214000" cy="359182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Down Arrow 65"/>
          <p:cNvSpPr/>
          <p:nvPr/>
        </p:nvSpPr>
        <p:spPr>
          <a:xfrm rot="16200000">
            <a:off x="1875086" y="5480095"/>
            <a:ext cx="291531" cy="307896"/>
          </a:xfrm>
          <a:prstGeom prst="down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656464" y="3371169"/>
            <a:ext cx="813226" cy="366058"/>
            <a:chOff x="1584412" y="1360751"/>
            <a:chExt cx="641569" cy="366058"/>
          </a:xfrm>
        </p:grpSpPr>
        <p:sp>
          <p:nvSpPr>
            <p:cNvPr id="68" name="Oval 67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Q13b</a:t>
              </a:r>
              <a:endParaRPr lang="en-US" sz="14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1547" y="4188908"/>
            <a:ext cx="641569" cy="366058"/>
            <a:chOff x="1584412" y="1360751"/>
            <a:chExt cx="641569" cy="366058"/>
          </a:xfrm>
        </p:grpSpPr>
        <p:sp>
          <p:nvSpPr>
            <p:cNvPr id="71" name="Oval 70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Q15</a:t>
              </a:r>
              <a:endParaRPr lang="en-US" sz="1400" b="1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568155" y="5252317"/>
            <a:ext cx="641569" cy="366058"/>
            <a:chOff x="1584412" y="1360751"/>
            <a:chExt cx="641569" cy="366058"/>
          </a:xfrm>
        </p:grpSpPr>
        <p:sp>
          <p:nvSpPr>
            <p:cNvPr id="74" name="Oval 73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Q14</a:t>
              </a:r>
              <a:endParaRPr lang="en-US" sz="1400" b="1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510790" y="467316"/>
            <a:ext cx="641569" cy="366058"/>
            <a:chOff x="1584412" y="1360751"/>
            <a:chExt cx="641569" cy="366058"/>
          </a:xfrm>
        </p:grpSpPr>
        <p:sp>
          <p:nvSpPr>
            <p:cNvPr id="77" name="Oval 76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Q16</a:t>
              </a:r>
              <a:endParaRPr lang="en-US" sz="1400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529954" y="4204754"/>
            <a:ext cx="641569" cy="366058"/>
            <a:chOff x="1584412" y="1360751"/>
            <a:chExt cx="641569" cy="366058"/>
          </a:xfrm>
        </p:grpSpPr>
        <p:sp>
          <p:nvSpPr>
            <p:cNvPr id="80" name="Oval 79"/>
            <p:cNvSpPr/>
            <p:nvPr/>
          </p:nvSpPr>
          <p:spPr>
            <a:xfrm>
              <a:off x="1614730" y="1360751"/>
              <a:ext cx="407806" cy="36605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84412" y="1380009"/>
              <a:ext cx="6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Q16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414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852"/>
            <a:ext cx="9144001" cy="750319"/>
          </a:xfrm>
          <a:prstGeom prst="rect">
            <a:avLst/>
          </a:prstGeom>
          <a:solidFill>
            <a:srgbClr val="2FA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393" tIns="51197" rIns="102393" bIns="51197" anchor="ctr"/>
          <a:lstStyle/>
          <a:p>
            <a:pPr marL="0" marR="0" lvl="0" indent="0" algn="ctr" defTabSz="4074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Source Analysis Toolkit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– Compare and Contrast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700338" y="1457325"/>
            <a:ext cx="5243262" cy="4214060"/>
          </a:xfrm>
          <a:prstGeom prst="flowChart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3126706" y="1457325"/>
            <a:ext cx="5243262" cy="4214060"/>
          </a:xfrm>
          <a:prstGeom prst="flowChart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13810" y="1022684"/>
            <a:ext cx="1335505" cy="324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Source 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75847" y="1004636"/>
            <a:ext cx="1335505" cy="3248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Source J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8916" y="5799221"/>
            <a:ext cx="4223084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Language to compare:</a:t>
            </a:r>
            <a:r>
              <a:rPr lang="en-US" dirty="0" smtClean="0">
                <a:solidFill>
                  <a:schemeClr val="tx1"/>
                </a:solidFill>
              </a:rPr>
              <a:t> similarly, source x concurs, source x agrees, source x supports this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12369" y="5781173"/>
            <a:ext cx="4223084" cy="914400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Language to contrast:</a:t>
            </a:r>
            <a:r>
              <a:rPr lang="en-US" dirty="0" smtClean="0">
                <a:solidFill>
                  <a:schemeClr val="tx1"/>
                </a:solidFill>
              </a:rPr>
              <a:t> unlike, however, source x takes a different view, source x disputes this, alternatively, whereas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2032" y="747372"/>
            <a:ext cx="2177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Compare and contrast the views expressed in Sources I and J regarding the race relations policies of the national Party of Daniel Malan. (6 marks)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46758" y="830179"/>
            <a:ext cx="1788695" cy="7940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Q15 only wants you to compare the source CONTENT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3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425" y="115910"/>
            <a:ext cx="8834907" cy="605307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Demonstrate Activity:  Exam Answer</a:t>
            </a:r>
            <a:endParaRPr lang="en-US" sz="3600" b="1" dirty="0"/>
          </a:p>
        </p:txBody>
      </p:sp>
      <p:pic>
        <p:nvPicPr>
          <p:cNvPr id="5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19" y="4694729"/>
            <a:ext cx="948758" cy="9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240517" y="3784295"/>
            <a:ext cx="2554567" cy="1894609"/>
          </a:xfrm>
          <a:prstGeom prst="wedgeRoundRectCallout">
            <a:avLst>
              <a:gd name="adj1" fmla="val -73322"/>
              <a:gd name="adj2" fmla="val 20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Communication: </a:t>
            </a:r>
            <a:r>
              <a:rPr lang="en-US" dirty="0" smtClean="0"/>
              <a:t> Express yourself with confidence and collaborate effectively listening to views of others.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95" y="817470"/>
            <a:ext cx="8169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your pairs have a look at an answer to the following question;</a:t>
            </a:r>
          </a:p>
          <a:p>
            <a:endParaRPr lang="en-US" dirty="0"/>
          </a:p>
          <a:p>
            <a:r>
              <a:rPr lang="en-US" b="1" dirty="0" smtClean="0"/>
              <a:t>Compare and contrast the views expressed in Sources I and J regarding the race relations policies of the national Party of Daniel Malan. (6 marks)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08057" y="3154153"/>
            <a:ext cx="4296290" cy="34988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2A2A2A"/>
                </a:solidFill>
                <a:latin typeface="Droid Sans"/>
              </a:rPr>
              <a:t>Mark Scheme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1-2 marks: 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One source is discussed only.  The students writes about the views expressed in one source.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3 marks: 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Two sources are discussed separately.  No comparisons are made.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4-5 marks: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Two sources are discussed and links are made between the two sources.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6 marks: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 Two sources are discussed in details and their is a running comparison/contrast.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08057" y="2286000"/>
            <a:ext cx="8086238" cy="5534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Activity:  Use the mark scheme below to grade your example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6922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425" y="115910"/>
            <a:ext cx="8834907" cy="605307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Demonstrate Activity:  Exam Answer</a:t>
            </a:r>
            <a:endParaRPr lang="en-US" sz="3600" b="1" dirty="0"/>
          </a:p>
        </p:txBody>
      </p:sp>
      <p:pic>
        <p:nvPicPr>
          <p:cNvPr id="5" name="Picture 2" descr="http://blogs.ibo.org/files/2016/01/learner-profile-sticker-englishoptmiz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219" y="4694729"/>
            <a:ext cx="948758" cy="94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240517" y="3784295"/>
            <a:ext cx="2554567" cy="1894609"/>
          </a:xfrm>
          <a:prstGeom prst="wedgeRoundRectCallout">
            <a:avLst>
              <a:gd name="adj1" fmla="val -73322"/>
              <a:gd name="adj2" fmla="val 209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Communication: </a:t>
            </a:r>
            <a:r>
              <a:rPr lang="en-US" dirty="0" smtClean="0"/>
              <a:t> Express yourself with confidence and collaborate effectively listening to views of others.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8056" y="817470"/>
            <a:ext cx="83870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create a copy of the exam answer in </a:t>
            </a:r>
            <a:r>
              <a:rPr lang="en-US" sz="2400" dirty="0" err="1" smtClean="0"/>
              <a:t>googledocs</a:t>
            </a:r>
            <a:r>
              <a:rPr lang="en-US" sz="2400" dirty="0" smtClean="0"/>
              <a:t> </a:t>
            </a:r>
          </a:p>
          <a:p>
            <a:endParaRPr lang="en-US" sz="1400" dirty="0"/>
          </a:p>
          <a:p>
            <a:r>
              <a:rPr lang="en-US" b="1" dirty="0" smtClean="0"/>
              <a:t>Compare and contrast the views expressed in Sources I and J regarding the race relations policies of the national Party of Daniel Malan. (6 marks)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08057" y="3154153"/>
            <a:ext cx="4296290" cy="349889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2A2A2A"/>
                </a:solidFill>
                <a:latin typeface="Droid Sans"/>
              </a:rPr>
              <a:t>Mark Scheme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1-2 marks: 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One source is discussed only.  The students writes about the views expressed in one source.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3 marks: 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Two sources are discussed separately.  No comparisons are made.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4-5 marks: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Two sources are discussed and links are made between the two sources.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2A2A2A"/>
                </a:solidFill>
                <a:latin typeface="Droid Sans"/>
              </a:rPr>
              <a:t>6 marks:</a:t>
            </a:r>
            <a:r>
              <a:rPr lang="en-US" dirty="0">
                <a:solidFill>
                  <a:srgbClr val="2A2A2A"/>
                </a:solidFill>
                <a:latin typeface="Droid Sans"/>
              </a:rPr>
              <a:t>  Two sources are discussed in details and their is a running comparison/contrast.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08057" y="2201779"/>
            <a:ext cx="8086238" cy="74595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Activity:  On your own improve the answer by at least one mark.  Aim to hit your target grade.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5608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CBB9364-ECAE-42CA-8B49-8707891BA8B1}"/>
  <p:tag name="ATHENA.CUSTOMXMLCONTENT" val="&lt;?xml version=&quot;1.0&quot;?&gt;&lt;athena xmlns=&quot;http://schemas.microsoft.com/edu/athena&quot; version=&quot;0.1.5120.0&quot;&gt;&lt;timings duration=&quot;219162&quot;/&gt;&lt;/athena&gt;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1636</TotalTime>
  <Words>1052</Words>
  <Application>Microsoft Office PowerPoint</Application>
  <PresentationFormat>On-screen Show (4:3)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Calibri Light</vt:lpstr>
      <vt:lpstr>Comic Sans MS</vt:lpstr>
      <vt:lpstr>Droid Sans</vt:lpstr>
      <vt:lpstr>Wingdings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Loxton-Baker</dc:creator>
  <cp:lastModifiedBy>Helen Loxston-Baker</cp:lastModifiedBy>
  <cp:revision>89</cp:revision>
  <cp:lastPrinted>2017-05-09T08:20:38Z</cp:lastPrinted>
  <dcterms:created xsi:type="dcterms:W3CDTF">2016-03-23T16:20:42Z</dcterms:created>
  <dcterms:modified xsi:type="dcterms:W3CDTF">2017-05-09T16:56:05Z</dcterms:modified>
</cp:coreProperties>
</file>