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2" r:id="rId2"/>
    <p:sldId id="263" r:id="rId3"/>
    <p:sldId id="264" r:id="rId4"/>
    <p:sldId id="265" r:id="rId5"/>
    <p:sldId id="266" r:id="rId6"/>
    <p:sldId id="267" r:id="rId7"/>
    <p:sldId id="282" r:id="rId8"/>
    <p:sldId id="285" r:id="rId9"/>
    <p:sldId id="283" r:id="rId10"/>
    <p:sldId id="286" r:id="rId11"/>
    <p:sldId id="284" r:id="rId12"/>
    <p:sldId id="287" r:id="rId13"/>
    <p:sldId id="288" r:id="rId14"/>
    <p:sldId id="289" r:id="rId15"/>
    <p:sldId id="281" r:id="rId16"/>
    <p:sldId id="291" r:id="rId17"/>
    <p:sldId id="292" r:id="rId18"/>
    <p:sldId id="293" r:id="rId19"/>
    <p:sldId id="290" r:id="rId20"/>
    <p:sldId id="294" r:id="rId21"/>
    <p:sldId id="295" r:id="rId22"/>
    <p:sldId id="296" r:id="rId23"/>
    <p:sldId id="268" r:id="rId24"/>
    <p:sldId id="270" r:id="rId25"/>
    <p:sldId id="271" r:id="rId26"/>
    <p:sldId id="272" r:id="rId27"/>
    <p:sldId id="273" r:id="rId28"/>
    <p:sldId id="274" r:id="rId29"/>
    <p:sldId id="258" r:id="rId30"/>
    <p:sldId id="275" r:id="rId31"/>
    <p:sldId id="276" r:id="rId32"/>
    <p:sldId id="257" r:id="rId33"/>
    <p:sldId id="277" r:id="rId34"/>
    <p:sldId id="279" r:id="rId35"/>
    <p:sldId id="278" r:id="rId36"/>
    <p:sldId id="280" r:id="rId37"/>
    <p:sldId id="297" r:id="rId38"/>
    <p:sldId id="298" r:id="rId39"/>
    <p:sldId id="299" r:id="rId40"/>
    <p:sldId id="300" r:id="rId41"/>
    <p:sldId id="301" r:id="rId42"/>
    <p:sldId id="30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1" d="100"/>
          <a:sy n="61" d="100"/>
        </p:scale>
        <p:origin x="1378"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F6F81-DA76-476B-9D03-710D04BF9A30}" type="datetimeFigureOut">
              <a:rPr lang="en-GB" smtClean="0"/>
              <a:t>07/01/2019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6AE03-FF9C-48A7-9B91-3C1502975080}" type="slidenum">
              <a:rPr lang="en-GB" smtClean="0"/>
              <a:t>‹#›</a:t>
            </a:fld>
            <a:endParaRPr lang="en-GB"/>
          </a:p>
        </p:txBody>
      </p:sp>
    </p:spTree>
    <p:extLst>
      <p:ext uri="{BB962C8B-B14F-4D97-AF65-F5344CB8AC3E}">
        <p14:creationId xmlns:p14="http://schemas.microsoft.com/office/powerpoint/2010/main" val="250757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http://www.youtube.com/watch?v=YZbFHADF-XU</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a:t>
            </a:fld>
            <a:endParaRPr lang="en-GB"/>
          </a:p>
        </p:txBody>
      </p:sp>
    </p:spTree>
    <p:extLst>
      <p:ext uri="{BB962C8B-B14F-4D97-AF65-F5344CB8AC3E}">
        <p14:creationId xmlns:p14="http://schemas.microsoft.com/office/powerpoint/2010/main" val="323861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21</a:t>
            </a:fld>
            <a:endParaRPr lang="en-GB"/>
          </a:p>
        </p:txBody>
      </p:sp>
    </p:spTree>
    <p:extLst>
      <p:ext uri="{BB962C8B-B14F-4D97-AF65-F5344CB8AC3E}">
        <p14:creationId xmlns:p14="http://schemas.microsoft.com/office/powerpoint/2010/main" val="170887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23</a:t>
            </a:fld>
            <a:endParaRPr lang="en-GB"/>
          </a:p>
        </p:txBody>
      </p:sp>
    </p:spTree>
    <p:extLst>
      <p:ext uri="{BB962C8B-B14F-4D97-AF65-F5344CB8AC3E}">
        <p14:creationId xmlns:p14="http://schemas.microsoft.com/office/powerpoint/2010/main" val="181020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24</a:t>
            </a:fld>
            <a:endParaRPr lang="en-GB"/>
          </a:p>
        </p:txBody>
      </p:sp>
    </p:spTree>
    <p:extLst>
      <p:ext uri="{BB962C8B-B14F-4D97-AF65-F5344CB8AC3E}">
        <p14:creationId xmlns:p14="http://schemas.microsoft.com/office/powerpoint/2010/main" val="263151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25</a:t>
            </a:fld>
            <a:endParaRPr lang="en-GB"/>
          </a:p>
        </p:txBody>
      </p:sp>
    </p:spTree>
    <p:extLst>
      <p:ext uri="{BB962C8B-B14F-4D97-AF65-F5344CB8AC3E}">
        <p14:creationId xmlns:p14="http://schemas.microsoft.com/office/powerpoint/2010/main" val="336592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26</a:t>
            </a:fld>
            <a:endParaRPr lang="en-GB"/>
          </a:p>
        </p:txBody>
      </p:sp>
    </p:spTree>
    <p:extLst>
      <p:ext uri="{BB962C8B-B14F-4D97-AF65-F5344CB8AC3E}">
        <p14:creationId xmlns:p14="http://schemas.microsoft.com/office/powerpoint/2010/main" val="10988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27</a:t>
            </a:fld>
            <a:endParaRPr lang="en-GB"/>
          </a:p>
        </p:txBody>
      </p:sp>
    </p:spTree>
    <p:extLst>
      <p:ext uri="{BB962C8B-B14F-4D97-AF65-F5344CB8AC3E}">
        <p14:creationId xmlns:p14="http://schemas.microsoft.com/office/powerpoint/2010/main" val="148496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http://www.youtube.com/watch?v=1QE4Ld1mkoM</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28</a:t>
            </a:fld>
            <a:endParaRPr lang="en-GB"/>
          </a:p>
        </p:txBody>
      </p:sp>
    </p:spTree>
    <p:extLst>
      <p:ext uri="{BB962C8B-B14F-4D97-AF65-F5344CB8AC3E}">
        <p14:creationId xmlns:p14="http://schemas.microsoft.com/office/powerpoint/2010/main" val="226259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Emphasises</a:t>
            </a:r>
            <a:r>
              <a:rPr lang="en-GB" baseline="0" dirty="0" smtClean="0"/>
              <a:t> the importance that Hitler and the Nazis put on the spoken word. Hitler as Messianic figure.</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32</a:t>
            </a:fld>
            <a:endParaRPr lang="en-GB"/>
          </a:p>
        </p:txBody>
      </p:sp>
    </p:spTree>
    <p:extLst>
      <p:ext uri="{BB962C8B-B14F-4D97-AF65-F5344CB8AC3E}">
        <p14:creationId xmlns:p14="http://schemas.microsoft.com/office/powerpoint/2010/main" val="348423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Emphasises</a:t>
            </a:r>
            <a:r>
              <a:rPr lang="en-GB" baseline="0" dirty="0" smtClean="0"/>
              <a:t> the importance that Hitler and the Nazis put on the spoken word. Hitler as Messianic figure.</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33</a:t>
            </a:fld>
            <a:endParaRPr lang="en-GB"/>
          </a:p>
        </p:txBody>
      </p:sp>
    </p:spTree>
    <p:extLst>
      <p:ext uri="{BB962C8B-B14F-4D97-AF65-F5344CB8AC3E}">
        <p14:creationId xmlns:p14="http://schemas.microsoft.com/office/powerpoint/2010/main" val="361214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Emphasises</a:t>
            </a:r>
            <a:r>
              <a:rPr lang="en-GB" baseline="0" dirty="0" smtClean="0"/>
              <a:t> the importance that Hitler and the Nazis put on the spoken word. Hitler as Messianic figure.</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34</a:t>
            </a:fld>
            <a:endParaRPr lang="en-GB"/>
          </a:p>
        </p:txBody>
      </p:sp>
    </p:spTree>
    <p:extLst>
      <p:ext uri="{BB962C8B-B14F-4D97-AF65-F5344CB8AC3E}">
        <p14:creationId xmlns:p14="http://schemas.microsoft.com/office/powerpoint/2010/main" val="211806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http://www.youtube.com/watch?v=RlHVin56U2w</a:t>
            </a:r>
          </a:p>
          <a:p>
            <a:r>
              <a:rPr lang="en-GB" dirty="0" smtClean="0"/>
              <a:t>http://www.youtube.com/watch?v=YZbFHADF-XU</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4</a:t>
            </a:fld>
            <a:endParaRPr lang="en-GB"/>
          </a:p>
        </p:txBody>
      </p:sp>
    </p:spTree>
    <p:extLst>
      <p:ext uri="{BB962C8B-B14F-4D97-AF65-F5344CB8AC3E}">
        <p14:creationId xmlns:p14="http://schemas.microsoft.com/office/powerpoint/2010/main" val="2566466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37</a:t>
            </a:fld>
            <a:endParaRPr lang="en-GB"/>
          </a:p>
        </p:txBody>
      </p:sp>
    </p:spTree>
    <p:extLst>
      <p:ext uri="{BB962C8B-B14F-4D97-AF65-F5344CB8AC3E}">
        <p14:creationId xmlns:p14="http://schemas.microsoft.com/office/powerpoint/2010/main" val="195162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39</a:t>
            </a:fld>
            <a:endParaRPr lang="en-GB"/>
          </a:p>
        </p:txBody>
      </p:sp>
    </p:spTree>
    <p:extLst>
      <p:ext uri="{BB962C8B-B14F-4D97-AF65-F5344CB8AC3E}">
        <p14:creationId xmlns:p14="http://schemas.microsoft.com/office/powerpoint/2010/main" val="121488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http://www.youtube.com/watch?v=RlHVin56U2w</a:t>
            </a:r>
          </a:p>
          <a:p>
            <a:r>
              <a:rPr lang="en-GB" dirty="0" smtClean="0"/>
              <a:t>http://www.youtube.com/watch?v=YZbFHADF-XU</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5</a:t>
            </a:fld>
            <a:endParaRPr lang="en-GB"/>
          </a:p>
        </p:txBody>
      </p:sp>
    </p:spTree>
    <p:extLst>
      <p:ext uri="{BB962C8B-B14F-4D97-AF65-F5344CB8AC3E}">
        <p14:creationId xmlns:p14="http://schemas.microsoft.com/office/powerpoint/2010/main" val="124378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6</a:t>
            </a:fld>
            <a:endParaRPr lang="en-GB"/>
          </a:p>
        </p:txBody>
      </p:sp>
    </p:spTree>
    <p:extLst>
      <p:ext uri="{BB962C8B-B14F-4D97-AF65-F5344CB8AC3E}">
        <p14:creationId xmlns:p14="http://schemas.microsoft.com/office/powerpoint/2010/main" val="221034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7</a:t>
            </a:fld>
            <a:endParaRPr lang="en-GB"/>
          </a:p>
        </p:txBody>
      </p:sp>
    </p:spTree>
    <p:extLst>
      <p:ext uri="{BB962C8B-B14F-4D97-AF65-F5344CB8AC3E}">
        <p14:creationId xmlns:p14="http://schemas.microsoft.com/office/powerpoint/2010/main" val="385516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12</a:t>
            </a:fld>
            <a:endParaRPr lang="en-GB"/>
          </a:p>
        </p:txBody>
      </p:sp>
    </p:spTree>
    <p:extLst>
      <p:ext uri="{BB962C8B-B14F-4D97-AF65-F5344CB8AC3E}">
        <p14:creationId xmlns:p14="http://schemas.microsoft.com/office/powerpoint/2010/main" val="116829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15</a:t>
            </a:fld>
            <a:endParaRPr lang="en-GB"/>
          </a:p>
        </p:txBody>
      </p:sp>
    </p:spTree>
    <p:extLst>
      <p:ext uri="{BB962C8B-B14F-4D97-AF65-F5344CB8AC3E}">
        <p14:creationId xmlns:p14="http://schemas.microsoft.com/office/powerpoint/2010/main" val="297496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19</a:t>
            </a:fld>
            <a:endParaRPr lang="en-GB"/>
          </a:p>
        </p:txBody>
      </p:sp>
    </p:spTree>
    <p:extLst>
      <p:ext uri="{BB962C8B-B14F-4D97-AF65-F5344CB8AC3E}">
        <p14:creationId xmlns:p14="http://schemas.microsoft.com/office/powerpoint/2010/main" val="168638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http://www.youtube.com/watch?v=1dyns367ExE&amp;bpctr=1368951658</a:t>
            </a:r>
            <a:endParaRPr lang="en-GB" dirty="0"/>
          </a:p>
        </p:txBody>
      </p:sp>
      <p:sp>
        <p:nvSpPr>
          <p:cNvPr id="4" name="Slide Number Placeholder 3"/>
          <p:cNvSpPr>
            <a:spLocks noGrp="1"/>
          </p:cNvSpPr>
          <p:nvPr>
            <p:ph type="sldNum" sz="quarter" idx="10"/>
          </p:nvPr>
        </p:nvSpPr>
        <p:spPr/>
        <p:txBody>
          <a:bodyPr/>
          <a:lstStyle/>
          <a:p>
            <a:fld id="{6126AE03-FF9C-48A7-9B91-3C1502975080}" type="slidenum">
              <a:rPr lang="en-GB" smtClean="0"/>
              <a:t>20</a:t>
            </a:fld>
            <a:endParaRPr lang="en-GB"/>
          </a:p>
        </p:txBody>
      </p:sp>
    </p:spTree>
    <p:extLst>
      <p:ext uri="{BB962C8B-B14F-4D97-AF65-F5344CB8AC3E}">
        <p14:creationId xmlns:p14="http://schemas.microsoft.com/office/powerpoint/2010/main" val="62183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75BA86-09E4-432E-A659-697A05BC3F05}"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114310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75BA86-09E4-432E-A659-697A05BC3F05}"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372467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75BA86-09E4-432E-A659-697A05BC3F05}"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216052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75BA86-09E4-432E-A659-697A05BC3F05}"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163415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5BA86-09E4-432E-A659-697A05BC3F05}"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245790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75BA86-09E4-432E-A659-697A05BC3F05}"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18050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75BA86-09E4-432E-A659-697A05BC3F05}" type="datetimeFigureOut">
              <a:rPr lang="en-GB" smtClean="0"/>
              <a:t>07/01/2019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16600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75BA86-09E4-432E-A659-697A05BC3F05}" type="datetimeFigureOut">
              <a:rPr lang="en-GB" smtClean="0"/>
              <a:t>07/01/2019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9347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5BA86-09E4-432E-A659-697A05BC3F05}" type="datetimeFigureOut">
              <a:rPr lang="en-GB" smtClean="0"/>
              <a:t>07/01/2019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184277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5BA86-09E4-432E-A659-697A05BC3F05}"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245496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5BA86-09E4-432E-A659-697A05BC3F05}"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07647-1E9B-4589-A94D-907FB2F34F66}" type="slidenum">
              <a:rPr lang="en-GB" smtClean="0"/>
              <a:t>‹#›</a:t>
            </a:fld>
            <a:endParaRPr lang="en-GB"/>
          </a:p>
        </p:txBody>
      </p:sp>
    </p:spTree>
    <p:extLst>
      <p:ext uri="{BB962C8B-B14F-4D97-AF65-F5344CB8AC3E}">
        <p14:creationId xmlns:p14="http://schemas.microsoft.com/office/powerpoint/2010/main" val="309633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5BA86-09E4-432E-A659-697A05BC3F05}" type="datetimeFigureOut">
              <a:rPr lang="en-GB" smtClean="0"/>
              <a:t>07/01/2019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07647-1E9B-4589-A94D-907FB2F34F66}" type="slidenum">
              <a:rPr lang="en-GB" smtClean="0"/>
              <a:t>‹#›</a:t>
            </a:fld>
            <a:endParaRPr lang="en-GB"/>
          </a:p>
        </p:txBody>
      </p:sp>
    </p:spTree>
    <p:extLst>
      <p:ext uri="{BB962C8B-B14F-4D97-AF65-F5344CB8AC3E}">
        <p14:creationId xmlns:p14="http://schemas.microsoft.com/office/powerpoint/2010/main" val="2642266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docid=PDZr8MO9tMchvM&amp;tbnid=3JPzRTSfLJ421M:&amp;ved=0CAUQjRw&amp;url=http://www.ushmm.org/propaganda/archive/film-eternal-jew/&amp;ei=bmuYUd2kAo6eiAfs0IF4&amp;psig=AFQjCNGNHS8i6MpkqatDAJGAZXCiCDksuQ&amp;ust=136902986584658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 Radio</a:t>
            </a:r>
            <a:endParaRPr lang="en-GB" b="1" u="sng" dirty="0">
              <a:solidFill>
                <a:schemeClr val="bg1"/>
              </a:solidFill>
            </a:endParaRPr>
          </a:p>
        </p:txBody>
      </p:sp>
      <p:sp>
        <p:nvSpPr>
          <p:cNvPr id="3" name="Content Placeholder 2"/>
          <p:cNvSpPr>
            <a:spLocks noGrp="1"/>
          </p:cNvSpPr>
          <p:nvPr>
            <p:ph idx="1"/>
          </p:nvPr>
        </p:nvSpPr>
        <p:spPr>
          <a:xfrm>
            <a:off x="0" y="1200839"/>
            <a:ext cx="5949108" cy="5657161"/>
          </a:xfrm>
        </p:spPr>
        <p:txBody>
          <a:bodyPr>
            <a:normAutofit fontScale="92500" lnSpcReduction="10000"/>
          </a:bodyPr>
          <a:lstStyle/>
          <a:p>
            <a:r>
              <a:rPr lang="en-GB" dirty="0" smtClean="0">
                <a:solidFill>
                  <a:schemeClr val="bg1"/>
                </a:solidFill>
              </a:rPr>
              <a:t>Goebbels immediately saw the value of radio as a propaganda vehicle. He placed </a:t>
            </a:r>
            <a:r>
              <a:rPr lang="en-GB" dirty="0" smtClean="0">
                <a:solidFill>
                  <a:srgbClr val="FF0000"/>
                </a:solidFill>
              </a:rPr>
              <a:t>all radio stations under Nazi control</a:t>
            </a:r>
            <a:r>
              <a:rPr lang="en-GB" dirty="0" smtClean="0">
                <a:solidFill>
                  <a:schemeClr val="bg1"/>
                </a:solidFill>
              </a:rPr>
              <a:t>.</a:t>
            </a:r>
          </a:p>
          <a:p>
            <a:endParaRPr lang="en-GB" dirty="0">
              <a:solidFill>
                <a:schemeClr val="bg1"/>
              </a:solidFill>
            </a:endParaRPr>
          </a:p>
          <a:p>
            <a:r>
              <a:rPr lang="en-GB" dirty="0" smtClean="0">
                <a:solidFill>
                  <a:schemeClr val="bg1"/>
                </a:solidFill>
              </a:rPr>
              <a:t>Hitler made </a:t>
            </a:r>
            <a:r>
              <a:rPr lang="en-GB" dirty="0" smtClean="0">
                <a:solidFill>
                  <a:srgbClr val="00B0F0"/>
                </a:solidFill>
              </a:rPr>
              <a:t>frequent broadcasts </a:t>
            </a:r>
            <a:r>
              <a:rPr lang="en-GB" dirty="0" smtClean="0">
                <a:solidFill>
                  <a:schemeClr val="bg1"/>
                </a:solidFill>
              </a:rPr>
              <a:t>and </a:t>
            </a:r>
            <a:r>
              <a:rPr lang="en-GB" dirty="0" smtClean="0">
                <a:solidFill>
                  <a:srgbClr val="00B0F0"/>
                </a:solidFill>
              </a:rPr>
              <a:t>cheap, mass-produced radios </a:t>
            </a:r>
            <a:r>
              <a:rPr lang="en-GB" dirty="0" smtClean="0">
                <a:solidFill>
                  <a:schemeClr val="bg1"/>
                </a:solidFill>
              </a:rPr>
              <a:t>were sold or placed in cafes, factories and school. They even placed </a:t>
            </a:r>
            <a:r>
              <a:rPr lang="en-GB" dirty="0" smtClean="0">
                <a:solidFill>
                  <a:srgbClr val="00B0F0"/>
                </a:solidFill>
              </a:rPr>
              <a:t>speakers in the streets</a:t>
            </a:r>
            <a:r>
              <a:rPr lang="en-GB" dirty="0" smtClean="0">
                <a:solidFill>
                  <a:schemeClr val="bg1"/>
                </a:solidFill>
              </a:rPr>
              <a:t>.</a:t>
            </a:r>
          </a:p>
          <a:p>
            <a:endParaRPr lang="en-GB" dirty="0">
              <a:solidFill>
                <a:schemeClr val="bg1"/>
              </a:solidFill>
            </a:endParaRPr>
          </a:p>
          <a:p>
            <a:r>
              <a:rPr lang="en-GB" dirty="0" smtClean="0">
                <a:solidFill>
                  <a:schemeClr val="bg1"/>
                </a:solidFill>
              </a:rPr>
              <a:t>All </a:t>
            </a:r>
            <a:r>
              <a:rPr lang="en-GB" dirty="0">
                <a:solidFill>
                  <a:schemeClr val="bg1"/>
                </a:solidFill>
              </a:rPr>
              <a:t>households that possessed a radio had to pay </a:t>
            </a:r>
            <a:r>
              <a:rPr lang="en-GB" dirty="0">
                <a:solidFill>
                  <a:srgbClr val="FFC000"/>
                </a:solidFill>
              </a:rPr>
              <a:t>2 marks a month </a:t>
            </a:r>
            <a:r>
              <a:rPr lang="en-GB" dirty="0">
                <a:solidFill>
                  <a:schemeClr val="bg1"/>
                </a:solidFill>
              </a:rPr>
              <a:t>to cover the cost of radio </a:t>
            </a:r>
            <a:r>
              <a:rPr lang="en-GB" dirty="0" smtClean="0">
                <a:solidFill>
                  <a:schemeClr val="bg1"/>
                </a:solidFill>
              </a:rPr>
              <a:t>broadcasting. Goebbels also </a:t>
            </a:r>
            <a:r>
              <a:rPr lang="en-GB" dirty="0">
                <a:solidFill>
                  <a:schemeClr val="bg1"/>
                </a:solidFill>
              </a:rPr>
              <a:t>arranged for </a:t>
            </a:r>
            <a:r>
              <a:rPr lang="en-GB" dirty="0" smtClean="0">
                <a:solidFill>
                  <a:schemeClr val="bg1"/>
                </a:solidFill>
              </a:rPr>
              <a:t>two </a:t>
            </a:r>
            <a:r>
              <a:rPr lang="en-GB" dirty="0">
                <a:solidFill>
                  <a:schemeClr val="bg1"/>
                </a:solidFill>
              </a:rPr>
              <a:t>cheap types of radios priced at </a:t>
            </a:r>
            <a:r>
              <a:rPr lang="en-GB" dirty="0">
                <a:solidFill>
                  <a:srgbClr val="FFC000"/>
                </a:solidFill>
              </a:rPr>
              <a:t>35 and 72 marks </a:t>
            </a:r>
            <a:r>
              <a:rPr lang="en-GB" dirty="0">
                <a:solidFill>
                  <a:schemeClr val="bg1"/>
                </a:solidFill>
              </a:rPr>
              <a:t>that were known as ‘</a:t>
            </a:r>
            <a:r>
              <a:rPr lang="en-GB" dirty="0">
                <a:solidFill>
                  <a:srgbClr val="00B0F0"/>
                </a:solidFill>
              </a:rPr>
              <a:t>People’s Receivers</a:t>
            </a:r>
            <a:r>
              <a:rPr lang="en-GB" dirty="0">
                <a:solidFill>
                  <a:schemeClr val="bg1"/>
                </a:solidFill>
              </a:rPr>
              <a:t>’. </a:t>
            </a:r>
          </a:p>
        </p:txBody>
      </p:sp>
      <p:sp>
        <p:nvSpPr>
          <p:cNvPr id="7" name="Rectangle 6"/>
          <p:cNvSpPr/>
          <p:nvPr/>
        </p:nvSpPr>
        <p:spPr>
          <a:xfrm>
            <a:off x="5949108" y="79873"/>
            <a:ext cx="3095740" cy="11512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i="1" dirty="0" smtClean="0">
                <a:latin typeface="Comic Sans MS" panose="030F0702030302020204" pitchFamily="66" charset="0"/>
              </a:rPr>
              <a:t>“What the press has been in the 19</a:t>
            </a:r>
            <a:r>
              <a:rPr lang="en-GB" i="1" baseline="30000" dirty="0" smtClean="0">
                <a:latin typeface="Comic Sans MS" panose="030F0702030302020204" pitchFamily="66" charset="0"/>
              </a:rPr>
              <a:t>th</a:t>
            </a:r>
            <a:r>
              <a:rPr lang="en-GB" i="1" dirty="0" smtClean="0">
                <a:latin typeface="Comic Sans MS" panose="030F0702030302020204" pitchFamily="66" charset="0"/>
              </a:rPr>
              <a:t> century, radio will be for the 20</a:t>
            </a:r>
            <a:r>
              <a:rPr lang="en-GB" i="1" baseline="30000" dirty="0" smtClean="0">
                <a:latin typeface="Comic Sans MS" panose="030F0702030302020204" pitchFamily="66" charset="0"/>
              </a:rPr>
              <a:t>th</a:t>
            </a:r>
            <a:r>
              <a:rPr lang="en-GB" i="1" dirty="0" smtClean="0">
                <a:latin typeface="Comic Sans MS" panose="030F0702030302020204" pitchFamily="66" charset="0"/>
              </a:rPr>
              <a:t> century”</a:t>
            </a:r>
            <a:endParaRPr lang="en-GB" i="1" dirty="0">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886" y="4825388"/>
            <a:ext cx="3046962" cy="18214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843" y="1332231"/>
            <a:ext cx="2359047" cy="3392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25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3" y="242372"/>
            <a:ext cx="9169705" cy="6252072"/>
          </a:xfrm>
        </p:spPr>
      </p:pic>
    </p:spTree>
    <p:extLst>
      <p:ext uri="{BB962C8B-B14F-4D97-AF65-F5344CB8AC3E}">
        <p14:creationId xmlns:p14="http://schemas.microsoft.com/office/powerpoint/2010/main" val="194595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5422"/>
            <a:ext cx="9137048" cy="6274106"/>
          </a:xfrm>
        </p:spPr>
      </p:pic>
    </p:spTree>
    <p:extLst>
      <p:ext uri="{BB962C8B-B14F-4D97-AF65-F5344CB8AC3E}">
        <p14:creationId xmlns:p14="http://schemas.microsoft.com/office/powerpoint/2010/main" val="231765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5. Posters</a:t>
            </a:r>
            <a:endParaRPr lang="en-GB" b="1" u="sng" dirty="0">
              <a:solidFill>
                <a:schemeClr val="bg1"/>
              </a:solidFill>
            </a:endParaRPr>
          </a:p>
        </p:txBody>
      </p:sp>
      <p:sp>
        <p:nvSpPr>
          <p:cNvPr id="3" name="Content Placeholder 2"/>
          <p:cNvSpPr>
            <a:spLocks noGrp="1"/>
          </p:cNvSpPr>
          <p:nvPr>
            <p:ph idx="1"/>
          </p:nvPr>
        </p:nvSpPr>
        <p:spPr>
          <a:xfrm>
            <a:off x="0" y="1002535"/>
            <a:ext cx="3448279" cy="5855465"/>
          </a:xfrm>
        </p:spPr>
        <p:txBody>
          <a:bodyPr>
            <a:normAutofit/>
          </a:bodyPr>
          <a:lstStyle/>
          <a:p>
            <a:r>
              <a:rPr lang="en-GB" dirty="0" smtClean="0">
                <a:solidFill>
                  <a:schemeClr val="bg1"/>
                </a:solidFill>
              </a:rPr>
              <a:t>The Nazis made great use of </a:t>
            </a:r>
            <a:r>
              <a:rPr lang="en-GB" dirty="0" smtClean="0">
                <a:solidFill>
                  <a:srgbClr val="FFFF00"/>
                </a:solidFill>
              </a:rPr>
              <a:t>political posters </a:t>
            </a:r>
            <a:r>
              <a:rPr lang="en-GB" dirty="0" smtClean="0">
                <a:solidFill>
                  <a:schemeClr val="bg1"/>
                </a:solidFill>
              </a:rPr>
              <a:t>during the Weimar Republic. </a:t>
            </a:r>
          </a:p>
          <a:p>
            <a:endParaRPr lang="en-GB" dirty="0">
              <a:solidFill>
                <a:schemeClr val="bg1"/>
              </a:solidFill>
            </a:endParaRPr>
          </a:p>
          <a:p>
            <a:r>
              <a:rPr lang="en-GB" dirty="0" smtClean="0">
                <a:solidFill>
                  <a:schemeClr val="bg1"/>
                </a:solidFill>
              </a:rPr>
              <a:t>After 1933, they had a </a:t>
            </a:r>
            <a:r>
              <a:rPr lang="en-GB" dirty="0" smtClean="0">
                <a:solidFill>
                  <a:srgbClr val="92D050"/>
                </a:solidFill>
              </a:rPr>
              <a:t>monopoly </a:t>
            </a:r>
            <a:r>
              <a:rPr lang="en-GB" dirty="0" smtClean="0">
                <a:solidFill>
                  <a:schemeClr val="bg1"/>
                </a:solidFill>
              </a:rPr>
              <a:t>which was used to </a:t>
            </a:r>
            <a:r>
              <a:rPr lang="en-GB" dirty="0" smtClean="0">
                <a:solidFill>
                  <a:srgbClr val="00B0F0"/>
                </a:solidFill>
              </a:rPr>
              <a:t>deepen support</a:t>
            </a:r>
            <a:r>
              <a:rPr lang="en-GB" dirty="0" smtClean="0">
                <a:solidFill>
                  <a:schemeClr val="bg1"/>
                </a:solidFill>
              </a:rPr>
              <a:t>.</a:t>
            </a:r>
          </a:p>
          <a:p>
            <a:endParaRPr lang="en-GB" dirty="0">
              <a:solidFill>
                <a:schemeClr val="bg1"/>
              </a:solidFill>
            </a:endParaRPr>
          </a:p>
          <a:p>
            <a:r>
              <a:rPr lang="en-GB" b="1" u="sng" dirty="0" smtClean="0">
                <a:solidFill>
                  <a:schemeClr val="bg1"/>
                </a:solidFill>
              </a:rPr>
              <a:t>‘Hitler’: a 1932 poster:</a:t>
            </a:r>
            <a:endParaRPr lang="en-GB" b="1" u="sng"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232" y="165253"/>
            <a:ext cx="4703341" cy="6566054"/>
          </a:xfrm>
          <a:prstGeom prst="rect">
            <a:avLst/>
          </a:prstGeom>
          <a:ln>
            <a:solidFill>
              <a:schemeClr val="bg1"/>
            </a:solidFill>
          </a:ln>
        </p:spPr>
      </p:pic>
    </p:spTree>
    <p:extLst>
      <p:ext uri="{BB962C8B-B14F-4D97-AF65-F5344CB8AC3E}">
        <p14:creationId xmlns:p14="http://schemas.microsoft.com/office/powerpoint/2010/main" val="36001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0825" y="-1"/>
            <a:ext cx="5993176" cy="6863155"/>
          </a:xfrm>
        </p:spPr>
      </p:pic>
      <p:sp>
        <p:nvSpPr>
          <p:cNvPr id="5" name="Content Placeholder 2"/>
          <p:cNvSpPr txBox="1">
            <a:spLocks/>
          </p:cNvSpPr>
          <p:nvPr/>
        </p:nvSpPr>
        <p:spPr>
          <a:xfrm>
            <a:off x="0" y="1421175"/>
            <a:ext cx="3150825" cy="4974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solidFill>
                  <a:schemeClr val="bg1"/>
                </a:solidFill>
              </a:rPr>
              <a:t>‘Long live Germany’: a 1930s poster by K. </a:t>
            </a:r>
            <a:r>
              <a:rPr lang="en-GB" sz="4800" dirty="0" err="1" smtClean="0">
                <a:solidFill>
                  <a:schemeClr val="bg1"/>
                </a:solidFill>
              </a:rPr>
              <a:t>Stanber</a:t>
            </a:r>
            <a:endParaRPr lang="en-GB" sz="4800" b="1" u="sng" dirty="0">
              <a:solidFill>
                <a:schemeClr val="bg1"/>
              </a:solidFill>
            </a:endParaRPr>
          </a:p>
        </p:txBody>
      </p:sp>
    </p:spTree>
    <p:extLst>
      <p:ext uri="{BB962C8B-B14F-4D97-AF65-F5344CB8AC3E}">
        <p14:creationId xmlns:p14="http://schemas.microsoft.com/office/powerpoint/2010/main" val="28352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1523" y="1883883"/>
            <a:ext cx="3844887" cy="4974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solidFill>
                  <a:schemeClr val="bg1"/>
                </a:solidFill>
              </a:rPr>
              <a:t>‘Build youth hostels and homes’</a:t>
            </a:r>
            <a:endParaRPr lang="en-GB" sz="4800" b="1" u="sng" dirty="0">
              <a:solidFill>
                <a:schemeClr val="bg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0814" y="-1"/>
            <a:ext cx="4693186" cy="6852053"/>
          </a:xfrm>
        </p:spPr>
      </p:pic>
    </p:spTree>
    <p:extLst>
      <p:ext uri="{BB962C8B-B14F-4D97-AF65-F5344CB8AC3E}">
        <p14:creationId xmlns:p14="http://schemas.microsoft.com/office/powerpoint/2010/main" val="22673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6. Meetings and Rallies</a:t>
            </a:r>
            <a:endParaRPr lang="en-GB" b="1" u="sng" dirty="0">
              <a:solidFill>
                <a:schemeClr val="bg1"/>
              </a:solidFill>
            </a:endParaRPr>
          </a:p>
        </p:txBody>
      </p:sp>
      <p:sp>
        <p:nvSpPr>
          <p:cNvPr id="3" name="Content Placeholder 2"/>
          <p:cNvSpPr>
            <a:spLocks noGrp="1"/>
          </p:cNvSpPr>
          <p:nvPr>
            <p:ph idx="1"/>
          </p:nvPr>
        </p:nvSpPr>
        <p:spPr>
          <a:xfrm>
            <a:off x="2" y="1002535"/>
            <a:ext cx="5321146" cy="5855465"/>
          </a:xfrm>
        </p:spPr>
        <p:txBody>
          <a:bodyPr>
            <a:normAutofit/>
          </a:bodyPr>
          <a:lstStyle/>
          <a:p>
            <a:r>
              <a:rPr lang="en-GB" dirty="0" smtClean="0">
                <a:solidFill>
                  <a:schemeClr val="bg1"/>
                </a:solidFill>
              </a:rPr>
              <a:t>Nazi support was</a:t>
            </a:r>
            <a:r>
              <a:rPr lang="en-GB" dirty="0" smtClean="0">
                <a:solidFill>
                  <a:srgbClr val="92D050"/>
                </a:solidFill>
              </a:rPr>
              <a:t> strengthened </a:t>
            </a:r>
            <a:r>
              <a:rPr lang="en-GB" dirty="0" smtClean="0">
                <a:solidFill>
                  <a:schemeClr val="bg1"/>
                </a:solidFill>
              </a:rPr>
              <a:t>by attending mass rallies. They were </a:t>
            </a:r>
            <a:r>
              <a:rPr lang="en-GB" dirty="0" smtClean="0">
                <a:solidFill>
                  <a:srgbClr val="FFFF00"/>
                </a:solidFill>
              </a:rPr>
              <a:t>carefully organised</a:t>
            </a:r>
            <a:r>
              <a:rPr lang="en-GB" dirty="0" smtClean="0">
                <a:solidFill>
                  <a:schemeClr val="bg1"/>
                </a:solidFill>
              </a:rPr>
              <a:t>, using the </a:t>
            </a:r>
            <a:r>
              <a:rPr lang="en-GB" dirty="0" smtClean="0">
                <a:solidFill>
                  <a:srgbClr val="00B0F0"/>
                </a:solidFill>
              </a:rPr>
              <a:t>architecture of light </a:t>
            </a:r>
            <a:r>
              <a:rPr lang="en-GB" dirty="0" smtClean="0">
                <a:solidFill>
                  <a:schemeClr val="bg1"/>
                </a:solidFill>
              </a:rPr>
              <a:t>like modern day pop concerts.</a:t>
            </a:r>
          </a:p>
          <a:p>
            <a:endParaRPr lang="en-GB" dirty="0">
              <a:solidFill>
                <a:schemeClr val="bg1"/>
              </a:solidFill>
            </a:endParaRPr>
          </a:p>
          <a:p>
            <a:r>
              <a:rPr lang="en-GB" dirty="0" smtClean="0">
                <a:solidFill>
                  <a:schemeClr val="bg1"/>
                </a:solidFill>
              </a:rPr>
              <a:t>Uniforms, disciplined mass movements, stirring music, striking flags and symbols, often at night, created a </a:t>
            </a:r>
            <a:r>
              <a:rPr lang="en-GB" dirty="0" smtClean="0">
                <a:solidFill>
                  <a:srgbClr val="FFC000"/>
                </a:solidFill>
              </a:rPr>
              <a:t>powerful feeling of wishing to belong</a:t>
            </a:r>
            <a:r>
              <a:rPr lang="en-GB" dirty="0" smtClean="0">
                <a:solidFill>
                  <a:schemeClr val="bg1"/>
                </a:solidFill>
              </a:rPr>
              <a:t>. Then came the address by Hitler, the master at manipulating mass emotions.</a:t>
            </a:r>
          </a:p>
        </p:txBody>
      </p:sp>
      <p:pic>
        <p:nvPicPr>
          <p:cNvPr id="5" name="Picture 4"/>
          <p:cNvPicPr>
            <a:picLocks noChangeAspect="1"/>
          </p:cNvPicPr>
          <p:nvPr/>
        </p:nvPicPr>
        <p:blipFill>
          <a:blip r:embed="rId3"/>
          <a:stretch>
            <a:fillRect/>
          </a:stretch>
        </p:blipFill>
        <p:spPr>
          <a:xfrm>
            <a:off x="5321148" y="267469"/>
            <a:ext cx="3744357" cy="3037591"/>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549" y="3647237"/>
            <a:ext cx="3045176" cy="2868587"/>
          </a:xfrm>
          <a:prstGeom prst="rect">
            <a:avLst/>
          </a:prstGeom>
          <a:ln>
            <a:noFill/>
          </a:ln>
          <a:effectLst>
            <a:softEdge rad="112500"/>
          </a:effectLst>
        </p:spPr>
      </p:pic>
    </p:spTree>
    <p:extLst>
      <p:ext uri="{BB962C8B-B14F-4D97-AF65-F5344CB8AC3E}">
        <p14:creationId xmlns:p14="http://schemas.microsoft.com/office/powerpoint/2010/main" val="28099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9" y="365126"/>
            <a:ext cx="9127381" cy="6070294"/>
          </a:xfrm>
        </p:spPr>
      </p:pic>
    </p:spTree>
    <p:extLst>
      <p:ext uri="{BB962C8B-B14F-4D97-AF65-F5344CB8AC3E}">
        <p14:creationId xmlns:p14="http://schemas.microsoft.com/office/powerpoint/2010/main" val="70274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252" y="0"/>
            <a:ext cx="8824511" cy="6861869"/>
          </a:xfrm>
        </p:spPr>
      </p:pic>
    </p:spTree>
    <p:extLst>
      <p:ext uri="{BB962C8B-B14F-4D97-AF65-F5344CB8AC3E}">
        <p14:creationId xmlns:p14="http://schemas.microsoft.com/office/powerpoint/2010/main" val="3532703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files.myopera.com/eyeswideshut/albums/8232052/eyeswideshut_wwii_part_01_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974"/>
            <a:ext cx="9144000" cy="634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61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7. Sport</a:t>
            </a:r>
            <a:endParaRPr lang="en-GB" b="1" u="sng" dirty="0">
              <a:solidFill>
                <a:schemeClr val="bg1"/>
              </a:solidFill>
            </a:endParaRPr>
          </a:p>
        </p:txBody>
      </p:sp>
      <p:sp>
        <p:nvSpPr>
          <p:cNvPr id="3" name="Content Placeholder 2"/>
          <p:cNvSpPr>
            <a:spLocks noGrp="1"/>
          </p:cNvSpPr>
          <p:nvPr>
            <p:ph idx="1"/>
          </p:nvPr>
        </p:nvSpPr>
        <p:spPr>
          <a:xfrm>
            <a:off x="2" y="1002535"/>
            <a:ext cx="5321146" cy="5855465"/>
          </a:xfrm>
        </p:spPr>
        <p:txBody>
          <a:bodyPr>
            <a:normAutofit lnSpcReduction="10000"/>
          </a:bodyPr>
          <a:lstStyle/>
          <a:p>
            <a:r>
              <a:rPr lang="en-GB" dirty="0" smtClean="0">
                <a:solidFill>
                  <a:schemeClr val="bg1"/>
                </a:solidFill>
              </a:rPr>
              <a:t>Hitler and Goebbels used the 1936 Berlin Olympics to show Nazi Germany in a good light. Film maker </a:t>
            </a:r>
            <a:r>
              <a:rPr lang="en-GB" dirty="0" err="1">
                <a:solidFill>
                  <a:srgbClr val="FF0000"/>
                </a:solidFill>
              </a:rPr>
              <a:t>Leni</a:t>
            </a:r>
            <a:r>
              <a:rPr lang="en-GB" dirty="0">
                <a:solidFill>
                  <a:srgbClr val="FF0000"/>
                </a:solidFill>
              </a:rPr>
              <a:t> </a:t>
            </a:r>
            <a:r>
              <a:rPr lang="en-GB" dirty="0" smtClean="0">
                <a:solidFill>
                  <a:srgbClr val="FF0000"/>
                </a:solidFill>
              </a:rPr>
              <a:t>Riefenstahl </a:t>
            </a:r>
            <a:r>
              <a:rPr lang="en-GB" dirty="0" smtClean="0">
                <a:solidFill>
                  <a:schemeClr val="bg1"/>
                </a:solidFill>
              </a:rPr>
              <a:t>was employed to film the event.</a:t>
            </a:r>
          </a:p>
          <a:p>
            <a:endParaRPr lang="en-GB" dirty="0">
              <a:solidFill>
                <a:schemeClr val="bg1"/>
              </a:solidFill>
            </a:endParaRPr>
          </a:p>
          <a:p>
            <a:r>
              <a:rPr lang="en-GB" dirty="0" smtClean="0">
                <a:solidFill>
                  <a:schemeClr val="bg1"/>
                </a:solidFill>
              </a:rPr>
              <a:t>The Nazi built an Olympic stadium seating 110,000 people to reflect the </a:t>
            </a:r>
            <a:r>
              <a:rPr lang="en-GB" dirty="0" smtClean="0">
                <a:solidFill>
                  <a:srgbClr val="00B0F0"/>
                </a:solidFill>
              </a:rPr>
              <a:t>power of Germany</a:t>
            </a:r>
            <a:r>
              <a:rPr lang="en-GB" dirty="0" smtClean="0">
                <a:solidFill>
                  <a:schemeClr val="bg1"/>
                </a:solidFill>
              </a:rPr>
              <a:t>.</a:t>
            </a:r>
          </a:p>
          <a:p>
            <a:r>
              <a:rPr lang="en-GB" dirty="0" smtClean="0">
                <a:solidFill>
                  <a:schemeClr val="bg1"/>
                </a:solidFill>
              </a:rPr>
              <a:t>All events were organised faultlessly, showing </a:t>
            </a:r>
            <a:r>
              <a:rPr lang="en-GB" dirty="0" smtClean="0">
                <a:solidFill>
                  <a:srgbClr val="00B0F0"/>
                </a:solidFill>
              </a:rPr>
              <a:t>German efficiency</a:t>
            </a:r>
            <a:r>
              <a:rPr lang="en-GB" dirty="0" smtClean="0">
                <a:solidFill>
                  <a:schemeClr val="bg1"/>
                </a:solidFill>
              </a:rPr>
              <a:t>.</a:t>
            </a:r>
          </a:p>
          <a:p>
            <a:r>
              <a:rPr lang="en-GB" dirty="0" smtClean="0">
                <a:solidFill>
                  <a:schemeClr val="bg1"/>
                </a:solidFill>
              </a:rPr>
              <a:t>Germany won the most medals, 33 gold, proving </a:t>
            </a:r>
            <a:r>
              <a:rPr lang="en-GB" dirty="0" smtClean="0">
                <a:solidFill>
                  <a:srgbClr val="00B0F0"/>
                </a:solidFill>
              </a:rPr>
              <a:t>Aryan superiority</a:t>
            </a:r>
            <a:r>
              <a:rPr lang="en-GB" dirty="0" smtClean="0">
                <a:solidFill>
                  <a:schemeClr val="bg1"/>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931" y="0"/>
            <a:ext cx="4090069" cy="2952519"/>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930" y="4553834"/>
            <a:ext cx="4090069" cy="2304166"/>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929" y="2369889"/>
            <a:ext cx="3582070" cy="2479464"/>
          </a:xfrm>
          <a:prstGeom prst="rect">
            <a:avLst/>
          </a:prstGeom>
          <a:ln>
            <a:noFill/>
          </a:ln>
          <a:effectLst>
            <a:softEdge rad="112500"/>
          </a:effectLst>
        </p:spPr>
      </p:pic>
    </p:spTree>
    <p:extLst>
      <p:ext uri="{BB962C8B-B14F-4D97-AF65-F5344CB8AC3E}">
        <p14:creationId xmlns:p14="http://schemas.microsoft.com/office/powerpoint/2010/main" val="26357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 Radio</a:t>
            </a:r>
            <a:endParaRPr lang="en-GB" b="1" u="sng" dirty="0">
              <a:solidFill>
                <a:schemeClr val="bg1"/>
              </a:solidFill>
            </a:endParaRPr>
          </a:p>
        </p:txBody>
      </p:sp>
      <p:sp>
        <p:nvSpPr>
          <p:cNvPr id="3" name="Content Placeholder 2"/>
          <p:cNvSpPr>
            <a:spLocks noGrp="1"/>
          </p:cNvSpPr>
          <p:nvPr>
            <p:ph idx="1"/>
          </p:nvPr>
        </p:nvSpPr>
        <p:spPr>
          <a:xfrm>
            <a:off x="0" y="1002535"/>
            <a:ext cx="5651653" cy="5855465"/>
          </a:xfrm>
        </p:spPr>
        <p:txBody>
          <a:bodyPr>
            <a:normAutofit lnSpcReduction="10000"/>
          </a:bodyPr>
          <a:lstStyle/>
          <a:p>
            <a:r>
              <a:rPr lang="en-GB" dirty="0" smtClean="0">
                <a:solidFill>
                  <a:schemeClr val="bg1"/>
                </a:solidFill>
              </a:rPr>
              <a:t>By the 1930s, there were </a:t>
            </a:r>
            <a:r>
              <a:rPr lang="en-GB" dirty="0" smtClean="0">
                <a:solidFill>
                  <a:srgbClr val="FFC000"/>
                </a:solidFill>
              </a:rPr>
              <a:t>more radios per person</a:t>
            </a:r>
            <a:r>
              <a:rPr lang="en-GB" dirty="0" smtClean="0">
                <a:solidFill>
                  <a:schemeClr val="bg1"/>
                </a:solidFill>
              </a:rPr>
              <a:t> in Germany than anywhere else in Europe. 16 million sets by 1943.</a:t>
            </a:r>
          </a:p>
          <a:p>
            <a:endParaRPr lang="en-GB" dirty="0">
              <a:solidFill>
                <a:schemeClr val="bg1"/>
              </a:solidFill>
            </a:endParaRPr>
          </a:p>
          <a:p>
            <a:r>
              <a:rPr lang="en-GB" dirty="0">
                <a:solidFill>
                  <a:schemeClr val="bg1"/>
                </a:solidFill>
              </a:rPr>
              <a:t>Goebbels </a:t>
            </a:r>
            <a:r>
              <a:rPr lang="en-GB" dirty="0" smtClean="0">
                <a:solidFill>
                  <a:schemeClr val="bg1"/>
                </a:solidFill>
              </a:rPr>
              <a:t>also made </a:t>
            </a:r>
            <a:r>
              <a:rPr lang="en-GB" dirty="0">
                <a:solidFill>
                  <a:schemeClr val="bg1"/>
                </a:solidFill>
              </a:rPr>
              <a:t>it a </a:t>
            </a:r>
            <a:r>
              <a:rPr lang="en-GB" dirty="0">
                <a:solidFill>
                  <a:srgbClr val="FF0000"/>
                </a:solidFill>
              </a:rPr>
              <a:t>treasonable offense </a:t>
            </a:r>
            <a:r>
              <a:rPr lang="en-GB" dirty="0">
                <a:solidFill>
                  <a:schemeClr val="bg1"/>
                </a:solidFill>
              </a:rPr>
              <a:t>to listen to </a:t>
            </a:r>
            <a:r>
              <a:rPr lang="en-GB" dirty="0" smtClean="0">
                <a:solidFill>
                  <a:schemeClr val="bg1"/>
                </a:solidFill>
              </a:rPr>
              <a:t>overseas </a:t>
            </a:r>
            <a:r>
              <a:rPr lang="en-GB" dirty="0">
                <a:solidFill>
                  <a:schemeClr val="bg1"/>
                </a:solidFill>
              </a:rPr>
              <a:t>broadcasts. </a:t>
            </a:r>
            <a:endParaRPr lang="en-GB" dirty="0" smtClean="0">
              <a:solidFill>
                <a:schemeClr val="bg1"/>
              </a:solidFill>
            </a:endParaRPr>
          </a:p>
          <a:p>
            <a:endParaRPr lang="en-GB" dirty="0">
              <a:solidFill>
                <a:schemeClr val="bg1"/>
              </a:solidFill>
            </a:endParaRPr>
          </a:p>
          <a:p>
            <a:r>
              <a:rPr lang="en-GB" dirty="0" smtClean="0">
                <a:solidFill>
                  <a:schemeClr val="bg1"/>
                </a:solidFill>
              </a:rPr>
              <a:t>Anyone </a:t>
            </a:r>
            <a:r>
              <a:rPr lang="en-GB" dirty="0">
                <a:solidFill>
                  <a:schemeClr val="bg1"/>
                </a:solidFill>
              </a:rPr>
              <a:t>caught doing so faced a spell in a feared concentration camp and in the first year of the war alone, </a:t>
            </a:r>
            <a:r>
              <a:rPr lang="en-GB" dirty="0">
                <a:solidFill>
                  <a:srgbClr val="FF0000"/>
                </a:solidFill>
              </a:rPr>
              <a:t>1500 Germans were imprisoned </a:t>
            </a:r>
            <a:r>
              <a:rPr lang="en-GB" dirty="0">
                <a:solidFill>
                  <a:schemeClr val="bg1"/>
                </a:solidFill>
              </a:rPr>
              <a:t>for listening to London-based broadcasts. </a:t>
            </a:r>
          </a:p>
        </p:txBody>
      </p:sp>
      <p:sp>
        <p:nvSpPr>
          <p:cNvPr id="6" name="Rectangle 5"/>
          <p:cNvSpPr/>
          <p:nvPr/>
        </p:nvSpPr>
        <p:spPr>
          <a:xfrm>
            <a:off x="5651653" y="176271"/>
            <a:ext cx="3393195" cy="656329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i="1" dirty="0" smtClean="0">
                <a:latin typeface="Comic Sans MS" panose="030F0702030302020204" pitchFamily="66" charset="0"/>
              </a:rPr>
              <a:t>‘We...intend a principled transformation in the worldview of our entire society, a revolution of the greatest possible extent that will leave nothing out, changing the life of our nation in every regard ... It would not have been possible for us to take power or to use it in the ways we have without the radio and the airplane. It is no exaggeration to say that the German revolution, at least in the form it took, would have been impossible without the airplane and the radio.’</a:t>
            </a:r>
            <a:endParaRPr lang="en-GB" sz="2000" i="1" dirty="0">
              <a:latin typeface="Comic Sans MS" panose="030F0702030302020204" pitchFamily="66" charset="0"/>
            </a:endParaRPr>
          </a:p>
        </p:txBody>
      </p:sp>
    </p:spTree>
    <p:extLst>
      <p:ext uri="{BB962C8B-B14F-4D97-AF65-F5344CB8AC3E}">
        <p14:creationId xmlns:p14="http://schemas.microsoft.com/office/powerpoint/2010/main" val="44375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8. Festivals</a:t>
            </a:r>
            <a:endParaRPr lang="en-GB" b="1" u="sng" dirty="0">
              <a:solidFill>
                <a:schemeClr val="bg1"/>
              </a:solidFill>
            </a:endParaRPr>
          </a:p>
        </p:txBody>
      </p:sp>
      <p:sp>
        <p:nvSpPr>
          <p:cNvPr id="3" name="Content Placeholder 2"/>
          <p:cNvSpPr>
            <a:spLocks noGrp="1"/>
          </p:cNvSpPr>
          <p:nvPr>
            <p:ph idx="1"/>
          </p:nvPr>
        </p:nvSpPr>
        <p:spPr>
          <a:xfrm>
            <a:off x="2" y="1002535"/>
            <a:ext cx="3955053" cy="5855465"/>
          </a:xfrm>
        </p:spPr>
        <p:txBody>
          <a:bodyPr>
            <a:normAutofit/>
          </a:bodyPr>
          <a:lstStyle/>
          <a:p>
            <a:r>
              <a:rPr lang="en-GB" dirty="0" smtClean="0">
                <a:solidFill>
                  <a:schemeClr val="bg1"/>
                </a:solidFill>
              </a:rPr>
              <a:t>The calendar in Nazi Germany was </a:t>
            </a:r>
            <a:r>
              <a:rPr lang="en-GB" dirty="0" smtClean="0">
                <a:solidFill>
                  <a:srgbClr val="FFC000"/>
                </a:solidFill>
              </a:rPr>
              <a:t>peppered with new festivals</a:t>
            </a:r>
            <a:r>
              <a:rPr lang="en-GB" dirty="0" smtClean="0">
                <a:solidFill>
                  <a:schemeClr val="bg1"/>
                </a:solidFill>
              </a:rPr>
              <a:t>, celebrating key dates in the Nazi year. On these days rallies were held. Streets would be </a:t>
            </a:r>
            <a:r>
              <a:rPr lang="en-GB" dirty="0" smtClean="0">
                <a:solidFill>
                  <a:srgbClr val="00B0F0"/>
                </a:solidFill>
              </a:rPr>
              <a:t>festooned </a:t>
            </a:r>
            <a:r>
              <a:rPr lang="en-GB" dirty="0" smtClean="0">
                <a:solidFill>
                  <a:schemeClr val="bg1"/>
                </a:solidFill>
              </a:rPr>
              <a:t>with swastika flags.</a:t>
            </a:r>
          </a:p>
          <a:p>
            <a:endParaRPr lang="en-GB" dirty="0">
              <a:solidFill>
                <a:schemeClr val="bg1"/>
              </a:solidFill>
            </a:endParaRPr>
          </a:p>
          <a:p>
            <a:endParaRPr lang="en-GB" dirty="0" smtClean="0">
              <a:solidFill>
                <a:schemeClr val="bg1"/>
              </a:solidFill>
            </a:endParaRPr>
          </a:p>
        </p:txBody>
      </p:sp>
      <p:sp>
        <p:nvSpPr>
          <p:cNvPr id="4" name="Rectangle 3"/>
          <p:cNvSpPr/>
          <p:nvPr/>
        </p:nvSpPr>
        <p:spPr>
          <a:xfrm>
            <a:off x="5023692" y="165253"/>
            <a:ext cx="3944038" cy="64118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30 Jan – </a:t>
            </a:r>
            <a:r>
              <a:rPr lang="en-GB" sz="2400" b="1" dirty="0" smtClean="0"/>
              <a:t>Day of the Seizing of Power</a:t>
            </a:r>
          </a:p>
          <a:p>
            <a:pPr algn="ctr"/>
            <a:r>
              <a:rPr lang="en-GB" sz="2400" dirty="0" smtClean="0"/>
              <a:t>24 Feb – </a:t>
            </a:r>
            <a:r>
              <a:rPr lang="en-GB" sz="2400" b="1" dirty="0" smtClean="0"/>
              <a:t>Founding of the Party Day</a:t>
            </a:r>
          </a:p>
          <a:p>
            <a:pPr algn="ctr"/>
            <a:r>
              <a:rPr lang="en-GB" sz="2400" dirty="0" smtClean="0"/>
              <a:t>Mar – </a:t>
            </a:r>
            <a:r>
              <a:rPr lang="en-GB" sz="2400" b="1" dirty="0" smtClean="0"/>
              <a:t>Commemoration of Heroes</a:t>
            </a:r>
          </a:p>
          <a:p>
            <a:pPr algn="ctr"/>
            <a:r>
              <a:rPr lang="en-GB" sz="2400" dirty="0" smtClean="0"/>
              <a:t>20 Apr – </a:t>
            </a:r>
            <a:r>
              <a:rPr lang="en-GB" sz="2400" b="1" dirty="0" smtClean="0"/>
              <a:t>Hitler’s Birthday</a:t>
            </a:r>
          </a:p>
          <a:p>
            <a:pPr algn="ctr"/>
            <a:r>
              <a:rPr lang="en-GB" sz="2400" dirty="0" smtClean="0"/>
              <a:t>1 May – </a:t>
            </a:r>
            <a:r>
              <a:rPr lang="en-GB" sz="2400" b="1" dirty="0" smtClean="0"/>
              <a:t>National Day of Labour</a:t>
            </a:r>
          </a:p>
          <a:p>
            <a:pPr algn="ctr"/>
            <a:r>
              <a:rPr lang="en-GB" sz="2400" dirty="0" smtClean="0"/>
              <a:t>May – </a:t>
            </a:r>
            <a:r>
              <a:rPr lang="en-GB" sz="2400" b="1" dirty="0" smtClean="0"/>
              <a:t>Mother’s Day</a:t>
            </a:r>
          </a:p>
          <a:p>
            <a:pPr algn="ctr"/>
            <a:r>
              <a:rPr lang="en-GB" sz="2400" dirty="0" smtClean="0"/>
              <a:t>21 Jun – </a:t>
            </a:r>
            <a:r>
              <a:rPr lang="en-GB" sz="2400" b="1" dirty="0" smtClean="0"/>
              <a:t>Summer solstice</a:t>
            </a:r>
          </a:p>
          <a:p>
            <a:pPr algn="ctr"/>
            <a:r>
              <a:rPr lang="en-GB" sz="2400" dirty="0" smtClean="0"/>
              <a:t>July – </a:t>
            </a:r>
            <a:r>
              <a:rPr lang="en-GB" sz="2400" b="1" dirty="0" smtClean="0"/>
              <a:t>Day of German Culture</a:t>
            </a:r>
          </a:p>
          <a:p>
            <a:pPr algn="ctr"/>
            <a:r>
              <a:rPr lang="en-GB" sz="2400" dirty="0" smtClean="0"/>
              <a:t>Sept – </a:t>
            </a:r>
            <a:r>
              <a:rPr lang="en-GB" sz="2400" b="1" dirty="0" smtClean="0"/>
              <a:t>Nuremburg Rally</a:t>
            </a:r>
          </a:p>
          <a:p>
            <a:pPr algn="ctr"/>
            <a:r>
              <a:rPr lang="en-GB" sz="2400" dirty="0" smtClean="0"/>
              <a:t>Oct – </a:t>
            </a:r>
            <a:r>
              <a:rPr lang="en-GB" sz="2400" b="1" dirty="0" smtClean="0"/>
              <a:t>Thanks for Harvest</a:t>
            </a:r>
          </a:p>
          <a:p>
            <a:pPr algn="ctr"/>
            <a:r>
              <a:rPr lang="en-GB" sz="2400" dirty="0" smtClean="0"/>
              <a:t>9 Nov – </a:t>
            </a:r>
            <a:r>
              <a:rPr lang="en-GB" sz="2400" b="1" dirty="0" smtClean="0"/>
              <a:t>Munich Putsch Day</a:t>
            </a:r>
          </a:p>
          <a:p>
            <a:pPr algn="ctr"/>
            <a:r>
              <a:rPr lang="en-GB" sz="2400" dirty="0" smtClean="0"/>
              <a:t>Dec - </a:t>
            </a:r>
            <a:r>
              <a:rPr lang="en-GB" sz="2400" b="1" dirty="0" smtClean="0"/>
              <a:t>Yuletide</a:t>
            </a:r>
            <a:endParaRPr lang="en-GB"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36" y="4329629"/>
            <a:ext cx="2292519" cy="2351469"/>
          </a:xfrm>
          <a:prstGeom prst="rect">
            <a:avLst/>
          </a:prstGeom>
          <a:ln>
            <a:noFill/>
          </a:ln>
          <a:effectLst>
            <a:softEdge rad="112500"/>
          </a:effectLst>
        </p:spPr>
      </p:pic>
    </p:spTree>
    <p:extLst>
      <p:ext uri="{BB962C8B-B14F-4D97-AF65-F5344CB8AC3E}">
        <p14:creationId xmlns:p14="http://schemas.microsoft.com/office/powerpoint/2010/main" val="22407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9. Autobahns</a:t>
            </a:r>
            <a:endParaRPr lang="en-GB" b="1" u="sng" dirty="0">
              <a:solidFill>
                <a:schemeClr val="bg1"/>
              </a:solidFill>
            </a:endParaRPr>
          </a:p>
        </p:txBody>
      </p:sp>
      <p:sp>
        <p:nvSpPr>
          <p:cNvPr id="3" name="Content Placeholder 2"/>
          <p:cNvSpPr>
            <a:spLocks noGrp="1"/>
          </p:cNvSpPr>
          <p:nvPr>
            <p:ph idx="1"/>
          </p:nvPr>
        </p:nvSpPr>
        <p:spPr>
          <a:xfrm>
            <a:off x="2" y="1002535"/>
            <a:ext cx="3426243" cy="5855465"/>
          </a:xfrm>
        </p:spPr>
        <p:txBody>
          <a:bodyPr>
            <a:normAutofit/>
          </a:bodyPr>
          <a:lstStyle/>
          <a:p>
            <a:r>
              <a:rPr lang="en-GB" dirty="0" smtClean="0">
                <a:solidFill>
                  <a:schemeClr val="bg1"/>
                </a:solidFill>
              </a:rPr>
              <a:t>Photographers, newsreel makers and even painters sold the message of a </a:t>
            </a:r>
            <a:r>
              <a:rPr lang="en-GB" dirty="0" smtClean="0">
                <a:solidFill>
                  <a:srgbClr val="00B0F0"/>
                </a:solidFill>
              </a:rPr>
              <a:t>revived German nation working together for the common good</a:t>
            </a:r>
            <a:r>
              <a:rPr lang="en-GB" dirty="0" smtClean="0">
                <a:solidFill>
                  <a:schemeClr val="bg1"/>
                </a:solidFill>
              </a:rPr>
              <a:t>, symbolising the political strength, willpower and achievement of Hitler’s Germany.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528" y="160092"/>
            <a:ext cx="4197425" cy="6561192"/>
          </a:xfrm>
          <a:prstGeom prst="rect">
            <a:avLst/>
          </a:prstGeom>
        </p:spPr>
      </p:pic>
    </p:spTree>
    <p:extLst>
      <p:ext uri="{BB962C8B-B14F-4D97-AF65-F5344CB8AC3E}">
        <p14:creationId xmlns:p14="http://schemas.microsoft.com/office/powerpoint/2010/main" val="16653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64" y="132202"/>
            <a:ext cx="9132436" cy="6621137"/>
          </a:xfrm>
        </p:spPr>
      </p:pic>
    </p:spTree>
    <p:extLst>
      <p:ext uri="{BB962C8B-B14F-4D97-AF65-F5344CB8AC3E}">
        <p14:creationId xmlns:p14="http://schemas.microsoft.com/office/powerpoint/2010/main" val="2612630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10. Universities</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lnSpcReduction="10000"/>
          </a:bodyPr>
          <a:lstStyle/>
          <a:p>
            <a:r>
              <a:rPr lang="en-GB" dirty="0" smtClean="0">
                <a:solidFill>
                  <a:schemeClr val="bg1"/>
                </a:solidFill>
              </a:rPr>
              <a:t>University researchers and lecturers were directed by the Ministry to support Nazi views or </a:t>
            </a:r>
            <a:r>
              <a:rPr lang="en-GB" dirty="0" smtClean="0">
                <a:solidFill>
                  <a:srgbClr val="92D050"/>
                </a:solidFill>
              </a:rPr>
              <a:t>face dismissal</a:t>
            </a:r>
            <a:r>
              <a:rPr lang="en-GB" dirty="0" smtClean="0">
                <a:solidFill>
                  <a:schemeClr val="bg1"/>
                </a:solidFill>
              </a:rPr>
              <a:t>.</a:t>
            </a:r>
          </a:p>
          <a:p>
            <a:endParaRPr lang="en-GB" dirty="0">
              <a:solidFill>
                <a:schemeClr val="bg1"/>
              </a:solidFill>
            </a:endParaRPr>
          </a:p>
          <a:p>
            <a:r>
              <a:rPr lang="en-GB" dirty="0" smtClean="0">
                <a:solidFill>
                  <a:schemeClr val="bg1"/>
                </a:solidFill>
              </a:rPr>
              <a:t>Between 1933 and 1938, </a:t>
            </a:r>
            <a:r>
              <a:rPr lang="en-GB" dirty="0" smtClean="0">
                <a:solidFill>
                  <a:srgbClr val="FFC000"/>
                </a:solidFill>
              </a:rPr>
              <a:t>3000 academics were dismissed</a:t>
            </a:r>
            <a:r>
              <a:rPr lang="en-GB" dirty="0" smtClean="0">
                <a:solidFill>
                  <a:schemeClr val="bg1"/>
                </a:solidFill>
              </a:rPr>
              <a:t>. Senior professors and rectors were </a:t>
            </a:r>
            <a:r>
              <a:rPr lang="en-GB" dirty="0" smtClean="0">
                <a:solidFill>
                  <a:srgbClr val="FF0000"/>
                </a:solidFill>
              </a:rPr>
              <a:t>handpicked by Nazis</a:t>
            </a:r>
            <a:r>
              <a:rPr lang="en-GB" dirty="0" smtClean="0">
                <a:solidFill>
                  <a:schemeClr val="bg1"/>
                </a:solidFill>
              </a:rPr>
              <a:t>.</a:t>
            </a:r>
          </a:p>
          <a:p>
            <a:endParaRPr lang="en-GB" dirty="0">
              <a:solidFill>
                <a:schemeClr val="bg1"/>
              </a:solidFill>
            </a:endParaRPr>
          </a:p>
          <a:p>
            <a:r>
              <a:rPr lang="en-GB" dirty="0" smtClean="0">
                <a:solidFill>
                  <a:schemeClr val="bg1"/>
                </a:solidFill>
              </a:rPr>
              <a:t>Anyone appointed to a university post had to be </a:t>
            </a:r>
            <a:r>
              <a:rPr lang="en-GB" dirty="0" smtClean="0">
                <a:solidFill>
                  <a:srgbClr val="FF0000"/>
                </a:solidFill>
              </a:rPr>
              <a:t>approved by government</a:t>
            </a:r>
            <a:r>
              <a:rPr lang="en-GB" dirty="0" smtClean="0">
                <a:solidFill>
                  <a:schemeClr val="bg1"/>
                </a:solidFill>
              </a:rPr>
              <a:t> and had to complete a 6-week training course at a </a:t>
            </a:r>
            <a:r>
              <a:rPr lang="en-GB" dirty="0" smtClean="0">
                <a:solidFill>
                  <a:srgbClr val="00B0F0"/>
                </a:solidFill>
              </a:rPr>
              <a:t>National Socialist Lecturers Alliance Camp</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259" y="77549"/>
            <a:ext cx="3524741" cy="2313111"/>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188" y="2390660"/>
            <a:ext cx="3611812" cy="2559872"/>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856" y="3809081"/>
            <a:ext cx="2193545" cy="2851609"/>
          </a:xfrm>
          <a:prstGeom prst="rect">
            <a:avLst/>
          </a:prstGeom>
          <a:ln>
            <a:noFill/>
          </a:ln>
          <a:effectLst>
            <a:softEdge rad="112500"/>
          </a:effectLst>
        </p:spPr>
      </p:pic>
    </p:spTree>
    <p:extLst>
      <p:ext uri="{BB962C8B-B14F-4D97-AF65-F5344CB8AC3E}">
        <p14:creationId xmlns:p14="http://schemas.microsoft.com/office/powerpoint/2010/main" val="14045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The Arts</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lnSpcReduction="10000"/>
          </a:bodyPr>
          <a:lstStyle/>
          <a:p>
            <a:r>
              <a:rPr lang="en-GB" dirty="0" smtClean="0">
                <a:solidFill>
                  <a:schemeClr val="bg1"/>
                </a:solidFill>
              </a:rPr>
              <a:t>The </a:t>
            </a:r>
            <a:r>
              <a:rPr lang="en-GB" dirty="0" smtClean="0">
                <a:solidFill>
                  <a:srgbClr val="FFFF00"/>
                </a:solidFill>
              </a:rPr>
              <a:t>Reich Chamber of Culture </a:t>
            </a:r>
            <a:r>
              <a:rPr lang="en-GB" dirty="0" smtClean="0">
                <a:solidFill>
                  <a:schemeClr val="bg1"/>
                </a:solidFill>
              </a:rPr>
              <a:t>was created by Goebbels to control the arts. The content of every play, book, novel, film and concert was </a:t>
            </a:r>
            <a:r>
              <a:rPr lang="en-GB" dirty="0" smtClean="0">
                <a:solidFill>
                  <a:srgbClr val="FF0000"/>
                </a:solidFill>
              </a:rPr>
              <a:t>subject to supervision</a:t>
            </a:r>
            <a:r>
              <a:rPr lang="en-GB" dirty="0" smtClean="0">
                <a:solidFill>
                  <a:schemeClr val="bg1"/>
                </a:solidFill>
              </a:rPr>
              <a:t>.</a:t>
            </a:r>
          </a:p>
          <a:p>
            <a:endParaRPr lang="en-GB" dirty="0">
              <a:solidFill>
                <a:schemeClr val="bg1"/>
              </a:solidFill>
            </a:endParaRPr>
          </a:p>
          <a:p>
            <a:r>
              <a:rPr lang="en-GB" dirty="0" smtClean="0">
                <a:solidFill>
                  <a:schemeClr val="bg1"/>
                </a:solidFill>
              </a:rPr>
              <a:t>All writers, musicians, artists and actors </a:t>
            </a:r>
            <a:r>
              <a:rPr lang="en-GB" dirty="0" smtClean="0">
                <a:solidFill>
                  <a:srgbClr val="FF0000"/>
                </a:solidFill>
              </a:rPr>
              <a:t>had to be members</a:t>
            </a:r>
            <a:r>
              <a:rPr lang="en-GB" dirty="0" smtClean="0">
                <a:solidFill>
                  <a:schemeClr val="bg1"/>
                </a:solidFill>
              </a:rPr>
              <a:t>. If the Nazis disapproved, you could be </a:t>
            </a:r>
            <a:r>
              <a:rPr lang="en-GB" dirty="0" smtClean="0">
                <a:solidFill>
                  <a:srgbClr val="FF0000"/>
                </a:solidFill>
              </a:rPr>
              <a:t>barred from working </a:t>
            </a:r>
            <a:r>
              <a:rPr lang="en-GB" dirty="0" smtClean="0">
                <a:solidFill>
                  <a:schemeClr val="bg1"/>
                </a:solidFill>
              </a:rPr>
              <a:t>although most artist practiced ‘</a:t>
            </a:r>
            <a:r>
              <a:rPr lang="en-GB" dirty="0" smtClean="0">
                <a:solidFill>
                  <a:srgbClr val="00B0F0"/>
                </a:solidFill>
              </a:rPr>
              <a:t>self-censorship</a:t>
            </a:r>
            <a:r>
              <a:rPr lang="en-GB" dirty="0" smtClean="0">
                <a:solidFill>
                  <a:schemeClr val="bg1"/>
                </a:solidFill>
              </a:rPr>
              <a:t>’.</a:t>
            </a:r>
          </a:p>
          <a:p>
            <a:endParaRPr lang="en-GB" dirty="0">
              <a:solidFill>
                <a:schemeClr val="bg1"/>
              </a:solidFill>
            </a:endParaRPr>
          </a:p>
          <a:p>
            <a:r>
              <a:rPr lang="en-GB" dirty="0" smtClean="0">
                <a:solidFill>
                  <a:schemeClr val="bg1"/>
                </a:solidFill>
              </a:rPr>
              <a:t>Leading figures from each field of the arts was </a:t>
            </a:r>
            <a:r>
              <a:rPr lang="en-GB" dirty="0" smtClean="0">
                <a:solidFill>
                  <a:srgbClr val="92D050"/>
                </a:solidFill>
              </a:rPr>
              <a:t>co-opted, threatened or bribed</a:t>
            </a:r>
            <a:r>
              <a:rPr lang="en-GB" dirty="0" smtClean="0">
                <a:solidFill>
                  <a:schemeClr val="bg1"/>
                </a:solidFill>
              </a:rPr>
              <a:t> into working with Goebbels.</a:t>
            </a:r>
          </a:p>
          <a:p>
            <a:endParaRPr lang="en-GB" dirty="0">
              <a:solidFill>
                <a:schemeClr val="bg1"/>
              </a:solidFill>
            </a:endParaRPr>
          </a:p>
          <a:p>
            <a:endParaRPr lang="en-GB"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713" y="209320"/>
            <a:ext cx="2300833" cy="328302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838" y="2969042"/>
            <a:ext cx="2832424" cy="3762260"/>
          </a:xfrm>
          <a:prstGeom prst="rect">
            <a:avLst/>
          </a:prstGeom>
          <a:ln>
            <a:noFill/>
          </a:ln>
          <a:effectLst>
            <a:softEdge rad="112500"/>
          </a:effectLst>
        </p:spPr>
      </p:pic>
    </p:spTree>
    <p:extLst>
      <p:ext uri="{BB962C8B-B14F-4D97-AF65-F5344CB8AC3E}">
        <p14:creationId xmlns:p14="http://schemas.microsoft.com/office/powerpoint/2010/main" val="40230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11. Literature</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lnSpcReduction="10000"/>
          </a:bodyPr>
          <a:lstStyle/>
          <a:p>
            <a:r>
              <a:rPr lang="en-GB" dirty="0" smtClean="0">
                <a:solidFill>
                  <a:schemeClr val="bg1"/>
                </a:solidFill>
              </a:rPr>
              <a:t>Nazis decided what books would be available. Books they didn’t like were </a:t>
            </a:r>
            <a:r>
              <a:rPr lang="en-GB" dirty="0" smtClean="0">
                <a:solidFill>
                  <a:srgbClr val="FF0000"/>
                </a:solidFill>
              </a:rPr>
              <a:t>banned</a:t>
            </a:r>
            <a:r>
              <a:rPr lang="en-GB" dirty="0" smtClean="0">
                <a:solidFill>
                  <a:schemeClr val="bg1"/>
                </a:solidFill>
              </a:rPr>
              <a:t>. Millions of books from universities and libraries were </a:t>
            </a:r>
            <a:r>
              <a:rPr lang="en-GB" dirty="0" smtClean="0">
                <a:solidFill>
                  <a:srgbClr val="FF0000"/>
                </a:solidFill>
              </a:rPr>
              <a:t>burnt</a:t>
            </a:r>
            <a:r>
              <a:rPr lang="en-GB" dirty="0">
                <a:solidFill>
                  <a:schemeClr val="bg1"/>
                </a:solidFill>
              </a:rPr>
              <a:t> </a:t>
            </a:r>
            <a:r>
              <a:rPr lang="en-GB" dirty="0" smtClean="0">
                <a:solidFill>
                  <a:schemeClr val="bg1"/>
                </a:solidFill>
              </a:rPr>
              <a:t>like on </a:t>
            </a:r>
            <a:r>
              <a:rPr lang="en-GB" dirty="0" smtClean="0">
                <a:solidFill>
                  <a:srgbClr val="FFC000"/>
                </a:solidFill>
              </a:rPr>
              <a:t>May 10</a:t>
            </a:r>
            <a:r>
              <a:rPr lang="en-GB" baseline="30000" dirty="0" smtClean="0">
                <a:solidFill>
                  <a:srgbClr val="FFC000"/>
                </a:solidFill>
              </a:rPr>
              <a:t>th</a:t>
            </a:r>
            <a:r>
              <a:rPr lang="en-GB" dirty="0" smtClean="0">
                <a:solidFill>
                  <a:srgbClr val="FFC000"/>
                </a:solidFill>
              </a:rPr>
              <a:t> 1933 in Berlin</a:t>
            </a:r>
            <a:r>
              <a:rPr lang="en-GB" dirty="0" smtClean="0">
                <a:solidFill>
                  <a:schemeClr val="bg1"/>
                </a:solidFill>
              </a:rPr>
              <a:t>.</a:t>
            </a:r>
          </a:p>
          <a:p>
            <a:endParaRPr lang="en-GB" dirty="0">
              <a:solidFill>
                <a:schemeClr val="bg1"/>
              </a:solidFill>
            </a:endParaRPr>
          </a:p>
          <a:p>
            <a:r>
              <a:rPr lang="en-GB" dirty="0" smtClean="0">
                <a:solidFill>
                  <a:schemeClr val="bg1"/>
                </a:solidFill>
              </a:rPr>
              <a:t>Authors could </a:t>
            </a:r>
            <a:r>
              <a:rPr lang="en-GB" dirty="0" smtClean="0">
                <a:solidFill>
                  <a:srgbClr val="FF0000"/>
                </a:solidFill>
              </a:rPr>
              <a:t>only write about 4 topics</a:t>
            </a:r>
            <a:r>
              <a:rPr lang="en-GB" dirty="0" smtClean="0">
                <a:solidFill>
                  <a:schemeClr val="bg1"/>
                </a:solidFill>
              </a:rPr>
              <a:t>; </a:t>
            </a:r>
            <a:r>
              <a:rPr lang="en-GB" dirty="0" smtClean="0">
                <a:solidFill>
                  <a:srgbClr val="00B0F0"/>
                </a:solidFill>
              </a:rPr>
              <a:t>Front experience, World View, Regional Novels &amp; Racial Doctrine</a:t>
            </a:r>
            <a:r>
              <a:rPr lang="en-GB" dirty="0" smtClean="0">
                <a:solidFill>
                  <a:schemeClr val="bg1"/>
                </a:solidFill>
              </a:rPr>
              <a:t>.</a:t>
            </a:r>
          </a:p>
          <a:p>
            <a:endParaRPr lang="en-GB" dirty="0">
              <a:solidFill>
                <a:schemeClr val="bg1"/>
              </a:solidFill>
            </a:endParaRPr>
          </a:p>
          <a:p>
            <a:r>
              <a:rPr lang="en-GB" dirty="0" smtClean="0">
                <a:solidFill>
                  <a:srgbClr val="FFC000"/>
                </a:solidFill>
              </a:rPr>
              <a:t>By 1939, over 2500 authors had left Germany </a:t>
            </a:r>
            <a:r>
              <a:rPr lang="en-GB" dirty="0" smtClean="0">
                <a:solidFill>
                  <a:schemeClr val="bg1"/>
                </a:solidFill>
              </a:rPr>
              <a:t>including Thomas &amp; Heinrich Mann, Erich Maria Remarque and </a:t>
            </a:r>
            <a:r>
              <a:rPr lang="en-GB" dirty="0" err="1" smtClean="0">
                <a:solidFill>
                  <a:schemeClr val="bg1"/>
                </a:solidFill>
              </a:rPr>
              <a:t>Bertolt</a:t>
            </a:r>
            <a:r>
              <a:rPr lang="en-GB" dirty="0" smtClean="0">
                <a:solidFill>
                  <a:schemeClr val="bg1"/>
                </a:solidFill>
              </a:rPr>
              <a:t> Brecht.</a:t>
            </a:r>
            <a:endParaRPr lang="en-GB" dirty="0">
              <a:solidFill>
                <a:schemeClr val="bg1"/>
              </a:solidFill>
            </a:endParaRPr>
          </a:p>
        </p:txBody>
      </p:sp>
      <p:sp>
        <p:nvSpPr>
          <p:cNvPr id="4" name="Rectangle 3"/>
          <p:cNvSpPr/>
          <p:nvPr/>
        </p:nvSpPr>
        <p:spPr>
          <a:xfrm>
            <a:off x="5805889" y="2655064"/>
            <a:ext cx="3216925" cy="27514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i="1" dirty="0">
                <a:latin typeface="Comic Sans MS" panose="030F0702030302020204" pitchFamily="66" charset="0"/>
              </a:rPr>
              <a:t>“Any book which acts subversively on our </a:t>
            </a:r>
            <a:r>
              <a:rPr lang="en-GB" i="1" dirty="0" smtClean="0">
                <a:latin typeface="Comic Sans MS" panose="030F0702030302020204" pitchFamily="66" charset="0"/>
              </a:rPr>
              <a:t>future will </a:t>
            </a:r>
            <a:r>
              <a:rPr lang="en-GB" i="1" dirty="0">
                <a:latin typeface="Comic Sans MS" panose="030F0702030302020204" pitchFamily="66" charset="0"/>
              </a:rPr>
              <a:t>be </a:t>
            </a:r>
            <a:r>
              <a:rPr lang="en-GB" i="1" dirty="0" smtClean="0">
                <a:latin typeface="Comic Sans MS" panose="030F0702030302020204" pitchFamily="66" charset="0"/>
              </a:rPr>
              <a:t>destroyed…the </a:t>
            </a:r>
            <a:r>
              <a:rPr lang="en-GB" i="1" dirty="0">
                <a:latin typeface="Comic Sans MS" panose="030F0702030302020204" pitchFamily="66" charset="0"/>
              </a:rPr>
              <a:t>soul of the German people can express itself again. These flames not only illuminate the end of an old era, they also light up a new</a:t>
            </a:r>
            <a:r>
              <a:rPr lang="en-GB" i="1" dirty="0" smtClean="0">
                <a:latin typeface="Comic Sans MS" panose="030F0702030302020204" pitchFamily="66" charset="0"/>
              </a:rPr>
              <a:t>.” </a:t>
            </a:r>
            <a:r>
              <a:rPr lang="en-GB" b="1" dirty="0" smtClean="0">
                <a:latin typeface="Comic Sans MS" panose="030F0702030302020204" pitchFamily="66" charset="0"/>
              </a:rPr>
              <a:t>Goebbels</a:t>
            </a:r>
            <a:endParaRPr lang="en-GB" b="1" dirty="0">
              <a:latin typeface="Comic Sans MS" panose="030F0702030302020204" pitchFamily="66" charset="0"/>
            </a:endParaRPr>
          </a:p>
        </p:txBody>
      </p:sp>
      <p:sp>
        <p:nvSpPr>
          <p:cNvPr id="5" name="Rectangle 4"/>
          <p:cNvSpPr/>
          <p:nvPr/>
        </p:nvSpPr>
        <p:spPr>
          <a:xfrm>
            <a:off x="5805890" y="5505678"/>
            <a:ext cx="3216926" cy="119257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i="1" dirty="0" smtClean="0">
                <a:latin typeface="Comic Sans MS" panose="030F0702030302020204" pitchFamily="66" charset="0"/>
              </a:rPr>
              <a:t>“Where you burn books, you ultimately burn people.” </a:t>
            </a:r>
            <a:r>
              <a:rPr lang="en-GB" b="1" dirty="0" err="1" smtClean="0">
                <a:latin typeface="Comic Sans MS" panose="030F0702030302020204" pitchFamily="66" charset="0"/>
              </a:rPr>
              <a:t>Bertolt</a:t>
            </a:r>
            <a:r>
              <a:rPr lang="en-GB" b="1" dirty="0" smtClean="0">
                <a:latin typeface="Comic Sans MS" panose="030F0702030302020204" pitchFamily="66" charset="0"/>
              </a:rPr>
              <a:t> Brecht</a:t>
            </a:r>
            <a:endParaRPr lang="en-GB" b="1" dirty="0">
              <a:latin typeface="Comic Sans MS" panose="030F0702030302020204" pitchFamily="66" charset="0"/>
            </a:endParaRPr>
          </a:p>
        </p:txBody>
      </p:sp>
      <p:sp>
        <p:nvSpPr>
          <p:cNvPr id="6" name="Rectangle 5"/>
          <p:cNvSpPr/>
          <p:nvPr/>
        </p:nvSpPr>
        <p:spPr>
          <a:xfrm>
            <a:off x="5805889" y="93185"/>
            <a:ext cx="3216925" cy="2462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latin typeface="Comic Sans MS" panose="030F0702030302020204" pitchFamily="66" charset="0"/>
              </a:rPr>
              <a:t>“Whereas previously the works of German writers had been translated into many languages, scarcely a writer active in the Third Reich achieved a reputation beyond its borders.” </a:t>
            </a:r>
            <a:endParaRPr lang="en-GB" i="1" dirty="0" smtClean="0">
              <a:latin typeface="Comic Sans MS" panose="030F0702030302020204" pitchFamily="66" charset="0"/>
            </a:endParaRPr>
          </a:p>
          <a:p>
            <a:pPr algn="ctr"/>
            <a:r>
              <a:rPr lang="en-GB" b="1" dirty="0" smtClean="0">
                <a:latin typeface="Comic Sans MS" panose="030F0702030302020204" pitchFamily="66" charset="0"/>
              </a:rPr>
              <a:t>Louis Snyder</a:t>
            </a:r>
            <a:endParaRPr lang="en-GB" b="1" dirty="0">
              <a:latin typeface="Comic Sans MS" panose="030F0702030302020204" pitchFamily="66" charset="0"/>
            </a:endParaRPr>
          </a:p>
        </p:txBody>
      </p:sp>
    </p:spTree>
    <p:extLst>
      <p:ext uri="{BB962C8B-B14F-4D97-AF65-F5344CB8AC3E}">
        <p14:creationId xmlns:p14="http://schemas.microsoft.com/office/powerpoint/2010/main" val="13170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12. Music</a:t>
            </a:r>
            <a:endParaRPr lang="en-GB" b="1" u="sng" dirty="0">
              <a:solidFill>
                <a:schemeClr val="bg1"/>
              </a:solidFill>
            </a:endParaRPr>
          </a:p>
        </p:txBody>
      </p:sp>
      <p:sp>
        <p:nvSpPr>
          <p:cNvPr id="3" name="Content Placeholder 2"/>
          <p:cNvSpPr>
            <a:spLocks noGrp="1"/>
          </p:cNvSpPr>
          <p:nvPr>
            <p:ph idx="1"/>
          </p:nvPr>
        </p:nvSpPr>
        <p:spPr>
          <a:xfrm>
            <a:off x="1" y="1002535"/>
            <a:ext cx="5464365" cy="5855465"/>
          </a:xfrm>
        </p:spPr>
        <p:txBody>
          <a:bodyPr>
            <a:normAutofit fontScale="92500"/>
          </a:bodyPr>
          <a:lstStyle/>
          <a:p>
            <a:r>
              <a:rPr lang="en-GB" dirty="0" smtClean="0">
                <a:solidFill>
                  <a:schemeClr val="bg1"/>
                </a:solidFill>
              </a:rPr>
              <a:t>Music was also </a:t>
            </a:r>
            <a:r>
              <a:rPr lang="en-GB" dirty="0" smtClean="0">
                <a:solidFill>
                  <a:srgbClr val="FF0000"/>
                </a:solidFill>
              </a:rPr>
              <a:t>censured </a:t>
            </a:r>
            <a:r>
              <a:rPr lang="en-GB" dirty="0" smtClean="0">
                <a:solidFill>
                  <a:schemeClr val="bg1"/>
                </a:solidFill>
              </a:rPr>
              <a:t>and </a:t>
            </a:r>
            <a:r>
              <a:rPr lang="en-GB" dirty="0" smtClean="0">
                <a:solidFill>
                  <a:srgbClr val="00B0F0"/>
                </a:solidFill>
              </a:rPr>
              <a:t>had to conform to the Nazi ideal</a:t>
            </a:r>
            <a:r>
              <a:rPr lang="en-GB" dirty="0" smtClean="0">
                <a:solidFill>
                  <a:schemeClr val="bg1"/>
                </a:solidFill>
              </a:rPr>
              <a:t>. Modern and </a:t>
            </a:r>
            <a:r>
              <a:rPr lang="en-GB" dirty="0" smtClean="0">
                <a:solidFill>
                  <a:srgbClr val="FF0000"/>
                </a:solidFill>
              </a:rPr>
              <a:t>experimental music was banned</a:t>
            </a:r>
            <a:r>
              <a:rPr lang="en-GB" dirty="0" smtClean="0">
                <a:solidFill>
                  <a:schemeClr val="bg1"/>
                </a:solidFill>
              </a:rPr>
              <a:t>.</a:t>
            </a:r>
          </a:p>
          <a:p>
            <a:endParaRPr lang="en-GB" dirty="0">
              <a:solidFill>
                <a:schemeClr val="bg1"/>
              </a:solidFill>
            </a:endParaRPr>
          </a:p>
          <a:p>
            <a:r>
              <a:rPr lang="en-GB" dirty="0" smtClean="0">
                <a:solidFill>
                  <a:srgbClr val="FF0000"/>
                </a:solidFill>
              </a:rPr>
              <a:t>Jazz music was banned </a:t>
            </a:r>
            <a:r>
              <a:rPr lang="en-GB" dirty="0" smtClean="0">
                <a:solidFill>
                  <a:schemeClr val="bg1"/>
                </a:solidFill>
              </a:rPr>
              <a:t>as it was seen as black music and therefore inferior.</a:t>
            </a:r>
          </a:p>
          <a:p>
            <a:endParaRPr lang="en-GB" dirty="0">
              <a:solidFill>
                <a:schemeClr val="bg1"/>
              </a:solidFill>
            </a:endParaRPr>
          </a:p>
          <a:p>
            <a:r>
              <a:rPr lang="en-GB" dirty="0" smtClean="0">
                <a:solidFill>
                  <a:schemeClr val="bg1"/>
                </a:solidFill>
              </a:rPr>
              <a:t>The work of </a:t>
            </a:r>
            <a:r>
              <a:rPr lang="en-GB" dirty="0" smtClean="0">
                <a:solidFill>
                  <a:srgbClr val="FF0000"/>
                </a:solidFill>
              </a:rPr>
              <a:t>Mendelssohn was banned</a:t>
            </a:r>
            <a:r>
              <a:rPr lang="en-GB" dirty="0" smtClean="0">
                <a:solidFill>
                  <a:schemeClr val="bg1"/>
                </a:solidFill>
              </a:rPr>
              <a:t> because he was part Jewish. Orchestras were also </a:t>
            </a:r>
            <a:r>
              <a:rPr lang="en-GB" dirty="0" smtClean="0">
                <a:solidFill>
                  <a:srgbClr val="FF0000"/>
                </a:solidFill>
              </a:rPr>
              <a:t>purged of Jews</a:t>
            </a:r>
            <a:r>
              <a:rPr lang="en-GB" dirty="0" smtClean="0">
                <a:solidFill>
                  <a:schemeClr val="bg1"/>
                </a:solidFill>
              </a:rPr>
              <a:t>.</a:t>
            </a:r>
          </a:p>
          <a:p>
            <a:endParaRPr lang="en-GB" dirty="0">
              <a:solidFill>
                <a:schemeClr val="bg1"/>
              </a:solidFill>
            </a:endParaRPr>
          </a:p>
          <a:p>
            <a:r>
              <a:rPr lang="en-GB" dirty="0" smtClean="0">
                <a:solidFill>
                  <a:schemeClr val="bg1"/>
                </a:solidFill>
              </a:rPr>
              <a:t>Hitler particularly </a:t>
            </a:r>
            <a:r>
              <a:rPr lang="en-GB" dirty="0" smtClean="0">
                <a:solidFill>
                  <a:srgbClr val="00B0F0"/>
                </a:solidFill>
              </a:rPr>
              <a:t>liked the work of Robert Wagner</a:t>
            </a:r>
            <a:r>
              <a:rPr lang="en-GB" dirty="0" smtClean="0">
                <a:solidFill>
                  <a:schemeClr val="bg1"/>
                </a:solidFill>
              </a:rPr>
              <a:t>, who he thought ‘personified’ Nazism.</a:t>
            </a:r>
            <a:endParaRPr lang="en-GB"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962" y="3492346"/>
            <a:ext cx="3063852" cy="3288535"/>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296" y="166477"/>
            <a:ext cx="2507229" cy="3601292"/>
          </a:xfrm>
          <a:prstGeom prst="rect">
            <a:avLst/>
          </a:prstGeom>
        </p:spPr>
      </p:pic>
    </p:spTree>
    <p:extLst>
      <p:ext uri="{BB962C8B-B14F-4D97-AF65-F5344CB8AC3E}">
        <p14:creationId xmlns:p14="http://schemas.microsoft.com/office/powerpoint/2010/main" val="7634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13. Visual Art</a:t>
            </a:r>
            <a:endParaRPr lang="en-GB" b="1" u="sng" dirty="0">
              <a:solidFill>
                <a:schemeClr val="bg1"/>
              </a:solidFill>
            </a:endParaRPr>
          </a:p>
        </p:txBody>
      </p:sp>
      <p:sp>
        <p:nvSpPr>
          <p:cNvPr id="3" name="Content Placeholder 2"/>
          <p:cNvSpPr>
            <a:spLocks noGrp="1"/>
          </p:cNvSpPr>
          <p:nvPr>
            <p:ph idx="1"/>
          </p:nvPr>
        </p:nvSpPr>
        <p:spPr>
          <a:xfrm>
            <a:off x="1" y="1002535"/>
            <a:ext cx="5464365" cy="5855465"/>
          </a:xfrm>
        </p:spPr>
        <p:txBody>
          <a:bodyPr>
            <a:normAutofit/>
          </a:bodyPr>
          <a:lstStyle/>
          <a:p>
            <a:r>
              <a:rPr lang="en-GB" dirty="0" smtClean="0">
                <a:solidFill>
                  <a:schemeClr val="bg1"/>
                </a:solidFill>
              </a:rPr>
              <a:t>Art was </a:t>
            </a:r>
            <a:r>
              <a:rPr lang="en-GB" dirty="0" smtClean="0">
                <a:solidFill>
                  <a:srgbClr val="FF0000"/>
                </a:solidFill>
              </a:rPr>
              <a:t>heavily censored</a:t>
            </a:r>
            <a:r>
              <a:rPr lang="en-GB" dirty="0" smtClean="0">
                <a:solidFill>
                  <a:schemeClr val="bg1"/>
                </a:solidFill>
              </a:rPr>
              <a:t>. The Ministry disapproved of almost all modern art. They wanted art which </a:t>
            </a:r>
            <a:r>
              <a:rPr lang="en-GB" dirty="0" smtClean="0">
                <a:solidFill>
                  <a:srgbClr val="00B0F0"/>
                </a:solidFill>
              </a:rPr>
              <a:t>classical realist art </a:t>
            </a:r>
            <a:r>
              <a:rPr lang="en-GB" dirty="0" smtClean="0">
                <a:solidFill>
                  <a:schemeClr val="bg1"/>
                </a:solidFill>
              </a:rPr>
              <a:t>that showed heroic German folk tales.</a:t>
            </a:r>
          </a:p>
          <a:p>
            <a:endParaRPr lang="en-GB" dirty="0">
              <a:solidFill>
                <a:schemeClr val="bg1"/>
              </a:solidFill>
            </a:endParaRPr>
          </a:p>
          <a:p>
            <a:r>
              <a:rPr lang="en-GB" dirty="0" smtClean="0">
                <a:solidFill>
                  <a:schemeClr val="bg1"/>
                </a:solidFill>
              </a:rPr>
              <a:t>Art under Weimar like expressionism, cubism and impressionism was all </a:t>
            </a:r>
            <a:r>
              <a:rPr lang="en-GB" dirty="0" smtClean="0">
                <a:solidFill>
                  <a:srgbClr val="FF0000"/>
                </a:solidFill>
              </a:rPr>
              <a:t>banned</a:t>
            </a:r>
            <a:r>
              <a:rPr lang="en-GB" dirty="0" smtClean="0">
                <a:solidFill>
                  <a:schemeClr val="bg1"/>
                </a:solidFill>
              </a:rPr>
              <a:t>.</a:t>
            </a:r>
          </a:p>
          <a:p>
            <a:endParaRPr lang="en-GB" dirty="0">
              <a:solidFill>
                <a:schemeClr val="bg1"/>
              </a:solidFill>
            </a:endParaRPr>
          </a:p>
          <a:p>
            <a:r>
              <a:rPr lang="en-GB" dirty="0" smtClean="0">
                <a:solidFill>
                  <a:schemeClr val="bg1"/>
                </a:solidFill>
              </a:rPr>
              <a:t>Hitler preferred the </a:t>
            </a:r>
            <a:r>
              <a:rPr lang="en-GB" dirty="0" smtClean="0">
                <a:solidFill>
                  <a:srgbClr val="00B0F0"/>
                </a:solidFill>
              </a:rPr>
              <a:t>romantic form </a:t>
            </a:r>
            <a:r>
              <a:rPr lang="en-GB" dirty="0" smtClean="0">
                <a:solidFill>
                  <a:schemeClr val="bg1"/>
                </a:solidFill>
              </a:rPr>
              <a:t>of art and wanted art to display the ‘</a:t>
            </a:r>
            <a:r>
              <a:rPr lang="en-GB" dirty="0" smtClean="0">
                <a:solidFill>
                  <a:srgbClr val="00B0F0"/>
                </a:solidFill>
              </a:rPr>
              <a:t>true German spirit</a:t>
            </a:r>
            <a:r>
              <a:rPr lang="en-GB" dirty="0" smtClean="0">
                <a:solidFill>
                  <a:schemeClr val="bg1"/>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739" y="231355"/>
            <a:ext cx="2806754" cy="39881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0814"/>
            <a:ext cx="3810000" cy="2428875"/>
          </a:xfrm>
          <a:prstGeom prst="rect">
            <a:avLst/>
          </a:prstGeom>
          <a:ln>
            <a:noFill/>
          </a:ln>
          <a:effectLst>
            <a:softEdge rad="112500"/>
          </a:effectLst>
        </p:spPr>
      </p:pic>
    </p:spTree>
    <p:extLst>
      <p:ext uri="{BB962C8B-B14F-4D97-AF65-F5344CB8AC3E}">
        <p14:creationId xmlns:p14="http://schemas.microsoft.com/office/powerpoint/2010/main" val="5036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13. Visual Art</a:t>
            </a:r>
            <a:endParaRPr lang="en-GB" b="1" u="sng" dirty="0">
              <a:solidFill>
                <a:schemeClr val="bg1"/>
              </a:solidFill>
            </a:endParaRPr>
          </a:p>
        </p:txBody>
      </p:sp>
      <p:sp>
        <p:nvSpPr>
          <p:cNvPr id="3" name="Content Placeholder 2"/>
          <p:cNvSpPr>
            <a:spLocks noGrp="1"/>
          </p:cNvSpPr>
          <p:nvPr>
            <p:ph idx="1"/>
          </p:nvPr>
        </p:nvSpPr>
        <p:spPr>
          <a:xfrm>
            <a:off x="1" y="1002535"/>
            <a:ext cx="5464365" cy="5855465"/>
          </a:xfrm>
        </p:spPr>
        <p:txBody>
          <a:bodyPr>
            <a:normAutofit lnSpcReduction="10000"/>
          </a:bodyPr>
          <a:lstStyle/>
          <a:p>
            <a:r>
              <a:rPr lang="en-GB" dirty="0" smtClean="0">
                <a:solidFill>
                  <a:schemeClr val="bg1"/>
                </a:solidFill>
              </a:rPr>
              <a:t>All artists had to join the </a:t>
            </a:r>
            <a:r>
              <a:rPr lang="en-GB" dirty="0" smtClean="0">
                <a:solidFill>
                  <a:srgbClr val="FFC000"/>
                </a:solidFill>
              </a:rPr>
              <a:t>Reich Chamber of Visual Arts</a:t>
            </a:r>
            <a:r>
              <a:rPr lang="en-GB" dirty="0" smtClean="0">
                <a:solidFill>
                  <a:schemeClr val="bg1"/>
                </a:solidFill>
              </a:rPr>
              <a:t>. 42,000 artists were given approval but could be</a:t>
            </a:r>
            <a:r>
              <a:rPr lang="en-GB" dirty="0" smtClean="0">
                <a:solidFill>
                  <a:srgbClr val="FF0000"/>
                </a:solidFill>
              </a:rPr>
              <a:t> expelled </a:t>
            </a:r>
            <a:r>
              <a:rPr lang="en-GB" dirty="0" smtClean="0">
                <a:solidFill>
                  <a:schemeClr val="bg1"/>
                </a:solidFill>
              </a:rPr>
              <a:t>if they were ‘</a:t>
            </a:r>
            <a:r>
              <a:rPr lang="en-GB" dirty="0" smtClean="0">
                <a:solidFill>
                  <a:srgbClr val="FF0000"/>
                </a:solidFill>
              </a:rPr>
              <a:t>politically unreliable</a:t>
            </a:r>
            <a:r>
              <a:rPr lang="en-GB" dirty="0" smtClean="0">
                <a:solidFill>
                  <a:schemeClr val="bg1"/>
                </a:solidFill>
              </a:rPr>
              <a:t>’.</a:t>
            </a:r>
          </a:p>
          <a:p>
            <a:endParaRPr lang="en-GB" dirty="0">
              <a:solidFill>
                <a:schemeClr val="bg1"/>
              </a:solidFill>
            </a:endParaRPr>
          </a:p>
          <a:p>
            <a:r>
              <a:rPr lang="en-GB" dirty="0" smtClean="0">
                <a:solidFill>
                  <a:schemeClr val="bg1"/>
                </a:solidFill>
              </a:rPr>
              <a:t>‘</a:t>
            </a:r>
            <a:r>
              <a:rPr lang="en-GB" dirty="0" smtClean="0">
                <a:solidFill>
                  <a:srgbClr val="FF0000"/>
                </a:solidFill>
              </a:rPr>
              <a:t>Degenerate Art</a:t>
            </a:r>
            <a:r>
              <a:rPr lang="en-GB" dirty="0" smtClean="0">
                <a:solidFill>
                  <a:schemeClr val="bg1"/>
                </a:solidFill>
              </a:rPr>
              <a:t>’ (</a:t>
            </a:r>
            <a:r>
              <a:rPr lang="en-GB" i="1" dirty="0" err="1" smtClean="0">
                <a:solidFill>
                  <a:schemeClr val="bg1"/>
                </a:solidFill>
              </a:rPr>
              <a:t>Entartet</a:t>
            </a:r>
            <a:r>
              <a:rPr lang="en-GB" dirty="0" smtClean="0">
                <a:solidFill>
                  <a:schemeClr val="bg1"/>
                </a:solidFill>
              </a:rPr>
              <a:t>) was put on display by Hitler in Munich on March 31</a:t>
            </a:r>
            <a:r>
              <a:rPr lang="en-GB" baseline="30000" dirty="0" smtClean="0">
                <a:solidFill>
                  <a:schemeClr val="bg1"/>
                </a:solidFill>
              </a:rPr>
              <a:t>st</a:t>
            </a:r>
            <a:r>
              <a:rPr lang="en-GB" dirty="0" smtClean="0">
                <a:solidFill>
                  <a:schemeClr val="bg1"/>
                </a:solidFill>
              </a:rPr>
              <a:t> 1936. People were encouraged to </a:t>
            </a:r>
            <a:r>
              <a:rPr lang="en-GB" dirty="0" smtClean="0">
                <a:solidFill>
                  <a:srgbClr val="FF0000"/>
                </a:solidFill>
              </a:rPr>
              <a:t>criticise it</a:t>
            </a:r>
            <a:r>
              <a:rPr lang="en-GB" dirty="0" smtClean="0">
                <a:solidFill>
                  <a:schemeClr val="bg1"/>
                </a:solidFill>
              </a:rPr>
              <a:t>.</a:t>
            </a:r>
          </a:p>
          <a:p>
            <a:endParaRPr lang="en-GB" dirty="0">
              <a:solidFill>
                <a:schemeClr val="bg1"/>
              </a:solidFill>
            </a:endParaRPr>
          </a:p>
          <a:p>
            <a:r>
              <a:rPr lang="en-GB" dirty="0" smtClean="0">
                <a:solidFill>
                  <a:schemeClr val="bg1"/>
                </a:solidFill>
              </a:rPr>
              <a:t>Art was also used to </a:t>
            </a:r>
            <a:r>
              <a:rPr lang="en-GB" dirty="0" smtClean="0">
                <a:solidFill>
                  <a:srgbClr val="00B0F0"/>
                </a:solidFill>
              </a:rPr>
              <a:t>glorify Hitler </a:t>
            </a:r>
            <a:r>
              <a:rPr lang="en-GB" dirty="0" smtClean="0">
                <a:solidFill>
                  <a:schemeClr val="bg1"/>
                </a:solidFill>
              </a:rPr>
              <a:t>himself. His image was used to </a:t>
            </a:r>
            <a:r>
              <a:rPr lang="en-GB" dirty="0" smtClean="0">
                <a:solidFill>
                  <a:srgbClr val="00B0F0"/>
                </a:solidFill>
              </a:rPr>
              <a:t>personify the Nazi Party </a:t>
            </a:r>
            <a:r>
              <a:rPr lang="en-GB" dirty="0" smtClean="0">
                <a:solidFill>
                  <a:schemeClr val="bg1"/>
                </a:solidFill>
              </a:rPr>
              <a:t>and </a:t>
            </a:r>
            <a:r>
              <a:rPr lang="en-GB" dirty="0" smtClean="0">
                <a:solidFill>
                  <a:srgbClr val="00B0F0"/>
                </a:solidFill>
              </a:rPr>
              <a:t>unify the nation</a:t>
            </a:r>
            <a:r>
              <a:rPr lang="en-GB" dirty="0" smtClean="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73" y="176269"/>
            <a:ext cx="4184494" cy="3007605"/>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765" y="3668617"/>
            <a:ext cx="3705102" cy="2678560"/>
          </a:xfrm>
          <a:prstGeom prst="rect">
            <a:avLst/>
          </a:prstGeom>
          <a:ln>
            <a:noFill/>
          </a:ln>
          <a:effectLst>
            <a:softEdge rad="112500"/>
          </a:effectLst>
        </p:spPr>
      </p:pic>
    </p:spTree>
    <p:extLst>
      <p:ext uri="{BB962C8B-B14F-4D97-AF65-F5344CB8AC3E}">
        <p14:creationId xmlns:p14="http://schemas.microsoft.com/office/powerpoint/2010/main" val="14042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6"/>
          </a:xfrm>
        </p:spPr>
        <p:txBody>
          <a:bodyPr>
            <a:noAutofit/>
          </a:bodyPr>
          <a:lstStyle/>
          <a:p>
            <a:pPr algn="ctr"/>
            <a:r>
              <a:rPr lang="en-GB" sz="3200" b="1" dirty="0" smtClean="0">
                <a:solidFill>
                  <a:schemeClr val="bg1"/>
                </a:solidFill>
              </a:rPr>
              <a:t>‘</a:t>
            </a:r>
            <a:r>
              <a:rPr lang="en-GB" sz="3200" b="1" i="1" dirty="0" smtClean="0">
                <a:solidFill>
                  <a:schemeClr val="bg1"/>
                </a:solidFill>
              </a:rPr>
              <a:t>Stormtroopers advancing under Gas</a:t>
            </a:r>
            <a:r>
              <a:rPr lang="en-GB" sz="3200" b="1" dirty="0" smtClean="0">
                <a:solidFill>
                  <a:schemeClr val="bg1"/>
                </a:solidFill>
              </a:rPr>
              <a:t>’ by Otto Dix, 1924</a:t>
            </a:r>
            <a:endParaRPr lang="en-GB" sz="3200"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6"/>
            <a:ext cx="9144000" cy="5971976"/>
          </a:xfrm>
        </p:spPr>
      </p:pic>
      <p:sp>
        <p:nvSpPr>
          <p:cNvPr id="6" name="Multiply 5"/>
          <p:cNvSpPr/>
          <p:nvPr/>
        </p:nvSpPr>
        <p:spPr>
          <a:xfrm>
            <a:off x="661013" y="908725"/>
            <a:ext cx="7700790" cy="5778514"/>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dirty="0" err="1" smtClean="0"/>
              <a:t>Entartete</a:t>
            </a:r>
            <a:r>
              <a:rPr lang="en-GB" sz="4000" dirty="0" smtClean="0"/>
              <a:t>!</a:t>
            </a:r>
            <a:endParaRPr lang="en-GB" sz="4000" dirty="0"/>
          </a:p>
        </p:txBody>
      </p:sp>
    </p:spTree>
    <p:extLst>
      <p:ext uri="{BB962C8B-B14F-4D97-AF65-F5344CB8AC3E}">
        <p14:creationId xmlns:p14="http://schemas.microsoft.com/office/powerpoint/2010/main" val="28682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2. Cinema</a:t>
            </a:r>
            <a:endParaRPr lang="en-GB" b="1" u="sng" dirty="0">
              <a:solidFill>
                <a:schemeClr val="bg1"/>
              </a:solidFill>
            </a:endParaRPr>
          </a:p>
        </p:txBody>
      </p:sp>
      <p:sp>
        <p:nvSpPr>
          <p:cNvPr id="3" name="Content Placeholder 2"/>
          <p:cNvSpPr>
            <a:spLocks noGrp="1"/>
          </p:cNvSpPr>
          <p:nvPr>
            <p:ph idx="1"/>
          </p:nvPr>
        </p:nvSpPr>
        <p:spPr>
          <a:xfrm>
            <a:off x="0" y="1002535"/>
            <a:ext cx="5530467" cy="5855465"/>
          </a:xfrm>
        </p:spPr>
        <p:txBody>
          <a:bodyPr>
            <a:normAutofit fontScale="92500"/>
          </a:bodyPr>
          <a:lstStyle/>
          <a:p>
            <a:r>
              <a:rPr lang="en-GB" dirty="0" smtClean="0">
                <a:solidFill>
                  <a:schemeClr val="bg1"/>
                </a:solidFill>
              </a:rPr>
              <a:t>In 1933, German cinema had audiences of over </a:t>
            </a:r>
            <a:r>
              <a:rPr lang="en-GB" dirty="0" smtClean="0">
                <a:solidFill>
                  <a:srgbClr val="FFC000"/>
                </a:solidFill>
              </a:rPr>
              <a:t>250 million</a:t>
            </a:r>
            <a:r>
              <a:rPr lang="en-GB" dirty="0" smtClean="0">
                <a:solidFill>
                  <a:schemeClr val="bg1"/>
                </a:solidFill>
              </a:rPr>
              <a:t>.</a:t>
            </a:r>
          </a:p>
          <a:p>
            <a:endParaRPr lang="en-GB" dirty="0">
              <a:solidFill>
                <a:schemeClr val="bg1"/>
              </a:solidFill>
            </a:endParaRPr>
          </a:p>
          <a:p>
            <a:r>
              <a:rPr lang="en-GB" dirty="0" smtClean="0">
                <a:solidFill>
                  <a:schemeClr val="bg1"/>
                </a:solidFill>
              </a:rPr>
              <a:t>Films were shown </a:t>
            </a:r>
            <a:r>
              <a:rPr lang="en-GB" dirty="0" smtClean="0">
                <a:solidFill>
                  <a:srgbClr val="00B0F0"/>
                </a:solidFill>
              </a:rPr>
              <a:t>alongside 45-minute government newsreels</a:t>
            </a:r>
            <a:r>
              <a:rPr lang="en-GB" dirty="0" smtClean="0">
                <a:solidFill>
                  <a:schemeClr val="bg1"/>
                </a:solidFill>
              </a:rPr>
              <a:t>, publicising Germany’s achievements.</a:t>
            </a:r>
          </a:p>
          <a:p>
            <a:endParaRPr lang="en-GB" dirty="0">
              <a:solidFill>
                <a:schemeClr val="bg1"/>
              </a:solidFill>
            </a:endParaRPr>
          </a:p>
          <a:p>
            <a:r>
              <a:rPr lang="en-GB" dirty="0" smtClean="0">
                <a:solidFill>
                  <a:schemeClr val="bg1"/>
                </a:solidFill>
              </a:rPr>
              <a:t>From 1934, directors had to send the plot of every new film </a:t>
            </a:r>
            <a:r>
              <a:rPr lang="en-GB" dirty="0" smtClean="0">
                <a:solidFill>
                  <a:srgbClr val="FF0000"/>
                </a:solidFill>
              </a:rPr>
              <a:t>to Goebbels for approval</a:t>
            </a:r>
            <a:r>
              <a:rPr lang="en-GB" dirty="0" smtClean="0">
                <a:solidFill>
                  <a:schemeClr val="bg1"/>
                </a:solidFill>
              </a:rPr>
              <a:t>. </a:t>
            </a:r>
          </a:p>
          <a:p>
            <a:endParaRPr lang="en-GB" dirty="0">
              <a:solidFill>
                <a:schemeClr val="bg1"/>
              </a:solidFill>
            </a:endParaRPr>
          </a:p>
          <a:p>
            <a:r>
              <a:rPr lang="en-GB" dirty="0" smtClean="0">
                <a:solidFill>
                  <a:srgbClr val="00B0F0"/>
                </a:solidFill>
              </a:rPr>
              <a:t>Fiction and documentary films </a:t>
            </a:r>
            <a:r>
              <a:rPr lang="en-GB" dirty="0" smtClean="0">
                <a:solidFill>
                  <a:schemeClr val="bg1"/>
                </a:solidFill>
              </a:rPr>
              <a:t>were all used to spread the Nazi message.</a:t>
            </a:r>
            <a:endParaRPr lang="en-GB" dirty="0">
              <a:solidFill>
                <a:schemeClr val="bg1"/>
              </a:solidFill>
            </a:endParaRPr>
          </a:p>
        </p:txBody>
      </p:sp>
      <p:sp>
        <p:nvSpPr>
          <p:cNvPr id="4" name="Rectangle 3"/>
          <p:cNvSpPr/>
          <p:nvPr/>
        </p:nvSpPr>
        <p:spPr>
          <a:xfrm>
            <a:off x="5199961" y="154236"/>
            <a:ext cx="3822853" cy="2137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a:latin typeface="Comic Sans MS" panose="030F0702030302020204" pitchFamily="66" charset="0"/>
              </a:rPr>
              <a:t>“We are convinced that films constitute one of the most modern and scientific means of influencing the mass. Therefore the government must not neglect them.” </a:t>
            </a:r>
            <a:r>
              <a:rPr lang="en-GB" b="1" dirty="0" smtClean="0">
                <a:latin typeface="Comic Sans MS" panose="030F0702030302020204" pitchFamily="66" charset="0"/>
              </a:rPr>
              <a:t>Goebbels</a:t>
            </a:r>
            <a:endParaRPr lang="en-GB" b="1" dirty="0">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595" y="4461831"/>
            <a:ext cx="3576372" cy="2396169"/>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781" y="2153513"/>
            <a:ext cx="1535263" cy="2259029"/>
          </a:xfrm>
          <a:prstGeom prst="rect">
            <a:avLst/>
          </a:prstGeom>
        </p:spPr>
      </p:pic>
    </p:spTree>
    <p:extLst>
      <p:ext uri="{BB962C8B-B14F-4D97-AF65-F5344CB8AC3E}">
        <p14:creationId xmlns:p14="http://schemas.microsoft.com/office/powerpoint/2010/main" val="17259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76796"/>
            <a:ext cx="9144000" cy="6081204"/>
          </a:xfrm>
        </p:spPr>
      </p:pic>
      <p:sp>
        <p:nvSpPr>
          <p:cNvPr id="2" name="Title 1"/>
          <p:cNvSpPr>
            <a:spLocks noGrp="1"/>
          </p:cNvSpPr>
          <p:nvPr>
            <p:ph type="title"/>
          </p:nvPr>
        </p:nvSpPr>
        <p:spPr>
          <a:xfrm>
            <a:off x="0" y="1"/>
            <a:ext cx="9144000" cy="908726"/>
          </a:xfrm>
        </p:spPr>
        <p:txBody>
          <a:bodyPr>
            <a:noAutofit/>
          </a:bodyPr>
          <a:lstStyle/>
          <a:p>
            <a:pPr algn="ctr"/>
            <a:r>
              <a:rPr lang="en-GB" sz="3200" b="1" dirty="0" smtClean="0">
                <a:solidFill>
                  <a:schemeClr val="bg1"/>
                </a:solidFill>
              </a:rPr>
              <a:t>‘</a:t>
            </a:r>
            <a:r>
              <a:rPr lang="en-GB" sz="3200" b="1" i="1" dirty="0" smtClean="0">
                <a:solidFill>
                  <a:schemeClr val="bg1"/>
                </a:solidFill>
              </a:rPr>
              <a:t>Cripples</a:t>
            </a:r>
            <a:r>
              <a:rPr lang="en-GB" sz="3200" b="1" dirty="0" smtClean="0">
                <a:solidFill>
                  <a:schemeClr val="bg1"/>
                </a:solidFill>
              </a:rPr>
              <a:t>’ by Otto Dix, 1920</a:t>
            </a:r>
            <a:endParaRPr lang="en-GB" sz="3200" b="1" dirty="0">
              <a:solidFill>
                <a:schemeClr val="bg1"/>
              </a:solidFill>
            </a:endParaRPr>
          </a:p>
        </p:txBody>
      </p:sp>
      <p:sp>
        <p:nvSpPr>
          <p:cNvPr id="6" name="Multiply 5"/>
          <p:cNvSpPr/>
          <p:nvPr/>
        </p:nvSpPr>
        <p:spPr>
          <a:xfrm>
            <a:off x="749146" y="908727"/>
            <a:ext cx="7711807" cy="5855632"/>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dirty="0" err="1" smtClean="0"/>
              <a:t>Entartete</a:t>
            </a:r>
            <a:r>
              <a:rPr lang="en-GB" sz="4000" dirty="0" smtClean="0"/>
              <a:t>!</a:t>
            </a:r>
            <a:endParaRPr lang="en-GB" sz="4000" dirty="0"/>
          </a:p>
        </p:txBody>
      </p:sp>
    </p:spTree>
    <p:extLst>
      <p:ext uri="{BB962C8B-B14F-4D97-AF65-F5344CB8AC3E}">
        <p14:creationId xmlns:p14="http://schemas.microsoft.com/office/powerpoint/2010/main" val="38248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338" y="0"/>
            <a:ext cx="3460662" cy="6858000"/>
          </a:xfrm>
        </p:spPr>
        <p:txBody>
          <a:bodyPr>
            <a:noAutofit/>
          </a:bodyPr>
          <a:lstStyle/>
          <a:p>
            <a:pPr algn="ctr"/>
            <a:r>
              <a:rPr lang="en-GB" b="1" dirty="0" smtClean="0">
                <a:solidFill>
                  <a:schemeClr val="bg1"/>
                </a:solidFill>
              </a:rPr>
              <a:t>‘</a:t>
            </a:r>
            <a:r>
              <a:rPr lang="en-GB" b="1" i="1" dirty="0">
                <a:solidFill>
                  <a:schemeClr val="bg1"/>
                </a:solidFill>
              </a:rPr>
              <a:t>Le </a:t>
            </a:r>
            <a:r>
              <a:rPr lang="en-GB" b="1" i="1" dirty="0" err="1">
                <a:solidFill>
                  <a:schemeClr val="bg1"/>
                </a:solidFill>
              </a:rPr>
              <a:t>Canot</a:t>
            </a:r>
            <a:r>
              <a:rPr lang="en-GB" b="1" i="1" dirty="0">
                <a:solidFill>
                  <a:schemeClr val="bg1"/>
                </a:solidFill>
              </a:rPr>
              <a:t>, (En </a:t>
            </a:r>
            <a:r>
              <a:rPr lang="en-GB" b="1" i="1" dirty="0" err="1">
                <a:solidFill>
                  <a:schemeClr val="bg1"/>
                </a:solidFill>
              </a:rPr>
              <a:t>Canot</a:t>
            </a:r>
            <a:r>
              <a:rPr lang="en-GB" b="1" i="1" dirty="0">
                <a:solidFill>
                  <a:schemeClr val="bg1"/>
                </a:solidFill>
              </a:rPr>
              <a:t>), </a:t>
            </a:r>
            <a:r>
              <a:rPr lang="en-GB" b="1" i="1" dirty="0" err="1">
                <a:solidFill>
                  <a:schemeClr val="bg1"/>
                </a:solidFill>
              </a:rPr>
              <a:t>Im</a:t>
            </a:r>
            <a:r>
              <a:rPr lang="en-GB" b="1" i="1" dirty="0">
                <a:solidFill>
                  <a:schemeClr val="bg1"/>
                </a:solidFill>
              </a:rPr>
              <a:t> Boot</a:t>
            </a:r>
            <a:r>
              <a:rPr lang="en-GB" dirty="0" smtClean="0">
                <a:solidFill>
                  <a:schemeClr val="bg1"/>
                </a:solidFill>
              </a:rPr>
              <a:t>’ </a:t>
            </a:r>
            <a:r>
              <a:rPr lang="en-GB" b="1" dirty="0" smtClean="0">
                <a:solidFill>
                  <a:schemeClr val="bg1"/>
                </a:solidFill>
              </a:rPr>
              <a:t>by Jean </a:t>
            </a:r>
            <a:r>
              <a:rPr lang="en-GB" b="1" dirty="0" err="1" smtClean="0">
                <a:solidFill>
                  <a:schemeClr val="bg1"/>
                </a:solidFill>
              </a:rPr>
              <a:t>Metzinger</a:t>
            </a:r>
            <a:r>
              <a:rPr lang="en-GB" b="1" dirty="0" smtClean="0">
                <a:solidFill>
                  <a:schemeClr val="bg1"/>
                </a:solidFill>
              </a:rPr>
              <a:t>, 1913</a:t>
            </a:r>
            <a:endParaRPr lang="en-GB"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71" y="0"/>
            <a:ext cx="5374867" cy="6857999"/>
          </a:xfrm>
        </p:spPr>
      </p:pic>
      <p:sp>
        <p:nvSpPr>
          <p:cNvPr id="6" name="Multiply 5"/>
          <p:cNvSpPr/>
          <p:nvPr/>
        </p:nvSpPr>
        <p:spPr>
          <a:xfrm>
            <a:off x="-980502" y="1002367"/>
            <a:ext cx="7711807" cy="5855632"/>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dirty="0" err="1" smtClean="0"/>
              <a:t>Entartete</a:t>
            </a:r>
            <a:r>
              <a:rPr lang="en-GB" sz="4000" dirty="0" smtClean="0"/>
              <a:t>!</a:t>
            </a:r>
            <a:endParaRPr lang="en-GB" sz="4000" dirty="0"/>
          </a:p>
        </p:txBody>
      </p:sp>
    </p:spTree>
    <p:extLst>
      <p:ext uri="{BB962C8B-B14F-4D97-AF65-F5344CB8AC3E}">
        <p14:creationId xmlns:p14="http://schemas.microsoft.com/office/powerpoint/2010/main" val="2683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8305" cy="623455"/>
          </a:xfrm>
        </p:spPr>
        <p:txBody>
          <a:bodyPr>
            <a:noAutofit/>
          </a:bodyPr>
          <a:lstStyle/>
          <a:p>
            <a:pPr algn="ctr"/>
            <a:r>
              <a:rPr lang="en-GB" sz="3200" b="1" dirty="0" smtClean="0">
                <a:solidFill>
                  <a:schemeClr val="bg1"/>
                </a:solidFill>
              </a:rPr>
              <a:t>‘</a:t>
            </a:r>
            <a:r>
              <a:rPr lang="en-GB" sz="3200" b="1" i="1" dirty="0" smtClean="0">
                <a:solidFill>
                  <a:schemeClr val="bg1"/>
                </a:solidFill>
              </a:rPr>
              <a:t>In the beginning was the word</a:t>
            </a:r>
            <a:r>
              <a:rPr lang="en-GB" sz="3200" b="1" dirty="0" smtClean="0">
                <a:solidFill>
                  <a:schemeClr val="bg1"/>
                </a:solidFill>
              </a:rPr>
              <a:t>’ by Hoyer, 1937</a:t>
            </a:r>
            <a:endParaRPr lang="en-GB"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23455"/>
            <a:ext cx="9138305" cy="6234545"/>
          </a:xfrm>
        </p:spPr>
      </p:pic>
    </p:spTree>
    <p:extLst>
      <p:ext uri="{BB962C8B-B14F-4D97-AF65-F5344CB8AC3E}">
        <p14:creationId xmlns:p14="http://schemas.microsoft.com/office/powerpoint/2010/main" val="805952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8305" cy="848299"/>
          </a:xfrm>
        </p:spPr>
        <p:txBody>
          <a:bodyPr>
            <a:noAutofit/>
          </a:bodyPr>
          <a:lstStyle/>
          <a:p>
            <a:pPr algn="ctr"/>
            <a:r>
              <a:rPr lang="en-GB" sz="2800" b="1" dirty="0" smtClean="0">
                <a:solidFill>
                  <a:schemeClr val="bg1"/>
                </a:solidFill>
              </a:rPr>
              <a:t>‘</a:t>
            </a:r>
            <a:r>
              <a:rPr lang="en-GB" sz="2800" b="1" i="1" dirty="0" smtClean="0">
                <a:solidFill>
                  <a:schemeClr val="bg1"/>
                </a:solidFill>
              </a:rPr>
              <a:t>The Wool Collection at a Munich Local Group</a:t>
            </a:r>
            <a:r>
              <a:rPr lang="en-GB" sz="2800" b="1" dirty="0" smtClean="0">
                <a:solidFill>
                  <a:schemeClr val="bg1"/>
                </a:solidFill>
              </a:rPr>
              <a:t>’ </a:t>
            </a:r>
            <a:r>
              <a:rPr lang="en-GB" sz="2800" b="1" dirty="0">
                <a:solidFill>
                  <a:schemeClr val="bg1"/>
                </a:solidFill>
              </a:rPr>
              <a:t>by </a:t>
            </a:r>
            <a:r>
              <a:rPr lang="en-GB" sz="2800" b="1" dirty="0" smtClean="0">
                <a:solidFill>
                  <a:schemeClr val="bg1"/>
                </a:solidFill>
              </a:rPr>
              <a:t>Adolf Reich, 1942</a:t>
            </a:r>
            <a:endParaRPr lang="en-GB"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48299"/>
            <a:ext cx="9180462" cy="6009700"/>
          </a:xfrm>
        </p:spPr>
      </p:pic>
    </p:spTree>
    <p:extLst>
      <p:ext uri="{BB962C8B-B14F-4D97-AF65-F5344CB8AC3E}">
        <p14:creationId xmlns:p14="http://schemas.microsoft.com/office/powerpoint/2010/main" val="4000583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8305" cy="848299"/>
          </a:xfrm>
        </p:spPr>
        <p:txBody>
          <a:bodyPr>
            <a:noAutofit/>
          </a:bodyPr>
          <a:lstStyle/>
          <a:p>
            <a:pPr algn="ctr"/>
            <a:r>
              <a:rPr lang="en-GB" sz="2800" b="1" dirty="0" smtClean="0">
                <a:solidFill>
                  <a:schemeClr val="bg1"/>
                </a:solidFill>
              </a:rPr>
              <a:t>‘</a:t>
            </a:r>
            <a:r>
              <a:rPr lang="en-GB" sz="2800" b="1" i="1" dirty="0" smtClean="0">
                <a:solidFill>
                  <a:schemeClr val="bg1"/>
                </a:solidFill>
              </a:rPr>
              <a:t>Farm Family from </a:t>
            </a:r>
            <a:r>
              <a:rPr lang="en-GB" sz="2800" b="1" i="1" dirty="0" err="1" smtClean="0">
                <a:solidFill>
                  <a:schemeClr val="bg1"/>
                </a:solidFill>
              </a:rPr>
              <a:t>Kahlenberg</a:t>
            </a:r>
            <a:r>
              <a:rPr lang="en-GB" sz="2800" b="1" dirty="0" smtClean="0">
                <a:solidFill>
                  <a:schemeClr val="bg1"/>
                </a:solidFill>
              </a:rPr>
              <a:t>’ </a:t>
            </a:r>
            <a:r>
              <a:rPr lang="en-GB" sz="2800" b="1" dirty="0">
                <a:solidFill>
                  <a:schemeClr val="bg1"/>
                </a:solidFill>
              </a:rPr>
              <a:t>by </a:t>
            </a:r>
            <a:r>
              <a:rPr lang="en-GB" sz="2800" b="1" dirty="0" smtClean="0">
                <a:solidFill>
                  <a:schemeClr val="bg1"/>
                </a:solidFill>
              </a:rPr>
              <a:t>Adolph </a:t>
            </a:r>
            <a:r>
              <a:rPr lang="en-GB" sz="2800" b="1" dirty="0" err="1" smtClean="0">
                <a:solidFill>
                  <a:schemeClr val="bg1"/>
                </a:solidFill>
              </a:rPr>
              <a:t>Wissel</a:t>
            </a:r>
            <a:r>
              <a:rPr lang="en-GB" sz="2800" b="1" dirty="0" smtClean="0">
                <a:solidFill>
                  <a:schemeClr val="bg1"/>
                </a:solidFill>
              </a:rPr>
              <a:t>, 1939</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933010"/>
            <a:ext cx="9144001" cy="5924990"/>
          </a:xfrm>
        </p:spPr>
      </p:pic>
    </p:spTree>
    <p:extLst>
      <p:ext uri="{BB962C8B-B14F-4D97-AF65-F5344CB8AC3E}">
        <p14:creationId xmlns:p14="http://schemas.microsoft.com/office/powerpoint/2010/main" val="16304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388" y="0"/>
            <a:ext cx="3234612" cy="6858000"/>
          </a:xfrm>
        </p:spPr>
        <p:txBody>
          <a:bodyPr>
            <a:noAutofit/>
          </a:bodyPr>
          <a:lstStyle/>
          <a:p>
            <a:pPr algn="ctr"/>
            <a:r>
              <a:rPr lang="en-GB" b="1" dirty="0" smtClean="0">
                <a:solidFill>
                  <a:schemeClr val="bg1"/>
                </a:solidFill>
              </a:rPr>
              <a:t>‘</a:t>
            </a:r>
            <a:r>
              <a:rPr lang="en-GB" b="1" i="1" dirty="0" smtClean="0">
                <a:solidFill>
                  <a:schemeClr val="bg1"/>
                </a:solidFill>
              </a:rPr>
              <a:t>The Fuhrer Speaks</a:t>
            </a:r>
            <a:r>
              <a:rPr lang="en-GB" dirty="0" smtClean="0">
                <a:solidFill>
                  <a:schemeClr val="bg1"/>
                </a:solidFill>
              </a:rPr>
              <a:t>’ </a:t>
            </a:r>
            <a:r>
              <a:rPr lang="en-GB" b="1" dirty="0" smtClean="0">
                <a:solidFill>
                  <a:schemeClr val="bg1"/>
                </a:solidFill>
              </a:rPr>
              <a:t>by Paul Padua, 1939</a:t>
            </a:r>
            <a:endParaRPr lang="en-GB"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9388" cy="6858000"/>
          </a:xfrm>
          <a:prstGeom prst="rect">
            <a:avLst/>
          </a:prstGeom>
        </p:spPr>
      </p:pic>
    </p:spTree>
    <p:extLst>
      <p:ext uri="{BB962C8B-B14F-4D97-AF65-F5344CB8AC3E}">
        <p14:creationId xmlns:p14="http://schemas.microsoft.com/office/powerpoint/2010/main" val="409674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388" y="0"/>
            <a:ext cx="3234612" cy="6858000"/>
          </a:xfrm>
        </p:spPr>
        <p:txBody>
          <a:bodyPr>
            <a:noAutofit/>
          </a:bodyPr>
          <a:lstStyle/>
          <a:p>
            <a:pPr algn="ctr"/>
            <a:r>
              <a:rPr lang="en-GB" b="1" dirty="0" smtClean="0">
                <a:solidFill>
                  <a:schemeClr val="bg1"/>
                </a:solidFill>
              </a:rPr>
              <a:t>‘</a:t>
            </a:r>
            <a:r>
              <a:rPr lang="en-GB" b="1" i="1" dirty="0" smtClean="0">
                <a:solidFill>
                  <a:schemeClr val="bg1"/>
                </a:solidFill>
              </a:rPr>
              <a:t>The Flag Bearer</a:t>
            </a:r>
            <a:r>
              <a:rPr lang="en-GB" dirty="0" smtClean="0">
                <a:solidFill>
                  <a:schemeClr val="bg1"/>
                </a:solidFill>
              </a:rPr>
              <a:t>’ </a:t>
            </a:r>
            <a:r>
              <a:rPr lang="en-GB" b="1" dirty="0" smtClean="0">
                <a:solidFill>
                  <a:schemeClr val="bg1"/>
                </a:solidFill>
              </a:rPr>
              <a:t>by Hubert </a:t>
            </a:r>
            <a:r>
              <a:rPr lang="en-GB" b="1" dirty="0" err="1" smtClean="0">
                <a:solidFill>
                  <a:schemeClr val="bg1"/>
                </a:solidFill>
              </a:rPr>
              <a:t>Lanzinger</a:t>
            </a:r>
            <a:r>
              <a:rPr lang="en-GB" b="1" dirty="0" smtClean="0">
                <a:solidFill>
                  <a:schemeClr val="bg1"/>
                </a:solidFill>
              </a:rPr>
              <a:t>, 1939</a:t>
            </a:r>
            <a:endParaRPr lang="en-GB"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5416" cy="6858000"/>
          </a:xfrm>
          <a:prstGeom prst="rect">
            <a:avLst/>
          </a:prstGeom>
        </p:spPr>
      </p:pic>
    </p:spTree>
    <p:extLst>
      <p:ext uri="{BB962C8B-B14F-4D97-AF65-F5344CB8AC3E}">
        <p14:creationId xmlns:p14="http://schemas.microsoft.com/office/powerpoint/2010/main" val="1109514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14. Sculpture</a:t>
            </a:r>
            <a:endParaRPr lang="en-GB" b="1" u="sng" dirty="0">
              <a:solidFill>
                <a:schemeClr val="bg1"/>
              </a:solidFill>
            </a:endParaRPr>
          </a:p>
        </p:txBody>
      </p:sp>
      <p:sp>
        <p:nvSpPr>
          <p:cNvPr id="3" name="Content Placeholder 2"/>
          <p:cNvSpPr>
            <a:spLocks noGrp="1"/>
          </p:cNvSpPr>
          <p:nvPr>
            <p:ph idx="1"/>
          </p:nvPr>
        </p:nvSpPr>
        <p:spPr>
          <a:xfrm>
            <a:off x="2" y="1002535"/>
            <a:ext cx="4428779" cy="5855465"/>
          </a:xfrm>
        </p:spPr>
        <p:txBody>
          <a:bodyPr>
            <a:normAutofit/>
          </a:bodyPr>
          <a:lstStyle/>
          <a:p>
            <a:r>
              <a:rPr lang="en-GB" dirty="0" smtClean="0">
                <a:solidFill>
                  <a:schemeClr val="bg1"/>
                </a:solidFill>
              </a:rPr>
              <a:t>Sculpture portrayed </a:t>
            </a:r>
            <a:r>
              <a:rPr lang="en-GB" dirty="0" smtClean="0">
                <a:solidFill>
                  <a:srgbClr val="92D050"/>
                </a:solidFill>
              </a:rPr>
              <a:t>stereotyped Nazi virtues</a:t>
            </a:r>
            <a:r>
              <a:rPr lang="en-GB" dirty="0" smtClean="0">
                <a:solidFill>
                  <a:schemeClr val="bg1"/>
                </a:solidFill>
              </a:rPr>
              <a:t>, in perfect but lifeless body shapes.</a:t>
            </a:r>
          </a:p>
          <a:p>
            <a:endParaRPr lang="en-GB" dirty="0">
              <a:solidFill>
                <a:schemeClr val="bg1"/>
              </a:solidFill>
            </a:endParaRPr>
          </a:p>
          <a:p>
            <a:r>
              <a:rPr lang="en-GB" dirty="0" smtClean="0">
                <a:solidFill>
                  <a:schemeClr val="bg1"/>
                </a:solidFill>
              </a:rPr>
              <a:t>Sculptured muscle men paraded on Nazi buildings, reflecting the </a:t>
            </a:r>
            <a:r>
              <a:rPr lang="en-GB" dirty="0" smtClean="0">
                <a:solidFill>
                  <a:srgbClr val="00B0F0"/>
                </a:solidFill>
              </a:rPr>
              <a:t>biologically pure</a:t>
            </a:r>
            <a:r>
              <a:rPr lang="en-GB" dirty="0" smtClean="0">
                <a:solidFill>
                  <a:schemeClr val="bg1"/>
                </a:solidFill>
              </a:rPr>
              <a:t>, vigorous Aryan race.</a:t>
            </a:r>
          </a:p>
          <a:p>
            <a:endParaRPr lang="en-GB" dirty="0">
              <a:solidFill>
                <a:schemeClr val="bg1"/>
              </a:solidFill>
            </a:endParaRPr>
          </a:p>
          <a:p>
            <a:r>
              <a:rPr lang="en-GB" dirty="0" smtClean="0">
                <a:solidFill>
                  <a:schemeClr val="bg1"/>
                </a:solidFill>
              </a:rPr>
              <a:t>Sculpture was </a:t>
            </a:r>
            <a:r>
              <a:rPr lang="en-GB" dirty="0" smtClean="0">
                <a:solidFill>
                  <a:srgbClr val="FFFF00"/>
                </a:solidFill>
              </a:rPr>
              <a:t>more accessible </a:t>
            </a:r>
            <a:r>
              <a:rPr lang="en-GB" dirty="0" smtClean="0">
                <a:solidFill>
                  <a:schemeClr val="bg1"/>
                </a:solidFill>
              </a:rPr>
              <a:t>to people as it adorned many buildings.</a:t>
            </a:r>
          </a:p>
          <a:p>
            <a:endParaRPr lang="en-GB" dirty="0">
              <a:solidFill>
                <a:schemeClr val="bg1"/>
              </a:solidFill>
            </a:endParaRPr>
          </a:p>
          <a:p>
            <a:endParaRPr lang="en-GB" dirty="0" smtClean="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81" y="786845"/>
            <a:ext cx="4574037" cy="5045163"/>
          </a:xfrm>
          <a:prstGeom prst="rect">
            <a:avLst/>
          </a:prstGeom>
          <a:ln>
            <a:noFill/>
          </a:ln>
          <a:effectLst>
            <a:softEdge rad="112500"/>
          </a:effectLst>
        </p:spPr>
      </p:pic>
    </p:spTree>
    <p:extLst>
      <p:ext uri="{BB962C8B-B14F-4D97-AF65-F5344CB8AC3E}">
        <p14:creationId xmlns:p14="http://schemas.microsoft.com/office/powerpoint/2010/main" val="893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70" y="0"/>
            <a:ext cx="8616273" cy="6858000"/>
          </a:xfrm>
        </p:spPr>
      </p:pic>
    </p:spTree>
    <p:extLst>
      <p:ext uri="{BB962C8B-B14F-4D97-AF65-F5344CB8AC3E}">
        <p14:creationId xmlns:p14="http://schemas.microsoft.com/office/powerpoint/2010/main" val="1872175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15. Architecture</a:t>
            </a:r>
            <a:endParaRPr lang="en-GB" b="1" u="sng" dirty="0">
              <a:solidFill>
                <a:schemeClr val="bg1"/>
              </a:solidFill>
            </a:endParaRPr>
          </a:p>
        </p:txBody>
      </p:sp>
      <p:sp>
        <p:nvSpPr>
          <p:cNvPr id="3" name="Content Placeholder 2"/>
          <p:cNvSpPr>
            <a:spLocks noGrp="1"/>
          </p:cNvSpPr>
          <p:nvPr>
            <p:ph idx="1"/>
          </p:nvPr>
        </p:nvSpPr>
        <p:spPr>
          <a:xfrm>
            <a:off x="2" y="1002535"/>
            <a:ext cx="4166129" cy="5855465"/>
          </a:xfrm>
        </p:spPr>
        <p:txBody>
          <a:bodyPr>
            <a:normAutofit fontScale="92500"/>
          </a:bodyPr>
          <a:lstStyle/>
          <a:p>
            <a:r>
              <a:rPr lang="en-GB" dirty="0" smtClean="0">
                <a:solidFill>
                  <a:schemeClr val="bg1"/>
                </a:solidFill>
              </a:rPr>
              <a:t>Hitler describe architecture as ‘</a:t>
            </a:r>
            <a:r>
              <a:rPr lang="en-GB" dirty="0" smtClean="0">
                <a:solidFill>
                  <a:srgbClr val="FFFF00"/>
                </a:solidFill>
              </a:rPr>
              <a:t>the word in stone</a:t>
            </a:r>
            <a:r>
              <a:rPr lang="en-GB" dirty="0" smtClean="0">
                <a:solidFill>
                  <a:schemeClr val="bg1"/>
                </a:solidFill>
              </a:rPr>
              <a:t>’. Buildings were experienced by large numbers of people, and could last, thus representing the Thousand Year Reich the Nazis were building.</a:t>
            </a:r>
          </a:p>
          <a:p>
            <a:endParaRPr lang="en-GB" dirty="0">
              <a:solidFill>
                <a:schemeClr val="bg1"/>
              </a:solidFill>
            </a:endParaRPr>
          </a:p>
          <a:p>
            <a:r>
              <a:rPr lang="en-GB" dirty="0" smtClean="0">
                <a:solidFill>
                  <a:schemeClr val="bg1"/>
                </a:solidFill>
              </a:rPr>
              <a:t>Hitler preferred </a:t>
            </a:r>
            <a:r>
              <a:rPr lang="en-GB" dirty="0" smtClean="0">
                <a:solidFill>
                  <a:srgbClr val="00B0F0"/>
                </a:solidFill>
              </a:rPr>
              <a:t>neo-classical, monumental style</a:t>
            </a:r>
            <a:r>
              <a:rPr lang="en-GB" dirty="0" smtClean="0">
                <a:solidFill>
                  <a:schemeClr val="bg1"/>
                </a:solidFill>
              </a:rPr>
              <a:t>. The individual was dwarfed in front of the buildings strengthening the authority of government.</a:t>
            </a:r>
          </a:p>
        </p:txBody>
      </p:sp>
      <p:pic>
        <p:nvPicPr>
          <p:cNvPr id="3074" name="Picture 2" descr="http://sitemaker.umich.edu/artunderfascism/files/nord-sud_achse_berl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6131" y="0"/>
            <a:ext cx="497786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2. Cinema</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lnSpcReduction="10000"/>
          </a:bodyPr>
          <a:lstStyle/>
          <a:p>
            <a:r>
              <a:rPr lang="en-GB" dirty="0" smtClean="0">
                <a:solidFill>
                  <a:schemeClr val="bg1"/>
                </a:solidFill>
              </a:rPr>
              <a:t>The ‘</a:t>
            </a:r>
            <a:r>
              <a:rPr lang="en-GB" dirty="0" smtClean="0">
                <a:solidFill>
                  <a:srgbClr val="FF0000"/>
                </a:solidFill>
              </a:rPr>
              <a:t>Eternal Jew</a:t>
            </a:r>
            <a:r>
              <a:rPr lang="en-GB" dirty="0" smtClean="0">
                <a:solidFill>
                  <a:schemeClr val="bg1"/>
                </a:solidFill>
              </a:rPr>
              <a:t>’ by </a:t>
            </a:r>
            <a:r>
              <a:rPr lang="en-GB" dirty="0" smtClean="0">
                <a:solidFill>
                  <a:srgbClr val="FF0000"/>
                </a:solidFill>
              </a:rPr>
              <a:t>Fritz </a:t>
            </a:r>
            <a:r>
              <a:rPr lang="en-GB" dirty="0" err="1" smtClean="0">
                <a:solidFill>
                  <a:srgbClr val="FF0000"/>
                </a:solidFill>
              </a:rPr>
              <a:t>Hippler</a:t>
            </a:r>
            <a:r>
              <a:rPr lang="en-GB" dirty="0" smtClean="0">
                <a:solidFill>
                  <a:srgbClr val="FF0000"/>
                </a:solidFill>
              </a:rPr>
              <a:t> </a:t>
            </a:r>
            <a:r>
              <a:rPr lang="en-GB" dirty="0" smtClean="0">
                <a:solidFill>
                  <a:schemeClr val="bg1"/>
                </a:solidFill>
              </a:rPr>
              <a:t>in 1940 was an </a:t>
            </a:r>
            <a:r>
              <a:rPr lang="en-GB" dirty="0" err="1" smtClean="0">
                <a:solidFill>
                  <a:schemeClr val="bg1"/>
                </a:solidFill>
              </a:rPr>
              <a:t>anti-semitic</a:t>
            </a:r>
            <a:r>
              <a:rPr lang="en-GB" dirty="0" smtClean="0">
                <a:solidFill>
                  <a:schemeClr val="bg1"/>
                </a:solidFill>
              </a:rPr>
              <a:t> film comparing Jews to rats.</a:t>
            </a:r>
          </a:p>
          <a:p>
            <a:endParaRPr lang="en-GB" dirty="0">
              <a:solidFill>
                <a:schemeClr val="bg1"/>
              </a:solidFill>
            </a:endParaRPr>
          </a:p>
          <a:p>
            <a:r>
              <a:rPr lang="en-GB" dirty="0" smtClean="0">
                <a:solidFill>
                  <a:schemeClr val="bg1"/>
                </a:solidFill>
              </a:rPr>
              <a:t>‘</a:t>
            </a:r>
            <a:r>
              <a:rPr lang="en-GB" dirty="0" err="1" smtClean="0">
                <a:solidFill>
                  <a:srgbClr val="FF0000"/>
                </a:solidFill>
              </a:rPr>
              <a:t>Hitlerjunge</a:t>
            </a:r>
            <a:r>
              <a:rPr lang="en-GB" dirty="0" smtClean="0">
                <a:solidFill>
                  <a:srgbClr val="FF0000"/>
                </a:solidFill>
              </a:rPr>
              <a:t> </a:t>
            </a:r>
            <a:r>
              <a:rPr lang="en-GB" dirty="0" err="1" smtClean="0">
                <a:solidFill>
                  <a:srgbClr val="FF0000"/>
                </a:solidFill>
              </a:rPr>
              <a:t>Quex</a:t>
            </a:r>
            <a:r>
              <a:rPr lang="en-GB" dirty="0" smtClean="0">
                <a:solidFill>
                  <a:schemeClr val="bg1"/>
                </a:solidFill>
              </a:rPr>
              <a:t>’ by </a:t>
            </a:r>
            <a:r>
              <a:rPr lang="en-GB" dirty="0" smtClean="0">
                <a:solidFill>
                  <a:srgbClr val="FF0000"/>
                </a:solidFill>
              </a:rPr>
              <a:t>Hans Steinhoff </a:t>
            </a:r>
            <a:r>
              <a:rPr lang="en-GB" dirty="0" smtClean="0">
                <a:solidFill>
                  <a:schemeClr val="bg1"/>
                </a:solidFill>
              </a:rPr>
              <a:t>in 1933 was about a boy who joins the Hitler Youth and is killed by the Communists.</a:t>
            </a:r>
          </a:p>
          <a:p>
            <a:endParaRPr lang="en-GB" dirty="0">
              <a:solidFill>
                <a:schemeClr val="bg1"/>
              </a:solidFill>
            </a:endParaRPr>
          </a:p>
          <a:p>
            <a:r>
              <a:rPr lang="en-GB" dirty="0" smtClean="0">
                <a:solidFill>
                  <a:schemeClr val="bg1"/>
                </a:solidFill>
              </a:rPr>
              <a:t>‘</a:t>
            </a:r>
            <a:r>
              <a:rPr lang="en-GB" dirty="0" err="1" smtClean="0">
                <a:solidFill>
                  <a:srgbClr val="FF0000"/>
                </a:solidFill>
              </a:rPr>
              <a:t>Truimph</a:t>
            </a:r>
            <a:r>
              <a:rPr lang="en-GB" dirty="0" smtClean="0">
                <a:solidFill>
                  <a:srgbClr val="FF0000"/>
                </a:solidFill>
              </a:rPr>
              <a:t> of the Will</a:t>
            </a:r>
            <a:r>
              <a:rPr lang="en-GB" dirty="0" smtClean="0">
                <a:solidFill>
                  <a:schemeClr val="bg1"/>
                </a:solidFill>
              </a:rPr>
              <a:t>’ was a documentary of the </a:t>
            </a:r>
            <a:r>
              <a:rPr lang="en-GB" dirty="0" smtClean="0">
                <a:solidFill>
                  <a:srgbClr val="00B0F0"/>
                </a:solidFill>
              </a:rPr>
              <a:t>Nuremberg Rally of 1934</a:t>
            </a:r>
            <a:r>
              <a:rPr lang="en-GB" dirty="0" smtClean="0">
                <a:solidFill>
                  <a:schemeClr val="bg1"/>
                </a:solidFill>
              </a:rPr>
              <a:t> by </a:t>
            </a:r>
            <a:r>
              <a:rPr lang="en-GB" dirty="0" err="1" smtClean="0">
                <a:solidFill>
                  <a:srgbClr val="FF0000"/>
                </a:solidFill>
              </a:rPr>
              <a:t>Leni</a:t>
            </a:r>
            <a:r>
              <a:rPr lang="en-GB" dirty="0" smtClean="0">
                <a:solidFill>
                  <a:srgbClr val="FF0000"/>
                </a:solidFill>
              </a:rPr>
              <a:t> Riefenstahl</a:t>
            </a:r>
            <a:r>
              <a:rPr lang="en-GB" dirty="0" smtClean="0">
                <a:solidFill>
                  <a:schemeClr val="bg1"/>
                </a:solidFill>
              </a:rPr>
              <a:t>. Her coverage of the </a:t>
            </a:r>
            <a:r>
              <a:rPr lang="en-GB" dirty="0" smtClean="0">
                <a:solidFill>
                  <a:srgbClr val="00B0F0"/>
                </a:solidFill>
              </a:rPr>
              <a:t>1936 Berlin Olympics </a:t>
            </a:r>
            <a:r>
              <a:rPr lang="en-GB" dirty="0" smtClean="0">
                <a:solidFill>
                  <a:schemeClr val="bg1"/>
                </a:solidFill>
              </a:rPr>
              <a:t>was also famous for its approach.</a:t>
            </a:r>
            <a:endParaRPr lang="en-GB" dirty="0">
              <a:solidFill>
                <a:schemeClr val="bg1"/>
              </a:solidFill>
            </a:endParaRPr>
          </a:p>
        </p:txBody>
      </p:sp>
      <p:pic>
        <p:nvPicPr>
          <p:cNvPr id="1026" name="Picture 2" descr="http://www.ushmm.org/propaganda/assets/images/500x/film-eternal-je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596" y="155555"/>
            <a:ext cx="2057645" cy="2863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1030" y="2368626"/>
            <a:ext cx="1849988" cy="267709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007" y="3865602"/>
            <a:ext cx="2110600" cy="2838167"/>
          </a:xfrm>
          <a:prstGeom prst="rect">
            <a:avLst/>
          </a:prstGeom>
        </p:spPr>
      </p:pic>
    </p:spTree>
    <p:extLst>
      <p:ext uri="{BB962C8B-B14F-4D97-AF65-F5344CB8AC3E}">
        <p14:creationId xmlns:p14="http://schemas.microsoft.com/office/powerpoint/2010/main" val="30275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72386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4405"/>
            <a:ext cx="9162165" cy="6384275"/>
          </a:xfrm>
        </p:spPr>
      </p:pic>
    </p:spTree>
    <p:extLst>
      <p:ext uri="{BB962C8B-B14F-4D97-AF65-F5344CB8AC3E}">
        <p14:creationId xmlns:p14="http://schemas.microsoft.com/office/powerpoint/2010/main" val="1071924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0405875"/>
              </p:ext>
            </p:extLst>
          </p:nvPr>
        </p:nvGraphicFramePr>
        <p:xfrm>
          <a:off x="110168" y="176276"/>
          <a:ext cx="8813496" cy="6535515"/>
        </p:xfrm>
        <a:graphic>
          <a:graphicData uri="http://schemas.openxmlformats.org/drawingml/2006/table">
            <a:tbl>
              <a:tblPr firstRow="1" bandRow="1">
                <a:tableStyleId>{7DF18680-E054-41AD-8BC1-D1AEF772440D}</a:tableStyleId>
              </a:tblPr>
              <a:tblGrid>
                <a:gridCol w="2203374">
                  <a:extLst>
                    <a:ext uri="{9D8B030D-6E8A-4147-A177-3AD203B41FA5}">
                      <a16:colId xmlns:a16="http://schemas.microsoft.com/office/drawing/2014/main" val="20000"/>
                    </a:ext>
                  </a:extLst>
                </a:gridCol>
                <a:gridCol w="2203374">
                  <a:extLst>
                    <a:ext uri="{9D8B030D-6E8A-4147-A177-3AD203B41FA5}">
                      <a16:colId xmlns:a16="http://schemas.microsoft.com/office/drawing/2014/main" val="20001"/>
                    </a:ext>
                  </a:extLst>
                </a:gridCol>
                <a:gridCol w="2203374">
                  <a:extLst>
                    <a:ext uri="{9D8B030D-6E8A-4147-A177-3AD203B41FA5}">
                      <a16:colId xmlns:a16="http://schemas.microsoft.com/office/drawing/2014/main" val="20002"/>
                    </a:ext>
                  </a:extLst>
                </a:gridCol>
                <a:gridCol w="2203374">
                  <a:extLst>
                    <a:ext uri="{9D8B030D-6E8A-4147-A177-3AD203B41FA5}">
                      <a16:colId xmlns:a16="http://schemas.microsoft.com/office/drawing/2014/main" val="20003"/>
                    </a:ext>
                  </a:extLst>
                </a:gridCol>
              </a:tblGrid>
              <a:tr h="565584">
                <a:tc>
                  <a:txBody>
                    <a:bodyPr/>
                    <a:lstStyle/>
                    <a:p>
                      <a:r>
                        <a:rPr lang="en-GB" sz="1600" dirty="0" smtClean="0"/>
                        <a:t>Form</a:t>
                      </a:r>
                      <a:r>
                        <a:rPr lang="en-GB" sz="1600" baseline="0" dirty="0" smtClean="0"/>
                        <a:t> of Propaganda</a:t>
                      </a:r>
                      <a:endParaRPr lang="en-GB" sz="1600" dirty="0"/>
                    </a:p>
                  </a:txBody>
                  <a:tcPr anchor="ctr"/>
                </a:tc>
                <a:tc>
                  <a:txBody>
                    <a:bodyPr/>
                    <a:lstStyle/>
                    <a:p>
                      <a:r>
                        <a:rPr lang="en-GB" sz="1600" dirty="0" smtClean="0"/>
                        <a:t>Specific</a:t>
                      </a:r>
                      <a:r>
                        <a:rPr lang="en-GB" sz="1600" baseline="0" dirty="0" smtClean="0"/>
                        <a:t> Example of that propaganda form</a:t>
                      </a:r>
                      <a:endParaRPr lang="en-GB" sz="1600" dirty="0"/>
                    </a:p>
                  </a:txBody>
                  <a:tcPr anchor="ctr"/>
                </a:tc>
                <a:tc>
                  <a:txBody>
                    <a:bodyPr/>
                    <a:lstStyle/>
                    <a:p>
                      <a:r>
                        <a:rPr lang="en-GB" sz="1600" dirty="0" smtClean="0"/>
                        <a:t>Possible Message from</a:t>
                      </a:r>
                      <a:r>
                        <a:rPr lang="en-GB" sz="1600" baseline="0" dirty="0" smtClean="0"/>
                        <a:t> that form</a:t>
                      </a:r>
                      <a:endParaRPr lang="en-GB" sz="1600" dirty="0"/>
                    </a:p>
                  </a:txBody>
                  <a:tcPr anchor="ctr"/>
                </a:tc>
                <a:tc>
                  <a:txBody>
                    <a:bodyPr/>
                    <a:lstStyle/>
                    <a:p>
                      <a:r>
                        <a:rPr lang="en-GB" sz="1600" dirty="0" smtClean="0"/>
                        <a:t>Assessment of Impact</a:t>
                      </a:r>
                      <a:endParaRPr lang="en-GB" sz="1600" dirty="0"/>
                    </a:p>
                  </a:txBody>
                  <a:tcPr anchor="ctr"/>
                </a:tc>
                <a:extLst>
                  <a:ext uri="{0D108BD9-81ED-4DB2-BD59-A6C34878D82A}">
                    <a16:rowId xmlns:a16="http://schemas.microsoft.com/office/drawing/2014/main" val="10000"/>
                  </a:ext>
                </a:extLst>
              </a:tr>
              <a:tr h="397093">
                <a:tc>
                  <a:txBody>
                    <a:bodyPr/>
                    <a:lstStyle/>
                    <a:p>
                      <a:r>
                        <a:rPr lang="en-GB" dirty="0" smtClean="0"/>
                        <a:t>Radio</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397093">
                <a:tc>
                  <a:txBody>
                    <a:bodyPr/>
                    <a:lstStyle/>
                    <a:p>
                      <a:r>
                        <a:rPr lang="en-GB" dirty="0" smtClean="0"/>
                        <a:t>Cinema</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97093">
                <a:tc>
                  <a:txBody>
                    <a:bodyPr/>
                    <a:lstStyle/>
                    <a:p>
                      <a:r>
                        <a:rPr lang="en-GB" dirty="0" smtClean="0"/>
                        <a:t>The Press</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97093">
                <a:tc>
                  <a:txBody>
                    <a:bodyPr/>
                    <a:lstStyle/>
                    <a:p>
                      <a:r>
                        <a:rPr lang="en-GB" dirty="0" smtClean="0"/>
                        <a:t>Photographs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97093">
                <a:tc>
                  <a:txBody>
                    <a:bodyPr/>
                    <a:lstStyle/>
                    <a:p>
                      <a:r>
                        <a:rPr lang="en-GB" dirty="0" smtClean="0"/>
                        <a:t>Posters</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97093">
                <a:tc>
                  <a:txBody>
                    <a:bodyPr/>
                    <a:lstStyle/>
                    <a:p>
                      <a:r>
                        <a:rPr lang="en-GB" dirty="0" smtClean="0"/>
                        <a:t>Meetings &amp; Rallies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97093">
                <a:tc>
                  <a:txBody>
                    <a:bodyPr/>
                    <a:lstStyle/>
                    <a:p>
                      <a:r>
                        <a:rPr lang="en-GB" dirty="0" smtClean="0"/>
                        <a:t>Sport </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r h="397093">
                <a:tc>
                  <a:txBody>
                    <a:bodyPr/>
                    <a:lstStyle/>
                    <a:p>
                      <a:r>
                        <a:rPr lang="en-GB" dirty="0" smtClean="0"/>
                        <a:t>Festivals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97093">
                <a:tc>
                  <a:txBody>
                    <a:bodyPr/>
                    <a:lstStyle/>
                    <a:p>
                      <a:r>
                        <a:rPr lang="en-GB" dirty="0" smtClean="0"/>
                        <a:t>Autobahns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9"/>
                  </a:ext>
                </a:extLst>
              </a:tr>
              <a:tr h="397093">
                <a:tc>
                  <a:txBody>
                    <a:bodyPr/>
                    <a:lstStyle/>
                    <a:p>
                      <a:r>
                        <a:rPr lang="en-GB" dirty="0" smtClean="0"/>
                        <a:t>Universities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10"/>
                  </a:ext>
                </a:extLst>
              </a:tr>
              <a:tr h="397093">
                <a:tc>
                  <a:txBody>
                    <a:bodyPr/>
                    <a:lstStyle/>
                    <a:p>
                      <a:r>
                        <a:rPr lang="en-GB" dirty="0" smtClean="0"/>
                        <a:t>Literature</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11"/>
                  </a:ext>
                </a:extLst>
              </a:tr>
              <a:tr h="397093">
                <a:tc>
                  <a:txBody>
                    <a:bodyPr/>
                    <a:lstStyle/>
                    <a:p>
                      <a:r>
                        <a:rPr lang="en-GB" dirty="0" smtClean="0"/>
                        <a:t>Music</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12"/>
                  </a:ext>
                </a:extLst>
              </a:tr>
              <a:tr h="397093">
                <a:tc>
                  <a:txBody>
                    <a:bodyPr/>
                    <a:lstStyle/>
                    <a:p>
                      <a:r>
                        <a:rPr lang="en-GB" dirty="0" smtClean="0"/>
                        <a:t>Paintings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13"/>
                  </a:ext>
                </a:extLst>
              </a:tr>
              <a:tr h="397093">
                <a:tc>
                  <a:txBody>
                    <a:bodyPr/>
                    <a:lstStyle/>
                    <a:p>
                      <a:r>
                        <a:rPr lang="en-GB" dirty="0" smtClean="0"/>
                        <a:t>Sculpture</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4"/>
                  </a:ext>
                </a:extLst>
              </a:tr>
              <a:tr h="397093">
                <a:tc>
                  <a:txBody>
                    <a:bodyPr/>
                    <a:lstStyle/>
                    <a:p>
                      <a:r>
                        <a:rPr lang="en-GB" dirty="0" smtClean="0"/>
                        <a:t>Architecture</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9404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3. The Press</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a:bodyPr>
          <a:lstStyle/>
          <a:p>
            <a:r>
              <a:rPr lang="en-GB" dirty="0" smtClean="0">
                <a:solidFill>
                  <a:schemeClr val="bg1"/>
                </a:solidFill>
              </a:rPr>
              <a:t>The </a:t>
            </a:r>
            <a:r>
              <a:rPr lang="en-GB" dirty="0" smtClean="0">
                <a:solidFill>
                  <a:srgbClr val="FF0000"/>
                </a:solidFill>
              </a:rPr>
              <a:t>Reich Press Law </a:t>
            </a:r>
            <a:r>
              <a:rPr lang="en-GB" dirty="0" smtClean="0">
                <a:solidFill>
                  <a:schemeClr val="bg1"/>
                </a:solidFill>
              </a:rPr>
              <a:t>of Oct 4</a:t>
            </a:r>
            <a:r>
              <a:rPr lang="en-GB" baseline="30000" dirty="0" smtClean="0">
                <a:solidFill>
                  <a:schemeClr val="bg1"/>
                </a:solidFill>
              </a:rPr>
              <a:t>th</a:t>
            </a:r>
            <a:r>
              <a:rPr lang="en-GB" dirty="0" smtClean="0">
                <a:solidFill>
                  <a:schemeClr val="bg1"/>
                </a:solidFill>
              </a:rPr>
              <a:t> 1933, banned all Jewish or liberal editors and journalist. The government could now </a:t>
            </a:r>
            <a:r>
              <a:rPr lang="en-GB" dirty="0" smtClean="0">
                <a:solidFill>
                  <a:srgbClr val="FF0000"/>
                </a:solidFill>
              </a:rPr>
              <a:t>ban newspapers </a:t>
            </a:r>
            <a:r>
              <a:rPr lang="en-GB" dirty="0" smtClean="0">
                <a:solidFill>
                  <a:schemeClr val="bg1"/>
                </a:solidFill>
              </a:rPr>
              <a:t>in order to force owners into bankruptcy.</a:t>
            </a:r>
          </a:p>
          <a:p>
            <a:endParaRPr lang="en-GB" dirty="0">
              <a:solidFill>
                <a:schemeClr val="bg1"/>
              </a:solidFill>
            </a:endParaRPr>
          </a:p>
          <a:p>
            <a:r>
              <a:rPr lang="en-GB" dirty="0" smtClean="0">
                <a:solidFill>
                  <a:schemeClr val="bg1"/>
                </a:solidFill>
              </a:rPr>
              <a:t>Newspapers had to print views which the Ministry agreed with </a:t>
            </a:r>
            <a:r>
              <a:rPr lang="en-GB" dirty="0" smtClean="0">
                <a:solidFill>
                  <a:srgbClr val="FF0000"/>
                </a:solidFill>
              </a:rPr>
              <a:t>or face the consequences</a:t>
            </a:r>
            <a:r>
              <a:rPr lang="en-GB" dirty="0" smtClean="0">
                <a:solidFill>
                  <a:schemeClr val="bg1"/>
                </a:solidFill>
              </a:rPr>
              <a:t>.</a:t>
            </a:r>
          </a:p>
          <a:p>
            <a:endParaRPr lang="en-GB" dirty="0">
              <a:solidFill>
                <a:schemeClr val="bg1"/>
              </a:solidFill>
            </a:endParaRPr>
          </a:p>
          <a:p>
            <a:r>
              <a:rPr lang="en-GB" dirty="0" smtClean="0">
                <a:solidFill>
                  <a:schemeClr val="bg1"/>
                </a:solidFill>
              </a:rPr>
              <a:t>Journalists were given </a:t>
            </a:r>
            <a:r>
              <a:rPr lang="en-GB" dirty="0" smtClean="0">
                <a:solidFill>
                  <a:srgbClr val="FF0000"/>
                </a:solidFill>
              </a:rPr>
              <a:t>press briefings </a:t>
            </a:r>
            <a:r>
              <a:rPr lang="en-GB" dirty="0" smtClean="0">
                <a:solidFill>
                  <a:schemeClr val="bg1"/>
                </a:solidFill>
              </a:rPr>
              <a:t>with information the government wanted publicise.</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603" y="129393"/>
            <a:ext cx="2971800" cy="40873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716" y="3710353"/>
            <a:ext cx="2411188" cy="3036154"/>
          </a:xfrm>
          <a:prstGeom prst="rect">
            <a:avLst/>
          </a:prstGeom>
        </p:spPr>
      </p:pic>
    </p:spTree>
    <p:extLst>
      <p:ext uri="{BB962C8B-B14F-4D97-AF65-F5344CB8AC3E}">
        <p14:creationId xmlns:p14="http://schemas.microsoft.com/office/powerpoint/2010/main" val="34461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3. The Press</a:t>
            </a:r>
            <a:endParaRPr lang="en-GB" b="1" u="sng" dirty="0">
              <a:solidFill>
                <a:schemeClr val="bg1"/>
              </a:solidFill>
            </a:endParaRPr>
          </a:p>
        </p:txBody>
      </p:sp>
      <p:sp>
        <p:nvSpPr>
          <p:cNvPr id="3" name="Content Placeholder 2"/>
          <p:cNvSpPr>
            <a:spLocks noGrp="1"/>
          </p:cNvSpPr>
          <p:nvPr>
            <p:ph idx="1"/>
          </p:nvPr>
        </p:nvSpPr>
        <p:spPr>
          <a:xfrm>
            <a:off x="0" y="1002535"/>
            <a:ext cx="5883007" cy="5855465"/>
          </a:xfrm>
        </p:spPr>
        <p:txBody>
          <a:bodyPr>
            <a:normAutofit/>
          </a:bodyPr>
          <a:lstStyle/>
          <a:p>
            <a:r>
              <a:rPr lang="en-GB" dirty="0" smtClean="0">
                <a:solidFill>
                  <a:schemeClr val="bg1"/>
                </a:solidFill>
              </a:rPr>
              <a:t>‘</a:t>
            </a:r>
            <a:r>
              <a:rPr lang="en-GB" dirty="0" err="1" smtClean="0">
                <a:solidFill>
                  <a:srgbClr val="00B0F0"/>
                </a:solidFill>
              </a:rPr>
              <a:t>Volkischer</a:t>
            </a:r>
            <a:r>
              <a:rPr lang="en-GB" dirty="0" smtClean="0">
                <a:solidFill>
                  <a:srgbClr val="00B0F0"/>
                </a:solidFill>
              </a:rPr>
              <a:t> </a:t>
            </a:r>
            <a:r>
              <a:rPr lang="en-GB" dirty="0" err="1" smtClean="0">
                <a:solidFill>
                  <a:srgbClr val="00B0F0"/>
                </a:solidFill>
              </a:rPr>
              <a:t>Beobachter</a:t>
            </a:r>
            <a:r>
              <a:rPr lang="en-GB" dirty="0" smtClean="0">
                <a:solidFill>
                  <a:schemeClr val="bg1"/>
                </a:solidFill>
              </a:rPr>
              <a:t>’ (Racial Observer) was the primary newspaper of the Nazi Party.  It was printed in Munich in the morning.</a:t>
            </a:r>
          </a:p>
          <a:p>
            <a:endParaRPr lang="en-GB" dirty="0">
              <a:solidFill>
                <a:schemeClr val="bg1"/>
              </a:solidFill>
            </a:endParaRPr>
          </a:p>
          <a:p>
            <a:r>
              <a:rPr lang="en-GB" dirty="0" smtClean="0">
                <a:solidFill>
                  <a:schemeClr val="bg1"/>
                </a:solidFill>
              </a:rPr>
              <a:t>‘</a:t>
            </a:r>
            <a:r>
              <a:rPr lang="en-GB" dirty="0" smtClean="0">
                <a:solidFill>
                  <a:srgbClr val="00B0F0"/>
                </a:solidFill>
              </a:rPr>
              <a:t>Der </a:t>
            </a:r>
            <a:r>
              <a:rPr lang="en-GB" dirty="0" err="1" smtClean="0">
                <a:solidFill>
                  <a:srgbClr val="00B0F0"/>
                </a:solidFill>
              </a:rPr>
              <a:t>Angriff</a:t>
            </a:r>
            <a:r>
              <a:rPr lang="en-GB" dirty="0" smtClean="0">
                <a:solidFill>
                  <a:schemeClr val="bg1"/>
                </a:solidFill>
              </a:rPr>
              <a:t>’ (The Assault) was founded by Goebbels in 1927. It was printed in Berlin in the afternoon.</a:t>
            </a:r>
          </a:p>
          <a:p>
            <a:endParaRPr lang="en-GB" dirty="0">
              <a:solidFill>
                <a:schemeClr val="bg1"/>
              </a:solidFill>
            </a:endParaRPr>
          </a:p>
          <a:p>
            <a:r>
              <a:rPr lang="en-GB" dirty="0" smtClean="0">
                <a:solidFill>
                  <a:schemeClr val="bg1"/>
                </a:solidFill>
              </a:rPr>
              <a:t>‘</a:t>
            </a:r>
            <a:r>
              <a:rPr lang="en-GB" dirty="0" smtClean="0">
                <a:solidFill>
                  <a:srgbClr val="00B0F0"/>
                </a:solidFill>
              </a:rPr>
              <a:t>Der </a:t>
            </a:r>
            <a:r>
              <a:rPr lang="en-GB" dirty="0" err="1" smtClean="0">
                <a:solidFill>
                  <a:srgbClr val="00B0F0"/>
                </a:solidFill>
              </a:rPr>
              <a:t>Stúrmer</a:t>
            </a:r>
            <a:r>
              <a:rPr lang="en-GB" dirty="0" smtClean="0">
                <a:solidFill>
                  <a:schemeClr val="bg1"/>
                </a:solidFill>
              </a:rPr>
              <a:t>’ (The Attacker) was owned by the anti-Semite </a:t>
            </a:r>
            <a:r>
              <a:rPr lang="en-GB" dirty="0" smtClean="0">
                <a:solidFill>
                  <a:srgbClr val="FFC000"/>
                </a:solidFill>
              </a:rPr>
              <a:t>Julius Streicher</a:t>
            </a:r>
            <a:r>
              <a:rPr lang="en-GB" dirty="0" smtClean="0">
                <a:solidFill>
                  <a:schemeClr val="bg1"/>
                </a:solidFill>
              </a:rPr>
              <a:t>. Hitler claimed it was his favourite paper.</a:t>
            </a:r>
            <a:endParaRPr lang="en-GB"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855" y="145055"/>
            <a:ext cx="2857500"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953" y="1897655"/>
            <a:ext cx="2132747" cy="3062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576" y="3812784"/>
            <a:ext cx="2100779" cy="2890980"/>
          </a:xfrm>
          <a:prstGeom prst="rect">
            <a:avLst/>
          </a:prstGeom>
        </p:spPr>
      </p:pic>
    </p:spTree>
    <p:extLst>
      <p:ext uri="{BB962C8B-B14F-4D97-AF65-F5344CB8AC3E}">
        <p14:creationId xmlns:p14="http://schemas.microsoft.com/office/powerpoint/2010/main" val="28663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112704"/>
          </a:xfrm>
        </p:spPr>
        <p:txBody>
          <a:bodyPr>
            <a:normAutofit/>
          </a:bodyPr>
          <a:lstStyle/>
          <a:p>
            <a:r>
              <a:rPr lang="en-GB" b="1" u="sng" dirty="0" smtClean="0">
                <a:solidFill>
                  <a:schemeClr val="bg1"/>
                </a:solidFill>
              </a:rPr>
              <a:t>4. Photographs</a:t>
            </a:r>
            <a:endParaRPr lang="en-GB" b="1" u="sng" dirty="0">
              <a:solidFill>
                <a:schemeClr val="bg1"/>
              </a:solidFill>
            </a:endParaRPr>
          </a:p>
        </p:txBody>
      </p:sp>
      <p:sp>
        <p:nvSpPr>
          <p:cNvPr id="3" name="Content Placeholder 2"/>
          <p:cNvSpPr>
            <a:spLocks noGrp="1"/>
          </p:cNvSpPr>
          <p:nvPr>
            <p:ph idx="1"/>
          </p:nvPr>
        </p:nvSpPr>
        <p:spPr>
          <a:xfrm>
            <a:off x="0" y="1002535"/>
            <a:ext cx="3977089" cy="5855465"/>
          </a:xfrm>
        </p:spPr>
        <p:txBody>
          <a:bodyPr>
            <a:normAutofit/>
          </a:bodyPr>
          <a:lstStyle/>
          <a:p>
            <a:r>
              <a:rPr lang="en-GB" dirty="0" smtClean="0">
                <a:solidFill>
                  <a:schemeClr val="bg1"/>
                </a:solidFill>
              </a:rPr>
              <a:t>Hitler had an official photographer, </a:t>
            </a:r>
            <a:r>
              <a:rPr lang="en-GB" dirty="0" smtClean="0">
                <a:solidFill>
                  <a:srgbClr val="00B0F0"/>
                </a:solidFill>
              </a:rPr>
              <a:t>Heinrich Hoffman</a:t>
            </a:r>
            <a:r>
              <a:rPr lang="en-GB" dirty="0" smtClean="0">
                <a:solidFill>
                  <a:schemeClr val="bg1"/>
                </a:solidFill>
              </a:rPr>
              <a:t>. Key images were carefully stage managed.</a:t>
            </a:r>
          </a:p>
          <a:p>
            <a:endParaRPr lang="en-GB" dirty="0">
              <a:solidFill>
                <a:schemeClr val="bg1"/>
              </a:solidFill>
            </a:endParaRPr>
          </a:p>
          <a:p>
            <a:r>
              <a:rPr lang="en-GB" dirty="0" smtClean="0">
                <a:solidFill>
                  <a:schemeClr val="bg1"/>
                </a:solidFill>
              </a:rPr>
              <a:t>Hitler practised </a:t>
            </a:r>
            <a:r>
              <a:rPr lang="en-GB" dirty="0" smtClean="0">
                <a:solidFill>
                  <a:srgbClr val="FFFF00"/>
                </a:solidFill>
              </a:rPr>
              <a:t>expressions and poses </a:t>
            </a:r>
            <a:r>
              <a:rPr lang="en-GB" dirty="0" smtClean="0">
                <a:solidFill>
                  <a:schemeClr val="bg1"/>
                </a:solidFill>
              </a:rPr>
              <a:t>before the camera. A series of photographs were widely reproduced, some as postcards, others inside cigarette packets.</a:t>
            </a:r>
            <a:endParaRPr lang="en-GB"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73726"/>
            <a:ext cx="4173673" cy="5745295"/>
          </a:xfrm>
          <a:prstGeom prst="rect">
            <a:avLst/>
          </a:prstGeom>
          <a:ln>
            <a:noFill/>
          </a:ln>
          <a:effectLst>
            <a:softEdge rad="112500"/>
          </a:effectLst>
        </p:spPr>
      </p:pic>
    </p:spTree>
    <p:extLst>
      <p:ext uri="{BB962C8B-B14F-4D97-AF65-F5344CB8AC3E}">
        <p14:creationId xmlns:p14="http://schemas.microsoft.com/office/powerpoint/2010/main" val="24312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5922"/>
            <a:ext cx="9095626" cy="4340369"/>
          </a:xfrm>
        </p:spPr>
      </p:pic>
    </p:spTree>
    <p:extLst>
      <p:ext uri="{BB962C8B-B14F-4D97-AF65-F5344CB8AC3E}">
        <p14:creationId xmlns:p14="http://schemas.microsoft.com/office/powerpoint/2010/main" val="4202454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43"/>
            <a:ext cx="5034708" cy="686734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827" y="0"/>
            <a:ext cx="4183173" cy="6858000"/>
          </a:xfrm>
          <a:prstGeom prst="rect">
            <a:avLst/>
          </a:prstGeom>
        </p:spPr>
      </p:pic>
    </p:spTree>
    <p:extLst>
      <p:ext uri="{BB962C8B-B14F-4D97-AF65-F5344CB8AC3E}">
        <p14:creationId xmlns:p14="http://schemas.microsoft.com/office/powerpoint/2010/main" val="165535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1801</Words>
  <Application>Microsoft Office PowerPoint</Application>
  <PresentationFormat>On-screen Show (4:3)</PresentationFormat>
  <Paragraphs>198</Paragraphs>
  <Slides>42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Comic Sans MS</vt:lpstr>
      <vt:lpstr>Office Theme</vt:lpstr>
      <vt:lpstr>1. Radio</vt:lpstr>
      <vt:lpstr>1. Radio</vt:lpstr>
      <vt:lpstr>2. Cinema</vt:lpstr>
      <vt:lpstr>2. Cinema</vt:lpstr>
      <vt:lpstr>3. The Press</vt:lpstr>
      <vt:lpstr>3. The Press</vt:lpstr>
      <vt:lpstr>4. Photographs</vt:lpstr>
      <vt:lpstr>PowerPoint Presentation</vt:lpstr>
      <vt:lpstr>PowerPoint Presentation</vt:lpstr>
      <vt:lpstr>PowerPoint Presentation</vt:lpstr>
      <vt:lpstr>PowerPoint Presentation</vt:lpstr>
      <vt:lpstr>5. Posters</vt:lpstr>
      <vt:lpstr>PowerPoint Presentation</vt:lpstr>
      <vt:lpstr>PowerPoint Presentation</vt:lpstr>
      <vt:lpstr>6. Meetings and Rallies</vt:lpstr>
      <vt:lpstr>PowerPoint Presentation</vt:lpstr>
      <vt:lpstr>PowerPoint Presentation</vt:lpstr>
      <vt:lpstr>PowerPoint Presentation</vt:lpstr>
      <vt:lpstr>7. Sport</vt:lpstr>
      <vt:lpstr>8. Festivals</vt:lpstr>
      <vt:lpstr>9. Autobahns</vt:lpstr>
      <vt:lpstr>PowerPoint Presentation</vt:lpstr>
      <vt:lpstr>10. Universities</vt:lpstr>
      <vt:lpstr>The Arts</vt:lpstr>
      <vt:lpstr>11. Literature</vt:lpstr>
      <vt:lpstr>12. Music</vt:lpstr>
      <vt:lpstr>13. Visual Art</vt:lpstr>
      <vt:lpstr>13. Visual Art</vt:lpstr>
      <vt:lpstr>‘Stormtroopers advancing under Gas’ by Otto Dix, 1924</vt:lpstr>
      <vt:lpstr>‘Cripples’ by Otto Dix, 1920</vt:lpstr>
      <vt:lpstr>‘Le Canot, (En Canot), Im Boot’ by Jean Metzinger, 1913</vt:lpstr>
      <vt:lpstr>‘In the beginning was the word’ by Hoyer, 1937</vt:lpstr>
      <vt:lpstr>‘The Wool Collection at a Munich Local Group’ by Adolf Reich, 1942</vt:lpstr>
      <vt:lpstr>‘Farm Family from Kahlenberg’ by Adolph Wissel, 1939</vt:lpstr>
      <vt:lpstr>‘The Fuhrer Speaks’ by Paul Padua, 1939</vt:lpstr>
      <vt:lpstr>‘The Flag Bearer’ by Hubert Lanzinger, 1939</vt:lpstr>
      <vt:lpstr>14. Sculpture</vt:lpstr>
      <vt:lpstr>PowerPoint Presentation</vt:lpstr>
      <vt:lpstr>15. Architecture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Budd</dc:creator>
  <cp:lastModifiedBy>Anthony Loxston-Baker</cp:lastModifiedBy>
  <cp:revision>56</cp:revision>
  <dcterms:created xsi:type="dcterms:W3CDTF">2013-05-19T03:52:56Z</dcterms:created>
  <dcterms:modified xsi:type="dcterms:W3CDTF">2019-01-07T17:18:55Z</dcterms:modified>
</cp:coreProperties>
</file>