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  <p:sldMasterId id="2147483710" r:id="rId3"/>
    <p:sldMasterId id="2147483722" r:id="rId4"/>
    <p:sldMasterId id="2147483734" r:id="rId5"/>
  </p:sldMasterIdLst>
  <p:notesMasterIdLst>
    <p:notesMasterId r:id="rId36"/>
  </p:notesMasterIdLst>
  <p:sldIdLst>
    <p:sldId id="290" r:id="rId6"/>
    <p:sldId id="257" r:id="rId7"/>
    <p:sldId id="260" r:id="rId8"/>
    <p:sldId id="261" r:id="rId9"/>
    <p:sldId id="262" r:id="rId10"/>
    <p:sldId id="263" r:id="rId11"/>
    <p:sldId id="264" r:id="rId12"/>
    <p:sldId id="270" r:id="rId13"/>
    <p:sldId id="265" r:id="rId14"/>
    <p:sldId id="288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226" autoAdjust="0"/>
  </p:normalViewPr>
  <p:slideViewPr>
    <p:cSldViewPr snapToGrid="0">
      <p:cViewPr varScale="1">
        <p:scale>
          <a:sx n="53" d="100"/>
          <a:sy n="53" d="100"/>
        </p:scale>
        <p:origin x="16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82B7A-A896-4631-8A09-BFEEB214C97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8A2E0-BF3B-4339-A719-A527F3E9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map ask students to consider the strengths of the CCP and the</a:t>
            </a:r>
            <a:r>
              <a:rPr lang="en-US" baseline="0" dirty="0" smtClean="0"/>
              <a:t> weaknesses of the GMD.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8A2E0-BF3B-4339-A719-A527F3E9E7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2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6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4734-F45B-4CCD-8E4F-678A7F807B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65E9-1C19-4193-833F-0AD21C79B2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4432" y="100913"/>
            <a:ext cx="9152864" cy="54377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0" name="Picture 3" descr="C:\Users\d.taylor_wso\Documents\Documents\Branding\GEMS corner swoosh\GEMS_A4_BLUE_EDUCATION_CMY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48520"/>
            <a:ext cx="2278376" cy="30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9862-48B3-47CD-8E56-C5544DCEEA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1710-F5B0-466A-984A-00C27F36A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4E5A-1629-4350-99B6-855500342B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9515-77CD-49AE-AB66-565D9E637E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A3F7-D210-44D1-9DC4-7F17C9F75B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FE2C7-5819-435B-88A4-4FC51DB175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F076-ABEE-4200-B92E-C566AB6647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4297-F59B-49F5-8CD0-9B11377F5D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941D-DD85-450A-924D-B22413737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D733-854D-457A-ACA1-153F38CD9C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9533-E4F2-4004-8C98-B4E17D3935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4610-1DA3-40E2-A28C-1E750FD9BB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2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6E20-B39D-4642-932B-830549E6D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C471-3680-45B1-8425-E5FA9B105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5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71DD-425A-4CE6-B0AE-511FD8D4A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16C6-E071-416D-9E83-3F24CD5885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FFA9-77E7-4FAB-AA71-7084734000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7BECD-ECE3-4436-BA32-DDF0D13F6A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4138-F6CB-4942-B80D-49F070C301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15FD-B1C4-4AD3-9BCA-58E39F77AF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1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6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0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83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6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5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4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85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75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5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91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40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10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675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4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319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01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83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5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014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89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275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574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032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266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708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38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118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85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51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50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85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97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6743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19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5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2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5BD4D-8C4A-46CB-912A-AC0CA24F3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88EA-9E0D-4A63-B0BC-0DD47397B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4EFE5E-6AD7-4629-95F5-B5D90CA81E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EF7D2D-08A1-4930-87F8-5A6ADD55AB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66552-DFAD-4020-A739-B6721856A6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9557-F0E8-4EE1-8792-51A233DF86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4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22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09732-411E-475B-AA8C-72848DB29C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0472-4C38-4148-98A2-5C423A0E6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88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hk/url?sa=i&amp;rct=j&amp;q=DAKOTA+PLANE&amp;source=images&amp;cd=&amp;cad=rja&amp;docid=nU7-IiK0lc_VFM&amp;tbnid=1kwh2f0DJxAshM:&amp;ved=0CAUQjRw&amp;url=http://www.dc3history.org/russia.htm&amp;ei=4fUNUbubK6uTiQe30YH4Dg&amp;psig=AFQjCNFLt0gqybCTMD8SmaSNmcu36bNPUw&amp;ust=1359955803538135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.hk/url?sa=i&amp;rct=j&amp;q=STALIN&amp;source=images&amp;cd=&amp;cad=rja&amp;docid=LLfy-S3XCcn7UM&amp;tbnid=iHxlg3bXkLwKlM:&amp;ved=0CAUQjRw&amp;url=http://www.dailymail.co.uk/debate/columnists/article-483230/Traitors-family-Stalins-informers.html&amp;ei=_PUNUbKtKMaaiQfw44CgAg&amp;psig=AFQjCNEKYpNvbBSCZNhRX288G15OVFCuxA&amp;ust=135995583092737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5/56/Mao_and_Chiang1945.jpg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.hk/url?sa=i&amp;rct=j&amp;q=george+c+marshall&amp;source=images&amp;cd=&amp;cad=rja&amp;docid=hxQEDMuQZd8sVM&amp;tbnid=8Po4johk5RSkBM:&amp;ved=0CAUQjRw&amp;url=http://en.wikipedia.org/wiki/George_Marshall&amp;ei=QfYNUbLdE8mQiQfw3YGQBw&amp;v6u=http://s-v6exp1-ds.metric.gstatic.com/gen_204?ip%3D1.64.239.32%26ts%3D1359869502338348%26auth%3Db32esouorxkw35biqu4xgcdsuibikezg%26rndm%3D0.5070757901790047&amp;v6s=2&amp;v6t=1509&amp;psig=AFQjCNFauIqU6I4Av3xzeaEvrJol7QyMlw&amp;ust=135995590236198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//upload.wikimedia.org/wikipedia/commons/6/61/National_Revolutionary_Army_troops.png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//upload.wikimedia.org/wikipedia/commons/8/81/National_Revolutionary_Army_planes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//upload.wikimedia.org/wikipedia/commons/f/f4/National_Revolutionary_Army_artillery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//upload.wikimedia.org/wikipedia/commons/0/01/Chaing_Kai-shek's_Strategy_1947.PNG" TargetMode="Externa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hk/url?sa=i&amp;rct=j&amp;q=LIN+BIAO&amp;source=images&amp;cd=&amp;cad=rja&amp;docid=IvFVXTWp9Ia3gM&amp;tbnid=BWGwsYvG5R7aCM:&amp;ved=0CAUQjRw&amp;url=http://en.wikipedia.org/wiki/Lin_Biao&amp;ei=ZfYNUZHDDqa0iQeEg4CwDQ&amp;psig=AFQjCNEmqMjcM7lj83Vf6mXJ-lOZcZg4cg&amp;ust=1359955929513223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.hk/url?sa=i&amp;rct=j&amp;q=guerrilla+warfare+IN+CHINA&amp;source=images&amp;cd=&amp;cad=rja&amp;docid=t0syjOxTv9bXQM&amp;tbnid=B-r-mDMryYQC3M:&amp;ved=0CAUQjRw&amp;url=http://kids.britannica.com/comptons/art-125846&amp;ei=MfcNUaeqAcTkiAeSpYHICA&amp;psig=AFQjCNGYoTRBKdg6aCidaRYQewKnzlonlg&amp;ust=135995608213783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hk/url?sa=i&amp;rct=j&amp;q=guerrilla+warfare+IN+CHINA&amp;source=images&amp;cd=&amp;cad=rja&amp;docid=96T4jPvlXdmoFM&amp;tbnid=N3QhYhWNT_lNYM:&amp;ved=0CAUQjRw&amp;url=http://www.npr.org/blogs/pictureshow/2010/01/sha_fei.html&amp;ei=C_cNUbfMBvCXiAe5z4CoAw&amp;psig=AFQjCNGYoTRBKdg6aCidaRYQewKnzlonlg&amp;ust=1359956082137839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hk/url?sa=i&amp;rct=j&amp;q=PLA+1948&amp;source=images&amp;cd=&amp;cad=rja&amp;docid=Mn80Zx4Jx1LeQM&amp;tbnid=7wMZRgi5oVReqM:&amp;ved=0CAUQjRw&amp;url=http://www.chinadaily.com.cn/photo/2009-09/25/content_8911735.htm&amp;ei=tfcNUfC3JOiTiQfdrYC4CA&amp;psig=AFQjCNFc4ipSDtwE0WgtzeQMizVp7EClOQ&amp;ust=1359956270485677" TargetMode="Externa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//upload.wikimedia.org/wikipedia/commons/2/23/Communist_Offensives_September_through_November_1948.PNG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//upload.wikimedia.org/wikipedia/commons/5/5b/PLAHuaihai.jpg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hyperlink" Target="//upload.wikimedia.org/wikipedia/commons/9/9b/PLA_Enters_Peking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.hk/url?sa=i&amp;rct=j&amp;q=the+chinese+civil+war+1945-49&amp;source=images&amp;cd=&amp;cad=rja&amp;docid=Y5y52LhWvPLf4M&amp;tbnid=yuS1J8ki7EpbqM:&amp;ved=0CAUQjRw&amp;url=http://www.thefewgoodmen.com/thefgmforum/threads/chinese-civil-war-1945-49.405/&amp;ei=8vENUcbNJIiaiAecu4HwCg&amp;psig=AFQjCNGmmwHafVdTZvpCwYxYDKi_PLwHjQ&amp;ust=1359954749868816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m.hk/url?sa=i&amp;rct=j&amp;q=SHANGHAI+CAPTURED+1949&amp;source=images&amp;cd=&amp;cad=rja&amp;docid=3n3zxH_y5s21hM&amp;tbnid=w9IRa1mXtok8pM:&amp;ved=0CAUQjRw&amp;url=http://multipletext.com/2009/9_shanghai_1949.htm&amp;ei=AvgNUe6lLcmriAex4oCoAQ&amp;psig=AFQjCNGQnLlQL9kHJ6Ty_GhK9ZRQdWkm9g&amp;ust=135995634383149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//upload.wikimedia.org/wikipedia/commons/2/23/Communist_Offensives_April_-_October_1949.PNG" TargetMode="Externa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hk/url?sa=i&amp;rct=j&amp;q=the+chinese+civil+war+1945-49&amp;source=images&amp;cd=&amp;cad=rja&amp;docid=DG6XnjxLmCs-kM&amp;tbnid=Wkl-JNTrv2lO7M:&amp;ved=0CAUQjRw&amp;url=http://in.china-embassy.org/eng/zggk/t866819.htm&amp;ei=DvINUdenK4-iiAfPxID4Cw&amp;psig=AFQjCNGmmwHafVdTZvpCwYxYDKi_PLwHjQ&amp;ust=1359954749868816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hyperlink" Target="http://www.google.com.hk/url?sa=i&amp;rct=j&amp;q=chiang+kai+shek+flees+to+taiwan&amp;source=images&amp;cd=&amp;cad=rja&amp;docid=Ra1JLpRKAHGZuM&amp;tbnid=8o0DTljnCW6hSM:&amp;ved=0CAUQjRw&amp;url=http://www.telegraph.co.uk/news/worldnews/asia/taiwan/5199839/Taiwan-invaded-China-declassified-papers-show.html&amp;ei=e_gNUd2RIcWTiQeAj4GgCg&amp;psig=AFQjCNE-oXufG07dtcy6GRURF38a-KhD1g&amp;ust=135995640039258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72"/>
          <p:cNvSpPr/>
          <p:nvPr/>
        </p:nvSpPr>
        <p:spPr>
          <a:xfrm>
            <a:off x="-780" y="0"/>
            <a:ext cx="9143998" cy="6141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0"/>
            <a:ext cx="554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on Entry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611" y="797392"/>
            <a:ext cx="8823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 Black"/>
                <a:cs typeface="Arial Black"/>
              </a:rPr>
              <a:t>Key Question: </a:t>
            </a:r>
            <a:r>
              <a:rPr lang="en-US" sz="2400" dirty="0">
                <a:solidFill>
                  <a:prstClr val="black"/>
                </a:solidFill>
              </a:rPr>
              <a:t>What circumstances </a:t>
            </a:r>
            <a:r>
              <a:rPr lang="en-US" sz="2400" dirty="0" err="1">
                <a:solidFill>
                  <a:prstClr val="black"/>
                </a:solidFill>
              </a:rPr>
              <a:t>favoured</a:t>
            </a:r>
            <a:r>
              <a:rPr lang="en-US" sz="2400" dirty="0">
                <a:solidFill>
                  <a:prstClr val="black"/>
                </a:solidFill>
              </a:rPr>
              <a:t> the rise of Mao Zedong?</a:t>
            </a:r>
            <a:endParaRPr lang="en-US" sz="2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2" y="1733495"/>
            <a:ext cx="6749143" cy="3369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419" y="5207843"/>
            <a:ext cx="7721600" cy="1600438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Work in groups of 3 to write answers to each of the questions on a board</a:t>
            </a:r>
          </a:p>
          <a:p>
            <a:r>
              <a:rPr lang="en-US" sz="2200" dirty="0" smtClean="0"/>
              <a:t>Make sure you label each response ‘</a:t>
            </a:r>
            <a:r>
              <a:rPr lang="en-US" sz="2200" b="1" dirty="0" smtClean="0"/>
              <a:t>Think</a:t>
            </a:r>
            <a:r>
              <a:rPr lang="en-US" sz="2200" dirty="0" smtClean="0"/>
              <a:t>, </a:t>
            </a:r>
            <a:r>
              <a:rPr lang="en-US" sz="2200" b="1" dirty="0" smtClean="0"/>
              <a:t>Puzzle</a:t>
            </a:r>
            <a:r>
              <a:rPr lang="en-US" sz="2200" dirty="0" smtClean="0"/>
              <a:t> or </a:t>
            </a:r>
            <a:r>
              <a:rPr lang="en-US" sz="2200" b="1" dirty="0" smtClean="0"/>
              <a:t>Explore</a:t>
            </a:r>
            <a:r>
              <a:rPr lang="en-US" sz="2200" dirty="0" smtClean="0"/>
              <a:t>’ AND add your name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93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435989"/>
            <a:ext cx="9144000" cy="422011"/>
            <a:chOff x="0" y="4580821"/>
            <a:chExt cx="9144000" cy="562681"/>
          </a:xfrm>
        </p:grpSpPr>
        <p:sp>
          <p:nvSpPr>
            <p:cNvPr id="4" name="Rectangle 3"/>
            <p:cNvSpPr/>
            <p:nvPr/>
          </p:nvSpPr>
          <p:spPr>
            <a:xfrm>
              <a:off x="2" y="4580821"/>
              <a:ext cx="9143998" cy="562681"/>
            </a:xfrm>
            <a:prstGeom prst="rect">
              <a:avLst/>
            </a:prstGeom>
            <a:solidFill>
              <a:srgbClr val="2FA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Picture 4" descr="Screen Shot 2015-02-09 at 12.06.40 P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588459"/>
              <a:ext cx="2798613" cy="555041"/>
            </a:xfrm>
            <a:prstGeom prst="rect">
              <a:avLst/>
            </a:prstGeom>
          </p:spPr>
        </p:pic>
        <p:pic>
          <p:nvPicPr>
            <p:cNvPr id="6" name="Picture 5" descr="GEMS_PhotoLogo_9_DB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000" y="4640762"/>
              <a:ext cx="922842" cy="4354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73122" y="4614968"/>
              <a:ext cx="4653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Want to know the latest?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Follow us…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Twitter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@GEMS_WSO 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| 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Facebook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GEMSWSO</a:t>
              </a:r>
              <a:endPara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669798"/>
            <a:ext cx="7401702" cy="55512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585" cy="460613"/>
          </a:xfrm>
          <a:prstGeom prst="rect">
            <a:avLst/>
          </a:prstGeom>
          <a:solidFill>
            <a:srgbClr val="2FA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prstClr val="white"/>
                </a:solidFill>
                <a:latin typeface="Calibri"/>
              </a:rPr>
              <a:t>Activate 1: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Toolkits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for Active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Reading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-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The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Symbols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1471" y="2429774"/>
            <a:ext cx="240937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you read through the two worksheets.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the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symbols approach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code the 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like highlighting, just with symbols.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011" y="5815437"/>
            <a:ext cx="76606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Answer question 1 to 8 on Worksheet 1. </a:t>
            </a:r>
          </a:p>
        </p:txBody>
      </p:sp>
    </p:spTree>
    <p:extLst>
      <p:ext uri="{BB962C8B-B14F-4D97-AF65-F5344CB8AC3E}">
        <p14:creationId xmlns:p14="http://schemas.microsoft.com/office/powerpoint/2010/main" val="6454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282" y="202306"/>
            <a:ext cx="8823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 Black"/>
                <a:cs typeface="Arial Black"/>
              </a:rPr>
              <a:t>Key Question: </a:t>
            </a:r>
            <a:r>
              <a:rPr lang="en-US" sz="2400" dirty="0">
                <a:solidFill>
                  <a:prstClr val="black"/>
                </a:solidFill>
              </a:rPr>
              <a:t>What circumstances </a:t>
            </a:r>
            <a:r>
              <a:rPr lang="en-US" sz="2400" dirty="0" err="1">
                <a:solidFill>
                  <a:prstClr val="black"/>
                </a:solidFill>
              </a:rPr>
              <a:t>favoured</a:t>
            </a:r>
            <a:r>
              <a:rPr lang="en-US" sz="2400" dirty="0">
                <a:solidFill>
                  <a:prstClr val="black"/>
                </a:solidFill>
              </a:rPr>
              <a:t> the rise of Mao Zedong?</a:t>
            </a:r>
            <a:endParaRPr lang="en-US" sz="2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281" y="1232012"/>
            <a:ext cx="3254093" cy="423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Learning Objective</a:t>
            </a:r>
            <a:r>
              <a:rPr lang="en-US" sz="2400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2282" y="3434937"/>
            <a:ext cx="3254093" cy="375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Learning Outcomes</a:t>
            </a:r>
            <a:r>
              <a:rPr lang="en-US" sz="2400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5194" y="3904136"/>
            <a:ext cx="3201181" cy="28225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4 Grade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You can identify why different events were significant in Mao’s rise to power.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05864" y="3434937"/>
            <a:ext cx="2518797" cy="3291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5 Grade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You can explain why some events are more significant than others in Mao’s rise to power.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31038" y="3160058"/>
            <a:ext cx="2724460" cy="35666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6-7 Grade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You can </a:t>
            </a:r>
            <a:r>
              <a:rPr lang="en-US" sz="2000" dirty="0" err="1">
                <a:solidFill>
                  <a:prstClr val="black"/>
                </a:solidFill>
                <a:latin typeface="Arial"/>
                <a:cs typeface="Arial"/>
              </a:rPr>
              <a:t>analyse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the different events and reach a judgement comparing different events to explain which is the most significant.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281" y="1724844"/>
            <a:ext cx="7102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400" b="1" dirty="0"/>
              <a:t>To explain how the war with Japan helped the Communist Party gain more support.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>
                <a:solidFill>
                  <a:srgbClr val="00B050"/>
                </a:solidFill>
              </a:rPr>
              <a:t>To explain why the communists won the Civil War.</a:t>
            </a:r>
          </a:p>
          <a:p>
            <a:pPr marL="342900" indent="-342900">
              <a:buFontTx/>
              <a:buAutoNum type="arabicPeriod"/>
            </a:pPr>
            <a:endParaRPr lang="en-GB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09" y="1704445"/>
            <a:ext cx="1020488" cy="10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926515" y="1124415"/>
            <a:ext cx="2392138" cy="509317"/>
          </a:xfrm>
          <a:prstGeom prst="wedgeRoundRectCallout">
            <a:avLst>
              <a:gd name="adj1" fmla="val 37243"/>
              <a:gd name="adj2" fmla="val 113654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prstClr val="black"/>
                </a:solidFill>
              </a:rPr>
              <a:t>Critical Thinking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China in 1945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292080" cy="566124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When war ended in </a:t>
            </a:r>
            <a:r>
              <a:rPr lang="en-GB" b="1" dirty="0" smtClean="0">
                <a:solidFill>
                  <a:srgbClr val="FF0000"/>
                </a:solidFill>
              </a:rPr>
              <a:t>Aug 1945</a:t>
            </a:r>
            <a:r>
              <a:rPr lang="en-GB" dirty="0" smtClean="0">
                <a:solidFill>
                  <a:schemeClr val="bg1"/>
                </a:solidFill>
              </a:rPr>
              <a:t>, the CCP controlled most of the </a:t>
            </a:r>
            <a:r>
              <a:rPr lang="en-GB" b="1" dirty="0" smtClean="0">
                <a:solidFill>
                  <a:srgbClr val="FF0000"/>
                </a:solidFill>
              </a:rPr>
              <a:t>countryside</a:t>
            </a:r>
            <a:r>
              <a:rPr lang="en-GB" dirty="0" smtClean="0">
                <a:solidFill>
                  <a:schemeClr val="bg1"/>
                </a:solidFill>
              </a:rPr>
              <a:t> &amp; the KMT was stuck in </a:t>
            </a:r>
            <a:r>
              <a:rPr lang="en-GB" b="1" dirty="0" smtClean="0">
                <a:solidFill>
                  <a:srgbClr val="FF0000"/>
                </a:solidFill>
              </a:rPr>
              <a:t>Sichuan province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war ended </a:t>
            </a:r>
            <a:r>
              <a:rPr lang="en-GB" b="1" dirty="0" smtClean="0">
                <a:solidFill>
                  <a:srgbClr val="FF0000"/>
                </a:solidFill>
              </a:rPr>
              <a:t>too soon </a:t>
            </a:r>
            <a:r>
              <a:rPr lang="en-GB" dirty="0" smtClean="0">
                <a:solidFill>
                  <a:schemeClr val="bg1"/>
                </a:solidFill>
              </a:rPr>
              <a:t>for Chiang. He was hoping that the USA would </a:t>
            </a:r>
            <a:r>
              <a:rPr lang="en-GB" b="1" dirty="0" smtClean="0">
                <a:solidFill>
                  <a:srgbClr val="FF0000"/>
                </a:solidFill>
              </a:rPr>
              <a:t>send armies </a:t>
            </a:r>
            <a:r>
              <a:rPr lang="en-GB" dirty="0" smtClean="0">
                <a:solidFill>
                  <a:schemeClr val="bg1"/>
                </a:solidFill>
              </a:rPr>
              <a:t>to China to defeat the Japanese </a:t>
            </a:r>
            <a:r>
              <a:rPr lang="en-GB" b="1" dirty="0" smtClean="0">
                <a:solidFill>
                  <a:srgbClr val="FF0000"/>
                </a:solidFill>
              </a:rPr>
              <a:t>AND</a:t>
            </a:r>
            <a:r>
              <a:rPr lang="en-GB" dirty="0" smtClean="0">
                <a:solidFill>
                  <a:schemeClr val="bg1"/>
                </a:solidFill>
              </a:rPr>
              <a:t> communists.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CCP was already </a:t>
            </a:r>
            <a:r>
              <a:rPr lang="en-GB" b="1" dirty="0" smtClean="0">
                <a:solidFill>
                  <a:srgbClr val="FF0000"/>
                </a:solidFill>
              </a:rPr>
              <a:t>accepting the surrender </a:t>
            </a:r>
            <a:r>
              <a:rPr lang="en-GB" dirty="0" smtClean="0">
                <a:solidFill>
                  <a:schemeClr val="bg1"/>
                </a:solidFill>
              </a:rPr>
              <a:t>of the Japanese in many areas and </a:t>
            </a:r>
            <a:r>
              <a:rPr lang="en-GB" b="1" dirty="0" smtClean="0">
                <a:solidFill>
                  <a:srgbClr val="FF0000"/>
                </a:solidFill>
              </a:rPr>
              <a:t>taking over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trumanlibrary.org/photographs/85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501"/>
            <a:ext cx="3707904" cy="3592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0072" y="3717032"/>
            <a:ext cx="3816424" cy="3024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black"/>
                </a:solidFill>
              </a:rPr>
              <a:t>‘</a:t>
            </a:r>
            <a:r>
              <a:rPr lang="en-GB" sz="2800" b="1" i="1" dirty="0">
                <a:solidFill>
                  <a:prstClr val="black"/>
                </a:solidFill>
              </a:rPr>
              <a:t>The CCP had effectively won the civil war by 1945</a:t>
            </a:r>
            <a:r>
              <a:rPr lang="en-GB" sz="2800" b="1" dirty="0">
                <a:solidFill>
                  <a:prstClr val="black"/>
                </a:solidFill>
              </a:rPr>
              <a:t>.’ </a:t>
            </a:r>
          </a:p>
          <a:p>
            <a:pPr algn="ctr"/>
            <a:endParaRPr lang="en-GB" sz="1100" b="1" dirty="0">
              <a:solidFill>
                <a:prstClr val="black"/>
              </a:solidFill>
            </a:endParaRPr>
          </a:p>
          <a:p>
            <a:pPr algn="ctr"/>
            <a:r>
              <a:rPr lang="en-GB" sz="2800" b="1" dirty="0" smtClean="0">
                <a:solidFill>
                  <a:prstClr val="black"/>
                </a:solidFill>
              </a:rPr>
              <a:t>Do you agree? Explain your opinions in details.</a:t>
            </a:r>
          </a:p>
          <a:p>
            <a:pPr algn="ctr"/>
            <a:endParaRPr lang="en-GB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emersonkent.com/images/china_1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8"/>
            <a:ext cx="9144000" cy="684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070" y="504478"/>
            <a:ext cx="8823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 Black"/>
                <a:cs typeface="Arial Black"/>
              </a:rPr>
              <a:t>Key Question: </a:t>
            </a:r>
            <a:r>
              <a:rPr lang="en-US" sz="2400" dirty="0">
                <a:solidFill>
                  <a:prstClr val="black"/>
                </a:solidFill>
              </a:rPr>
              <a:t>What circumstances </a:t>
            </a:r>
            <a:r>
              <a:rPr lang="en-US" sz="2400" dirty="0" err="1">
                <a:solidFill>
                  <a:prstClr val="black"/>
                </a:solidFill>
              </a:rPr>
              <a:t>favoured</a:t>
            </a:r>
            <a:r>
              <a:rPr lang="en-US" sz="2400" dirty="0">
                <a:solidFill>
                  <a:prstClr val="black"/>
                </a:solidFill>
              </a:rPr>
              <a:t> the rise of Mao Zedong?</a:t>
            </a:r>
            <a:endParaRPr lang="en-US" sz="2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890" y="1421944"/>
            <a:ext cx="81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Read through the next few slides and create a table to summarise the </a:t>
            </a:r>
            <a:r>
              <a:rPr lang="en-US" sz="2400" dirty="0" smtClean="0"/>
              <a:t>following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 smtClean="0"/>
              <a:t>See pp. 128-131 in </a:t>
            </a:r>
            <a:r>
              <a:rPr lang="en-US" sz="2400" i="1" dirty="0" smtClean="0"/>
              <a:t>Authoritarian </a:t>
            </a:r>
            <a:r>
              <a:rPr lang="en-US" sz="2400" i="1" dirty="0" smtClean="0"/>
              <a:t>Rulers </a:t>
            </a:r>
            <a:r>
              <a:rPr lang="en-US" sz="2400" dirty="0" smtClean="0"/>
              <a:t> as well.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918427"/>
              </p:ext>
            </p:extLst>
          </p:nvPr>
        </p:nvGraphicFramePr>
        <p:xfrm>
          <a:off x="643466" y="2795210"/>
          <a:ext cx="7964424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2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Strengths of the CCP</a:t>
                      </a:r>
                    </a:p>
                    <a:p>
                      <a:r>
                        <a:rPr lang="en-US" sz="2800" dirty="0" smtClean="0"/>
                        <a:t>(reasons for victory in the Civil Wars)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Failures of the GMD/KMT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585" cy="460613"/>
          </a:xfrm>
          <a:prstGeom prst="rect">
            <a:avLst/>
          </a:prstGeom>
          <a:solidFill>
            <a:srgbClr val="2FA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prstClr val="white"/>
                </a:solidFill>
                <a:latin typeface="Calibri"/>
              </a:rPr>
              <a:t>Activate 2: Why did the Communists win the Civil War, 1945-49?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90872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China in 1945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5436096" cy="602128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Allies decided that Chiang should be </a:t>
            </a:r>
            <a:r>
              <a:rPr lang="en-GB" b="1" dirty="0" smtClean="0">
                <a:solidFill>
                  <a:srgbClr val="FF0000"/>
                </a:solidFill>
              </a:rPr>
              <a:t>reinstated </a:t>
            </a:r>
            <a:r>
              <a:rPr lang="en-GB" dirty="0" smtClean="0">
                <a:solidFill>
                  <a:schemeClr val="bg1"/>
                </a:solidFill>
              </a:rPr>
              <a:t>as ruler of China. Even </a:t>
            </a:r>
            <a:r>
              <a:rPr lang="en-GB" b="1" dirty="0" smtClean="0">
                <a:solidFill>
                  <a:srgbClr val="FF0000"/>
                </a:solidFill>
              </a:rPr>
              <a:t>Stalin </a:t>
            </a:r>
            <a:r>
              <a:rPr lang="en-GB" dirty="0" smtClean="0">
                <a:solidFill>
                  <a:schemeClr val="bg1"/>
                </a:solidFill>
              </a:rPr>
              <a:t>agreed to this.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US Dakota planes </a:t>
            </a:r>
            <a:r>
              <a:rPr lang="en-GB" b="1" dirty="0" smtClean="0">
                <a:solidFill>
                  <a:srgbClr val="FF0000"/>
                </a:solidFill>
              </a:rPr>
              <a:t>rushed </a:t>
            </a:r>
            <a:r>
              <a:rPr lang="en-GB" dirty="0" smtClean="0">
                <a:solidFill>
                  <a:schemeClr val="bg1"/>
                </a:solidFill>
              </a:rPr>
              <a:t>110,000 KMT troops to the cities and bases in the north to accept the surrender of </a:t>
            </a:r>
            <a:r>
              <a:rPr lang="en-GB" b="1" dirty="0" smtClean="0">
                <a:solidFill>
                  <a:srgbClr val="FF0000"/>
                </a:solidFill>
              </a:rPr>
              <a:t>Japanese troops &amp; equipment </a:t>
            </a:r>
            <a:r>
              <a:rPr lang="en-GB" dirty="0" smtClean="0">
                <a:solidFill>
                  <a:schemeClr val="bg1"/>
                </a:solidFill>
              </a:rPr>
              <a:t>before the Communists could do so.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response the Communists moved into </a:t>
            </a:r>
            <a:r>
              <a:rPr lang="en-GB" b="1" dirty="0" smtClean="0">
                <a:solidFill>
                  <a:srgbClr val="FF0000"/>
                </a:solidFill>
              </a:rPr>
              <a:t>Manchuria</a:t>
            </a:r>
            <a:r>
              <a:rPr lang="en-GB" dirty="0" smtClean="0">
                <a:solidFill>
                  <a:schemeClr val="bg1"/>
                </a:solidFill>
              </a:rPr>
              <a:t> and captured many ex-Japanese </a:t>
            </a:r>
            <a:r>
              <a:rPr lang="en-GB" b="1" dirty="0" smtClean="0">
                <a:solidFill>
                  <a:srgbClr val="FF0000"/>
                </a:solidFill>
              </a:rPr>
              <a:t>weapons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116632"/>
            <a:ext cx="3740076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black"/>
                </a:solidFill>
              </a:rPr>
              <a:t>Why do you think Stalin agreed to reinstate Chiang rather than Mao as leader of China?</a:t>
            </a:r>
          </a:p>
        </p:txBody>
      </p:sp>
      <p:pic>
        <p:nvPicPr>
          <p:cNvPr id="11266" name="Picture 2" descr="http://t1.gstatic.com/images?q=tbn:ANd9GcTcV7s7eaLyL9DDSYy1J3lbMdRck6NvluUR4oGkWAQ71ojJU5eXy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46652"/>
            <a:ext cx="3563888" cy="2411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g.dailymail.co.uk/i/pix/2007/09_03/stalinDM2109_468x55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26" y="2420888"/>
            <a:ext cx="2105259" cy="2480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Ceasefire?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940152" cy="58772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rgbClr val="FF0000"/>
                </a:solidFill>
              </a:rPr>
              <a:t>Dec 1945</a:t>
            </a:r>
            <a:r>
              <a:rPr lang="en-GB" dirty="0" smtClean="0">
                <a:solidFill>
                  <a:schemeClr val="bg1"/>
                </a:solidFill>
              </a:rPr>
              <a:t>, the USA sent </a:t>
            </a:r>
            <a:r>
              <a:rPr lang="en-GB" b="1" dirty="0" smtClean="0">
                <a:solidFill>
                  <a:srgbClr val="FF0000"/>
                </a:solidFill>
              </a:rPr>
              <a:t>General Marshall </a:t>
            </a:r>
            <a:r>
              <a:rPr lang="en-GB" dirty="0" smtClean="0">
                <a:solidFill>
                  <a:schemeClr val="bg1"/>
                </a:solidFill>
              </a:rPr>
              <a:t>to try to prevent a civil war in China. He failed and war broke out in </a:t>
            </a:r>
            <a:r>
              <a:rPr lang="en-GB" b="1" dirty="0" smtClean="0">
                <a:solidFill>
                  <a:srgbClr val="FF0000"/>
                </a:solidFill>
              </a:rPr>
              <a:t>early 1946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Communists had 1.2m members, </a:t>
            </a:r>
            <a:r>
              <a:rPr lang="en-GB" b="1" dirty="0" smtClean="0">
                <a:solidFill>
                  <a:srgbClr val="FF0000"/>
                </a:solidFill>
              </a:rPr>
              <a:t>900,000 soldiers</a:t>
            </a:r>
            <a:r>
              <a:rPr lang="en-GB" dirty="0" smtClean="0">
                <a:solidFill>
                  <a:schemeClr val="bg1"/>
                </a:solidFill>
              </a:rPr>
              <a:t>, 19 base areas, 90m population but lacked heavy military equipment and only 600 artillery pieces.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KMT had </a:t>
            </a:r>
            <a:r>
              <a:rPr lang="en-GB" b="1" dirty="0" smtClean="0">
                <a:solidFill>
                  <a:srgbClr val="FF0000"/>
                </a:solidFill>
              </a:rPr>
              <a:t>2.7m soldiers</a:t>
            </a:r>
            <a:r>
              <a:rPr lang="en-GB" dirty="0" smtClean="0">
                <a:solidFill>
                  <a:schemeClr val="bg1"/>
                </a:solidFill>
              </a:rPr>
              <a:t>, 39 newly trained divisions, x10 artillery and large air force.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2006" y="4581128"/>
            <a:ext cx="3121450" cy="2160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prstClr val="black"/>
                </a:solidFill>
              </a:rPr>
              <a:t>Was there any realistic prospect of peace cooperation between the CCP &amp; KMT after the end of WW2?</a:t>
            </a:r>
          </a:p>
        </p:txBody>
      </p:sp>
      <p:pic>
        <p:nvPicPr>
          <p:cNvPr id="4098" name="Picture 2" descr="File:Mao and Chiang19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06" y="0"/>
            <a:ext cx="3226127" cy="257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9/91/General_George_C._Marshall,_official_military_photo,_1946.JPEG/250px-General_George_C._Marshall,_official_military_photo,_1946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2816"/>
            <a:ext cx="1725022" cy="2613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1.) Early Setbacks, July 1946-May 1947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6228184" cy="587727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KMT immediately </a:t>
            </a:r>
            <a:r>
              <a:rPr lang="en-GB" b="1" dirty="0" smtClean="0">
                <a:solidFill>
                  <a:srgbClr val="FF0000"/>
                </a:solidFill>
              </a:rPr>
              <a:t>took the initiative </a:t>
            </a:r>
            <a:r>
              <a:rPr lang="en-GB" dirty="0" smtClean="0">
                <a:solidFill>
                  <a:schemeClr val="bg1"/>
                </a:solidFill>
              </a:rPr>
              <a:t>by launching an offensive which captured most of the cities of Manchuria </a:t>
            </a:r>
            <a:r>
              <a:rPr lang="en-GB" b="1" dirty="0" smtClean="0">
                <a:solidFill>
                  <a:srgbClr val="FF0000"/>
                </a:solidFill>
              </a:rPr>
              <a:t>except for Harbin </a:t>
            </a:r>
            <a:r>
              <a:rPr lang="en-GB" dirty="0" smtClean="0">
                <a:solidFill>
                  <a:schemeClr val="bg1"/>
                </a:solidFill>
              </a:rPr>
              <a:t>in the far north.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CCP even lost their base at </a:t>
            </a:r>
            <a:r>
              <a:rPr lang="en-GB" b="1" dirty="0" err="1" smtClean="0">
                <a:solidFill>
                  <a:srgbClr val="FF0000"/>
                </a:solidFill>
              </a:rPr>
              <a:t>Yan’an</a:t>
            </a:r>
            <a:r>
              <a:rPr lang="en-GB" dirty="0" smtClean="0">
                <a:solidFill>
                  <a:schemeClr val="bg1"/>
                </a:solidFill>
              </a:rPr>
              <a:t>. KMT numbers, resources and air power </a:t>
            </a:r>
            <a:r>
              <a:rPr lang="en-GB" b="1" dirty="0" smtClean="0">
                <a:solidFill>
                  <a:srgbClr val="FF0000"/>
                </a:solidFill>
              </a:rPr>
              <a:t>helped dramatically</a:t>
            </a:r>
            <a:r>
              <a:rPr lang="en-GB" dirty="0" smtClean="0">
                <a:solidFill>
                  <a:schemeClr val="bg1"/>
                </a:solidFill>
              </a:rPr>
              <a:t>. Chiang committed </a:t>
            </a:r>
            <a:r>
              <a:rPr lang="en-GB" b="1" dirty="0" smtClean="0">
                <a:solidFill>
                  <a:srgbClr val="FF0000"/>
                </a:solidFill>
              </a:rPr>
              <a:t>½ million </a:t>
            </a:r>
            <a:r>
              <a:rPr lang="en-GB" dirty="0" smtClean="0">
                <a:solidFill>
                  <a:schemeClr val="bg1"/>
                </a:solidFill>
              </a:rPr>
              <a:t>of his best troops to capture Manchuria.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 renewed offensive by the KMT in Oct 1946 </a:t>
            </a:r>
            <a:r>
              <a:rPr lang="en-GB" b="1" dirty="0" smtClean="0">
                <a:solidFill>
                  <a:srgbClr val="FF0000"/>
                </a:solidFill>
              </a:rPr>
              <a:t>failed to break through </a:t>
            </a:r>
            <a:r>
              <a:rPr lang="en-GB" dirty="0" smtClean="0">
                <a:solidFill>
                  <a:schemeClr val="bg1"/>
                </a:solidFill>
              </a:rPr>
              <a:t>PLA defences.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File:National Revolutionary Army troop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95" y="980728"/>
            <a:ext cx="280800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National Revolutionary Army artillery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95" y="4564960"/>
            <a:ext cx="2808006" cy="2287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National Revolutionary Army planes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77" y="2708920"/>
            <a:ext cx="3014663" cy="223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File:Chaing Kai-shek's Strategy 1947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1"/>
            <a:ext cx="9144000" cy="686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1.) Early Setbacks, July 1946-May 1947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741095" cy="587727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After October 1946, the PLA led by </a:t>
            </a:r>
            <a:r>
              <a:rPr lang="en-GB" b="1" dirty="0" smtClean="0">
                <a:solidFill>
                  <a:srgbClr val="FF0000"/>
                </a:solidFill>
              </a:rPr>
              <a:t>Lin Biao</a:t>
            </a:r>
            <a:r>
              <a:rPr lang="en-GB" dirty="0" smtClean="0">
                <a:solidFill>
                  <a:schemeClr val="bg1"/>
                </a:solidFill>
              </a:rPr>
              <a:t>, began to adopt an effective </a:t>
            </a:r>
            <a:r>
              <a:rPr lang="en-GB" b="1" dirty="0" smtClean="0">
                <a:solidFill>
                  <a:srgbClr val="FF0000"/>
                </a:solidFill>
              </a:rPr>
              <a:t>guerrilla warfare </a:t>
            </a:r>
            <a:r>
              <a:rPr lang="en-GB" dirty="0" smtClean="0">
                <a:solidFill>
                  <a:schemeClr val="bg1"/>
                </a:solidFill>
              </a:rPr>
              <a:t>strategy against the KMT.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From rural bases, the PLA </a:t>
            </a:r>
            <a:r>
              <a:rPr lang="en-GB" b="1" dirty="0" smtClean="0">
                <a:solidFill>
                  <a:srgbClr val="FF0000"/>
                </a:solidFill>
              </a:rPr>
              <a:t>ambushed</a:t>
            </a:r>
            <a:r>
              <a:rPr lang="en-GB" dirty="0" smtClean="0">
                <a:solidFill>
                  <a:schemeClr val="bg1"/>
                </a:solidFill>
              </a:rPr>
              <a:t> KMT units, forcing them to </a:t>
            </a:r>
            <a:r>
              <a:rPr lang="en-GB" b="1" dirty="0" smtClean="0">
                <a:solidFill>
                  <a:srgbClr val="FF0000"/>
                </a:solidFill>
              </a:rPr>
              <a:t>remain</a:t>
            </a:r>
            <a:r>
              <a:rPr lang="en-GB" dirty="0" smtClean="0">
                <a:solidFill>
                  <a:schemeClr val="bg1"/>
                </a:solidFill>
              </a:rPr>
              <a:t> in the cities.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Railway lines were then blown up to cut the cities off from </a:t>
            </a:r>
            <a:r>
              <a:rPr lang="en-GB" b="1" dirty="0" smtClean="0">
                <a:solidFill>
                  <a:srgbClr val="FF0000"/>
                </a:solidFill>
              </a:rPr>
              <a:t>supplies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reinforcements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upload.wikimedia.org/wikipedia/commons/thumb/4/48/Lin_Biao.jpg/250px-Lin_Bia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61" y="1052736"/>
            <a:ext cx="274796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2.gstatic.com/images?q=tbn:ANd9GcRNwGOhdiu836CyFiQhx38iOg2zB_TVscwqnG_mCueZ6MfPkiqma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45" y="3995118"/>
            <a:ext cx="2895599" cy="2862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282" y="202306"/>
            <a:ext cx="8823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Arial Black"/>
                <a:cs typeface="Arial Black"/>
              </a:rPr>
              <a:t>Key Question: </a:t>
            </a:r>
            <a:r>
              <a:rPr lang="en-US" sz="2400" dirty="0">
                <a:solidFill>
                  <a:prstClr val="black"/>
                </a:solidFill>
              </a:rPr>
              <a:t>What circumstances </a:t>
            </a:r>
            <a:r>
              <a:rPr lang="en-US" sz="2400" dirty="0" err="1">
                <a:solidFill>
                  <a:prstClr val="black"/>
                </a:solidFill>
              </a:rPr>
              <a:t>favoured</a:t>
            </a:r>
            <a:r>
              <a:rPr lang="en-US" sz="2400" dirty="0">
                <a:solidFill>
                  <a:prstClr val="black"/>
                </a:solidFill>
              </a:rPr>
              <a:t> the rise of Mao Zedong?</a:t>
            </a:r>
            <a:endParaRPr lang="en-US" sz="2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281" y="1232012"/>
            <a:ext cx="3254093" cy="423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Learning Objective</a:t>
            </a:r>
            <a:r>
              <a:rPr lang="en-US" sz="2400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2282" y="3434937"/>
            <a:ext cx="3254093" cy="375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</a:rPr>
              <a:t>Learning Outcomes</a:t>
            </a:r>
            <a:r>
              <a:rPr lang="en-US" sz="2400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5194" y="3904136"/>
            <a:ext cx="3201181" cy="28225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4 Grade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You can identify why different events were significant in Mao’s rise to power.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05864" y="3434937"/>
            <a:ext cx="2518797" cy="3291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5 Grade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You can explain why some events are more significant than others in Mao’s rise to power.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31038" y="3160058"/>
            <a:ext cx="2724460" cy="35666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6-7 Grade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You can </a:t>
            </a:r>
            <a:r>
              <a:rPr lang="en-US" sz="2000" dirty="0" err="1">
                <a:solidFill>
                  <a:prstClr val="black"/>
                </a:solidFill>
                <a:latin typeface="Arial"/>
                <a:cs typeface="Arial"/>
              </a:rPr>
              <a:t>analyse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the different events and reach a judgement comparing different events to explain which is the most significant.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281" y="1724844"/>
            <a:ext cx="7102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srgbClr val="00B050"/>
                </a:solidFill>
              </a:rPr>
              <a:t>To explain how the war with Japan helped the Communist Party gain more support.</a:t>
            </a:r>
          </a:p>
          <a:p>
            <a:pPr marL="342900" indent="-342900">
              <a:buFontTx/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</a:rPr>
              <a:t>To explain why the communists won the Civil War.</a:t>
            </a:r>
            <a:endParaRPr lang="en-GB" sz="2400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en-GB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09" y="1704445"/>
            <a:ext cx="1020488" cy="10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926515" y="1124415"/>
            <a:ext cx="2392138" cy="509317"/>
          </a:xfrm>
          <a:prstGeom prst="wedgeRoundRectCallout">
            <a:avLst>
              <a:gd name="adj1" fmla="val 37243"/>
              <a:gd name="adj2" fmla="val 113654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prstClr val="black"/>
                </a:solidFill>
              </a:rPr>
              <a:t>Critical Thinking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http://media.npr.org/assets/img/2010/01/19/shafei006_custom-cd87a4b8e914f147aba0d7d19405f5ae5a421a7e-s6-c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709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en-GB" sz="3600" b="1" u="sng" dirty="0" smtClean="0">
                <a:solidFill>
                  <a:schemeClr val="bg1"/>
                </a:solidFill>
              </a:rPr>
              <a:t>2.) Seizing the Initiative, May 1947-Nov 1948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6012160" cy="58772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During this period, the PLA moved from a strategy of </a:t>
            </a:r>
            <a:r>
              <a:rPr lang="en-GB" b="1" dirty="0" smtClean="0">
                <a:solidFill>
                  <a:srgbClr val="FF0000"/>
                </a:solidFill>
              </a:rPr>
              <a:t>guerrilla warfare </a:t>
            </a:r>
            <a:r>
              <a:rPr lang="en-GB" dirty="0" smtClean="0">
                <a:solidFill>
                  <a:schemeClr val="bg1"/>
                </a:solidFill>
              </a:rPr>
              <a:t>to one of </a:t>
            </a:r>
            <a:r>
              <a:rPr lang="en-GB" b="1" dirty="0" smtClean="0">
                <a:solidFill>
                  <a:srgbClr val="FF0000"/>
                </a:solidFill>
              </a:rPr>
              <a:t>conventional battles </a:t>
            </a:r>
            <a:r>
              <a:rPr lang="en-GB" dirty="0" smtClean="0">
                <a:solidFill>
                  <a:schemeClr val="bg1"/>
                </a:solidFill>
              </a:rPr>
              <a:t>with massed forces of infantry and artillery.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June 1948, </a:t>
            </a:r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he PLA captured the </a:t>
            </a:r>
            <a:r>
              <a:rPr lang="en-GB" b="1" dirty="0" smtClean="0">
                <a:solidFill>
                  <a:srgbClr val="FF0000"/>
                </a:solidFill>
              </a:rPr>
              <a:t>Yellow River valley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b="1" dirty="0" smtClean="0">
                <a:solidFill>
                  <a:srgbClr val="FF0000"/>
                </a:solidFill>
              </a:rPr>
              <a:t>Shandong Province</a:t>
            </a:r>
            <a:r>
              <a:rPr lang="en-GB" dirty="0" smtClean="0">
                <a:solidFill>
                  <a:schemeClr val="bg1"/>
                </a:solidFill>
              </a:rPr>
              <a:t> and in October, </a:t>
            </a:r>
            <a:r>
              <a:rPr lang="en-GB" b="1" dirty="0" smtClean="0">
                <a:solidFill>
                  <a:srgbClr val="FF0000"/>
                </a:solidFill>
              </a:rPr>
              <a:t>Manchuria</a:t>
            </a:r>
            <a:r>
              <a:rPr lang="en-GB" dirty="0" smtClean="0">
                <a:solidFill>
                  <a:schemeClr val="bg1"/>
                </a:solidFill>
              </a:rPr>
              <a:t> finally fell.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Chiang had lost over </a:t>
            </a:r>
            <a:r>
              <a:rPr lang="en-GB" b="1" dirty="0">
                <a:solidFill>
                  <a:srgbClr val="FF0000"/>
                </a:solidFill>
              </a:rPr>
              <a:t>½ million </a:t>
            </a:r>
            <a:r>
              <a:rPr lang="en-GB" dirty="0">
                <a:solidFill>
                  <a:schemeClr val="bg1"/>
                </a:solidFill>
              </a:rPr>
              <a:t>of his best troops and was now on </a:t>
            </a:r>
            <a:r>
              <a:rPr lang="en-GB" b="1" dirty="0">
                <a:solidFill>
                  <a:srgbClr val="FF0000"/>
                </a:solidFill>
              </a:rPr>
              <a:t>the defensive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9636" y="1340768"/>
            <a:ext cx="2874554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prstClr val="black"/>
                </a:solidFill>
              </a:rPr>
              <a:t>Why was it important to move from guerrilla warfare to conventional warfare?</a:t>
            </a:r>
          </a:p>
        </p:txBody>
      </p:sp>
      <p:pic>
        <p:nvPicPr>
          <p:cNvPr id="14342" name="Picture 6" descr="http://app.chinadaily.com.cn/slideshow/PicsFlashUpload/200909/251002123727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22" y="4005064"/>
            <a:ext cx="352157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File:Communist Offensives September through November 1948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37"/>
            <a:ext cx="9144000" cy="68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en-GB" sz="3600" b="1" u="sng" dirty="0" smtClean="0">
                <a:solidFill>
                  <a:schemeClr val="bg1"/>
                </a:solidFill>
              </a:rPr>
              <a:t>3. The Final Stages, Dec 1948-Oct 1949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652120" cy="58772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Moving quickly to capitalise on successes, the PLA launched an offensive against the vital railway junction of </a:t>
            </a:r>
            <a:r>
              <a:rPr lang="en-GB" b="1" dirty="0" smtClean="0">
                <a:solidFill>
                  <a:srgbClr val="FF0000"/>
                </a:solidFill>
              </a:rPr>
              <a:t>Xuzhou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battle lasted </a:t>
            </a:r>
            <a:r>
              <a:rPr lang="en-GB" b="1" dirty="0" smtClean="0">
                <a:solidFill>
                  <a:srgbClr val="FF0000"/>
                </a:solidFill>
              </a:rPr>
              <a:t>65 days </a:t>
            </a:r>
            <a:r>
              <a:rPr lang="en-GB" dirty="0" smtClean="0">
                <a:solidFill>
                  <a:schemeClr val="bg1"/>
                </a:solidFill>
              </a:rPr>
              <a:t>with </a:t>
            </a:r>
            <a:r>
              <a:rPr lang="en-GB" b="1" dirty="0" smtClean="0">
                <a:solidFill>
                  <a:srgbClr val="FF0000"/>
                </a:solidFill>
              </a:rPr>
              <a:t>600,000</a:t>
            </a:r>
            <a:r>
              <a:rPr lang="en-GB" dirty="0" smtClean="0">
                <a:solidFill>
                  <a:schemeClr val="bg1"/>
                </a:solidFill>
              </a:rPr>
              <a:t> on each side. Xuzhou was captured in Jan 1949 along with </a:t>
            </a:r>
            <a:r>
              <a:rPr lang="en-GB" b="1" dirty="0" smtClean="0">
                <a:solidFill>
                  <a:srgbClr val="FF0000"/>
                </a:solidFill>
              </a:rPr>
              <a:t>Beijing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Tianjin</a:t>
            </a:r>
            <a:r>
              <a:rPr lang="en-GB" dirty="0" smtClean="0">
                <a:solidFill>
                  <a:schemeClr val="bg1"/>
                </a:solidFill>
              </a:rPr>
              <a:t> by Lin Biao in the same month.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By Feb 1949, the </a:t>
            </a:r>
            <a:r>
              <a:rPr lang="en-GB" b="1" dirty="0" smtClean="0">
                <a:solidFill>
                  <a:srgbClr val="FF0000"/>
                </a:solidFill>
              </a:rPr>
              <a:t>whole of northern China</a:t>
            </a:r>
            <a:r>
              <a:rPr lang="en-GB" dirty="0" smtClean="0">
                <a:solidFill>
                  <a:schemeClr val="bg1"/>
                </a:solidFill>
              </a:rPr>
              <a:t> was controlled by the Communists.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PLAHuaiha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70887"/>
            <a:ext cx="3416821" cy="2751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PLA Enters Pek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22289"/>
            <a:ext cx="3495882" cy="3168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upload.wikimedia.org/wikipedia/commons/5/5c/Communist_Offensives_November_1948_-_January_19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54"/>
            <a:ext cx="9144000" cy="69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l"/>
            <a:r>
              <a:rPr lang="en-GB" sz="3600" b="1" u="sng" dirty="0" smtClean="0">
                <a:solidFill>
                  <a:schemeClr val="bg1"/>
                </a:solidFill>
              </a:rPr>
              <a:t>3. The Final Stages, Dec 1948-Oct 1949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6444208" cy="58772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After a rest, in April 1949, the PLA attacked key cities on the </a:t>
            </a:r>
            <a:r>
              <a:rPr lang="en-GB" b="1" dirty="0" err="1" smtClean="0">
                <a:solidFill>
                  <a:srgbClr val="FF0000"/>
                </a:solidFill>
              </a:rPr>
              <a:t>Yangtzi</a:t>
            </a:r>
            <a:r>
              <a:rPr lang="en-GB" b="1" dirty="0" smtClean="0">
                <a:solidFill>
                  <a:srgbClr val="FF0000"/>
                </a:solidFill>
              </a:rPr>
              <a:t> River</a:t>
            </a:r>
            <a:r>
              <a:rPr lang="en-GB" dirty="0" smtClean="0">
                <a:solidFill>
                  <a:schemeClr val="bg1"/>
                </a:solidFill>
              </a:rPr>
              <a:t>, capturing </a:t>
            </a:r>
            <a:r>
              <a:rPr lang="en-GB" b="1" dirty="0" smtClean="0">
                <a:solidFill>
                  <a:srgbClr val="FF0000"/>
                </a:solidFill>
              </a:rPr>
              <a:t>Nanjing</a:t>
            </a:r>
            <a:r>
              <a:rPr lang="en-GB" dirty="0" smtClean="0">
                <a:solidFill>
                  <a:schemeClr val="bg1"/>
                </a:solidFill>
              </a:rPr>
              <a:t> on 23</a:t>
            </a:r>
            <a:r>
              <a:rPr lang="en-GB" baseline="30000" dirty="0" smtClean="0">
                <a:solidFill>
                  <a:schemeClr val="bg1"/>
                </a:solidFill>
              </a:rPr>
              <a:t>rd</a:t>
            </a:r>
            <a:r>
              <a:rPr lang="en-GB" dirty="0" smtClean="0">
                <a:solidFill>
                  <a:schemeClr val="bg1"/>
                </a:solidFill>
              </a:rPr>
              <a:t> April and </a:t>
            </a:r>
            <a:r>
              <a:rPr lang="en-GB" b="1" dirty="0" smtClean="0">
                <a:solidFill>
                  <a:srgbClr val="FF0000"/>
                </a:solidFill>
              </a:rPr>
              <a:t>Shanghai</a:t>
            </a:r>
            <a:r>
              <a:rPr lang="en-GB" dirty="0" smtClean="0">
                <a:solidFill>
                  <a:schemeClr val="bg1"/>
                </a:solidFill>
              </a:rPr>
              <a:t> in late May.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Wuhan</a:t>
            </a:r>
            <a:r>
              <a:rPr lang="en-GB" dirty="0" smtClean="0">
                <a:solidFill>
                  <a:schemeClr val="bg1"/>
                </a:solidFill>
              </a:rPr>
              <a:t> was captured in May and the way to the south was now open. The army then divided: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Xi’an &amp; Lanzhou </a:t>
            </a:r>
            <a:r>
              <a:rPr lang="en-GB" dirty="0" smtClean="0">
                <a:solidFill>
                  <a:schemeClr val="bg1"/>
                </a:solidFill>
              </a:rPr>
              <a:t>captured in August.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Guangzhou</a:t>
            </a:r>
            <a:r>
              <a:rPr lang="en-GB" dirty="0" smtClean="0">
                <a:solidFill>
                  <a:schemeClr val="bg1"/>
                </a:solidFill>
              </a:rPr>
              <a:t> captured in October.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Chongqing</a:t>
            </a:r>
            <a:r>
              <a:rPr lang="en-GB" dirty="0" smtClean="0">
                <a:solidFill>
                  <a:schemeClr val="bg1"/>
                </a:solidFill>
              </a:rPr>
              <a:t> captured in November.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i1144.photobucket.com/albums/o487/Castelverde/AAG-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50" y="776139"/>
            <a:ext cx="2676525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t1.gstatic.com/images?q=tbn:ANd9GcQmc45H-uG2txZqY8_rT--9mP49v0wQovMdaqUyU18JtH6klWJjT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16638"/>
            <a:ext cx="3059832" cy="2749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File:Communist Offensives April - October 194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29"/>
            <a:ext cx="9144000" cy="68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l"/>
            <a:r>
              <a:rPr lang="en-GB" sz="3600" b="1" u="sng" dirty="0" smtClean="0">
                <a:solidFill>
                  <a:schemeClr val="bg1"/>
                </a:solidFill>
              </a:rPr>
              <a:t>The People’s Republic of China (PRC)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868144" cy="587727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By late </a:t>
            </a:r>
            <a:r>
              <a:rPr lang="en-GB" b="1" dirty="0" smtClean="0">
                <a:solidFill>
                  <a:srgbClr val="FF0000"/>
                </a:solidFill>
              </a:rPr>
              <a:t>Sep 1949</a:t>
            </a:r>
            <a:r>
              <a:rPr lang="en-GB" dirty="0" smtClean="0">
                <a:solidFill>
                  <a:schemeClr val="bg1"/>
                </a:solidFill>
              </a:rPr>
              <a:t>, most of China was under Communist control.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Mao called a</a:t>
            </a:r>
            <a:r>
              <a:rPr lang="en-GB" b="1" dirty="0" smtClean="0">
                <a:solidFill>
                  <a:srgbClr val="FF0000"/>
                </a:solidFill>
              </a:rPr>
              <a:t> conference </a:t>
            </a:r>
            <a:r>
              <a:rPr lang="en-GB" dirty="0" smtClean="0">
                <a:solidFill>
                  <a:schemeClr val="bg1"/>
                </a:solidFill>
              </a:rPr>
              <a:t>in Beijing. 14 political parties were represented and the conference </a:t>
            </a:r>
            <a:r>
              <a:rPr lang="en-GB" b="1" dirty="0" smtClean="0">
                <a:solidFill>
                  <a:srgbClr val="FF0000"/>
                </a:solidFill>
              </a:rPr>
              <a:t>elected</a:t>
            </a:r>
            <a:r>
              <a:rPr lang="en-GB" dirty="0" smtClean="0">
                <a:solidFill>
                  <a:schemeClr val="bg1"/>
                </a:solidFill>
              </a:rPr>
              <a:t> members of the new central government of the </a:t>
            </a:r>
            <a:r>
              <a:rPr lang="en-GB" b="1" dirty="0" smtClean="0">
                <a:solidFill>
                  <a:srgbClr val="FF0000"/>
                </a:solidFill>
              </a:rPr>
              <a:t>People’s Republic of China (PRC)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On </a:t>
            </a:r>
            <a:r>
              <a:rPr lang="en-GB" b="1" dirty="0" smtClean="0">
                <a:solidFill>
                  <a:srgbClr val="FF0000"/>
                </a:solidFill>
              </a:rPr>
              <a:t>1</a:t>
            </a:r>
            <a:r>
              <a:rPr lang="en-GB" b="1" baseline="30000" dirty="0" smtClean="0">
                <a:solidFill>
                  <a:srgbClr val="FF0000"/>
                </a:solidFill>
              </a:rPr>
              <a:t>st</a:t>
            </a:r>
            <a:r>
              <a:rPr lang="en-GB" b="1" dirty="0" smtClean="0">
                <a:solidFill>
                  <a:srgbClr val="FF0000"/>
                </a:solidFill>
              </a:rPr>
              <a:t> Oct 1949</a:t>
            </a:r>
            <a:r>
              <a:rPr lang="en-GB" dirty="0" smtClean="0">
                <a:solidFill>
                  <a:schemeClr val="bg1"/>
                </a:solidFill>
              </a:rPr>
              <a:t>, Mao proclaimed the founding of the PRC and he was elected </a:t>
            </a:r>
            <a:r>
              <a:rPr lang="en-GB" b="1" dirty="0" smtClean="0">
                <a:solidFill>
                  <a:srgbClr val="FF0000"/>
                </a:solidFill>
              </a:rPr>
              <a:t>Chairman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Chiang Kai-Shek </a:t>
            </a:r>
            <a:r>
              <a:rPr lang="en-GB" dirty="0" smtClean="0">
                <a:solidFill>
                  <a:schemeClr val="bg1"/>
                </a:solidFill>
              </a:rPr>
              <a:t>fled to the island of </a:t>
            </a:r>
            <a:r>
              <a:rPr lang="en-GB" b="1" dirty="0" smtClean="0">
                <a:solidFill>
                  <a:srgbClr val="FF0000"/>
                </a:solidFill>
              </a:rPr>
              <a:t>Taiwan </a:t>
            </a:r>
            <a:r>
              <a:rPr lang="en-GB" dirty="0" smtClean="0">
                <a:solidFill>
                  <a:schemeClr val="bg1"/>
                </a:solidFill>
              </a:rPr>
              <a:t>and established a KMT government.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n.china-embassy.org/eng/zggk/W02011101301152531674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22" y="836712"/>
            <a:ext cx="3283977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SgZcrdhpPYxvM4tiuVz_m7bHXqT4tBzReAbk_V-uENsRYMUql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437112"/>
            <a:ext cx="3420763" cy="2141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upload.wikimedia.org/wikipedia/commons/3/3e/PRCFou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282" y="202306"/>
            <a:ext cx="882321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Key Question: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circumstances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favoured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rise of Mao Zedong?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281" y="1232012"/>
            <a:ext cx="3254093" cy="4233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Objective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2282" y="3434937"/>
            <a:ext cx="3254093" cy="375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Outcomes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5194" y="3904136"/>
            <a:ext cx="3201181" cy="28225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 Grade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can identify why different events were significant in Mao’s rise to power.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05864" y="3434937"/>
            <a:ext cx="2518797" cy="3291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Grade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can explain why some events are more significant than others in Mao’s rise to power.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31038" y="3160058"/>
            <a:ext cx="2724460" cy="35666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6-7 Grade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can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different events and reach a judgement comparing different events to explain which is the most significant.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281" y="1724844"/>
            <a:ext cx="7102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how the war with Japan helped the Communist Party gain more support.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why the communists won the Chinese Civil War.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09" y="1704445"/>
            <a:ext cx="1020488" cy="102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926515" y="1124415"/>
            <a:ext cx="2392138" cy="509317"/>
          </a:xfrm>
          <a:prstGeom prst="wedgeRoundRectCallout">
            <a:avLst>
              <a:gd name="adj1" fmla="val 37243"/>
              <a:gd name="adj2" fmla="val 113654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 Thinking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7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4427984" cy="5661248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The Japanese Invasion of Manchuria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dirty="0" smtClean="0">
                <a:solidFill>
                  <a:schemeClr val="bg1"/>
                </a:solidFill>
              </a:rPr>
              <a:t>1931, the Japanese invaded the northern province of </a:t>
            </a:r>
            <a:r>
              <a:rPr lang="en-GB" b="1" dirty="0" smtClean="0">
                <a:solidFill>
                  <a:srgbClr val="FF0000"/>
                </a:solidFill>
              </a:rPr>
              <a:t>Manchuria</a:t>
            </a:r>
            <a:r>
              <a:rPr lang="en-GB" dirty="0" smtClean="0">
                <a:solidFill>
                  <a:schemeClr val="bg1"/>
                </a:solidFill>
              </a:rPr>
              <a:t>. They renamed it </a:t>
            </a:r>
            <a:r>
              <a:rPr lang="en-GB" b="1" dirty="0" smtClean="0">
                <a:solidFill>
                  <a:srgbClr val="FF0000"/>
                </a:solidFill>
              </a:rPr>
              <a:t>Manchukuo</a:t>
            </a:r>
            <a:r>
              <a:rPr lang="en-GB" dirty="0" smtClean="0">
                <a:solidFill>
                  <a:schemeClr val="bg1"/>
                </a:solidFill>
              </a:rPr>
              <a:t>. Chiang did little to stop them. He was preoccupied with the threat from the CCP.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He actually ordered troops </a:t>
            </a:r>
            <a:r>
              <a:rPr lang="en-GB" b="1" dirty="0" smtClean="0">
                <a:solidFill>
                  <a:srgbClr val="FF0000"/>
                </a:solidFill>
              </a:rPr>
              <a:t>not to resist</a:t>
            </a:r>
            <a:r>
              <a:rPr lang="en-GB" dirty="0" smtClean="0">
                <a:solidFill>
                  <a:schemeClr val="bg1"/>
                </a:solidFill>
              </a:rPr>
              <a:t>, fearing a full-scale invasion of China.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go.hrw.com/venus_images/0531MC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7"/>
            <a:ext cx="454191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RDdkOMkfw3Cf1YG_y3FxO3r8ggumo_TyhAH6jZQpeUhc5i-D8NOlkwjyP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7"/>
            <a:ext cx="4541912" cy="2431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72"/>
          <p:cNvSpPr/>
          <p:nvPr/>
        </p:nvSpPr>
        <p:spPr>
          <a:xfrm>
            <a:off x="-780" y="0"/>
            <a:ext cx="9143998" cy="6141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Connect: Reviewing the  Japanese Occupation, 1931-1945 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95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71525"/>
          </a:xfrm>
          <a:prstGeom prst="rect">
            <a:avLst/>
          </a:prstGeom>
          <a:solidFill>
            <a:srgbClr val="2FACFF"/>
          </a:solidFill>
          <a:ln w="9525" cap="flat" cmpd="sng" algn="ctr">
            <a:noFill/>
            <a:prstDash val="solid"/>
          </a:ln>
          <a:effectLst/>
        </p:spPr>
        <p:txBody>
          <a:bodyPr lIns="102393" tIns="51197" rIns="102393" bIns="51197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/>
              </a:rPr>
              <a:t>Consolidate Activity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593" y="931258"/>
            <a:ext cx="4775200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“The IB Learner profile represents 10 attributes valued by IB World </a:t>
            </a:r>
            <a:r>
              <a:rPr lang="en-US" b="1" i="1" dirty="0"/>
              <a:t>S</a:t>
            </a:r>
            <a:r>
              <a:rPr lang="en-US" b="1" i="1" dirty="0" smtClean="0"/>
              <a:t>chools. We believe these attributes, and others like them, can help individuals become responsible members of local, national and global communities.” – </a:t>
            </a:r>
            <a:r>
              <a:rPr lang="en-US" b="1" dirty="0" smtClean="0"/>
              <a:t>The </a:t>
            </a:r>
            <a:r>
              <a:rPr lang="en-US" b="1" dirty="0"/>
              <a:t>I</a:t>
            </a:r>
            <a:r>
              <a:rPr lang="en-US" b="1" dirty="0" smtClean="0"/>
              <a:t>nternational Baccalaureate Organisation, 2016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7083" y="3646678"/>
            <a:ext cx="8238178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REFLECTION</a:t>
            </a:r>
            <a:r>
              <a:rPr lang="en-US" b="1" dirty="0"/>
              <a:t>: How has </a:t>
            </a:r>
            <a:r>
              <a:rPr lang="en-US" b="1" i="1" dirty="0"/>
              <a:t>your</a:t>
            </a:r>
            <a:r>
              <a:rPr lang="en-US" b="1" dirty="0"/>
              <a:t> learning in History helped you develop the IB learner profile attributes?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</a:t>
            </a:r>
            <a:r>
              <a:rPr lang="en-US" b="1" dirty="0"/>
              <a:t>one</a:t>
            </a:r>
            <a:r>
              <a:rPr lang="en-US" dirty="0"/>
              <a:t> of the learner attributes in the </a:t>
            </a:r>
            <a:r>
              <a:rPr lang="en-US" b="1" dirty="0"/>
              <a:t>Student Reflection </a:t>
            </a:r>
            <a:r>
              <a:rPr lang="en-US" dirty="0"/>
              <a:t> section of your notebook.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the </a:t>
            </a:r>
            <a:r>
              <a:rPr lang="en-US" b="1" dirty="0"/>
              <a:t>Learner Attribute Reflection</a:t>
            </a:r>
          </a:p>
          <a:p>
            <a:endParaRPr lang="en-US" dirty="0"/>
          </a:p>
          <a:p>
            <a:pPr algn="ctr"/>
            <a:r>
              <a:rPr lang="en-US" i="1" dirty="0"/>
              <a:t>Be honest, detailed and specific in your reflections</a:t>
            </a:r>
            <a:r>
              <a:rPr lang="en-US" i="1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85" y="1032859"/>
            <a:ext cx="2186940" cy="2199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25" y="117151"/>
            <a:ext cx="1050536" cy="9157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941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Disease of the Soul?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724128" cy="566124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People were </a:t>
            </a:r>
            <a:r>
              <a:rPr lang="en-GB" b="1" dirty="0" smtClean="0">
                <a:solidFill>
                  <a:srgbClr val="FF0000"/>
                </a:solidFill>
              </a:rPr>
              <a:t>furious</a:t>
            </a:r>
            <a:r>
              <a:rPr lang="en-GB" dirty="0" smtClean="0">
                <a:solidFill>
                  <a:schemeClr val="bg1"/>
                </a:solidFill>
              </a:rPr>
              <a:t> that he hadn’t stood up to Japanese aggression. Chiang believed that </a:t>
            </a:r>
            <a:r>
              <a:rPr lang="en-GB" b="1" dirty="0" smtClean="0">
                <a:solidFill>
                  <a:srgbClr val="FF0000"/>
                </a:solidFill>
              </a:rPr>
              <a:t>national unity </a:t>
            </a:r>
            <a:r>
              <a:rPr lang="en-GB" dirty="0" smtClean="0">
                <a:solidFill>
                  <a:schemeClr val="bg1"/>
                </a:solidFill>
              </a:rPr>
              <a:t>had to be achieved before attacking the Japanese.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1936 he ordered another </a:t>
            </a:r>
            <a:r>
              <a:rPr lang="en-GB" b="1" dirty="0" smtClean="0">
                <a:solidFill>
                  <a:srgbClr val="FF0000"/>
                </a:solidFill>
              </a:rPr>
              <a:t>extermination campaign </a:t>
            </a:r>
            <a:r>
              <a:rPr lang="en-GB" dirty="0" smtClean="0">
                <a:solidFill>
                  <a:schemeClr val="bg1"/>
                </a:solidFill>
              </a:rPr>
              <a:t>against the CCP in their new base at </a:t>
            </a:r>
            <a:r>
              <a:rPr lang="en-GB" b="1" dirty="0" err="1" smtClean="0">
                <a:solidFill>
                  <a:srgbClr val="FF0000"/>
                </a:solidFill>
              </a:rPr>
              <a:t>Yanan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188640"/>
            <a:ext cx="3456384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solidFill>
                  <a:prstClr val="black"/>
                </a:solidFill>
              </a:rPr>
              <a:t>“The Japanese are a disease of the skin, it can be cured. The Communists are a disease of the soul; it affects the whole body.”</a:t>
            </a:r>
          </a:p>
          <a:p>
            <a:pPr algn="ctr"/>
            <a:endParaRPr lang="en-GB" sz="300" dirty="0">
              <a:solidFill>
                <a:prstClr val="black"/>
              </a:solidFill>
            </a:endParaRPr>
          </a:p>
          <a:p>
            <a:pPr algn="ctr"/>
            <a:r>
              <a:rPr lang="en-GB" sz="2800" b="1" dirty="0">
                <a:solidFill>
                  <a:prstClr val="black"/>
                </a:solidFill>
              </a:rPr>
              <a:t>Chiang Kai-Shek, speaking in 1936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6690" y="4437112"/>
            <a:ext cx="3456384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black"/>
                </a:solidFill>
              </a:rPr>
              <a:t>Look at the above source. In your own words, explain what Chiang means.</a:t>
            </a:r>
          </a:p>
        </p:txBody>
      </p:sp>
    </p:spTree>
    <p:extLst>
      <p:ext uri="{BB962C8B-B14F-4D97-AF65-F5344CB8AC3E}">
        <p14:creationId xmlns:p14="http://schemas.microsoft.com/office/powerpoint/2010/main" val="17365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Rise of Zhang Xueliang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436096" cy="566124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However KMT troops, commanded by </a:t>
            </a:r>
            <a:r>
              <a:rPr lang="en-GB" b="1" dirty="0" smtClean="0">
                <a:solidFill>
                  <a:srgbClr val="FF0000"/>
                </a:solidFill>
              </a:rPr>
              <a:t>Zhang Xueliang </a:t>
            </a:r>
            <a:r>
              <a:rPr lang="en-GB" dirty="0" smtClean="0">
                <a:solidFill>
                  <a:schemeClr val="bg1"/>
                </a:solidFill>
              </a:rPr>
              <a:t>the warlord of Manchuria, </a:t>
            </a:r>
            <a:r>
              <a:rPr lang="en-GB" b="1" dirty="0" smtClean="0">
                <a:solidFill>
                  <a:srgbClr val="FF0000"/>
                </a:solidFill>
              </a:rPr>
              <a:t>refused</a:t>
            </a:r>
            <a:r>
              <a:rPr lang="en-GB" dirty="0" smtClean="0">
                <a:solidFill>
                  <a:schemeClr val="bg1"/>
                </a:solidFill>
              </a:rPr>
              <a:t> to fight the Communists.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1936, Zhang made an </a:t>
            </a:r>
            <a:r>
              <a:rPr lang="en-GB" b="1" dirty="0" smtClean="0">
                <a:solidFill>
                  <a:srgbClr val="FF0000"/>
                </a:solidFill>
              </a:rPr>
              <a:t>agreement</a:t>
            </a:r>
            <a:r>
              <a:rPr lang="en-GB" dirty="0" smtClean="0">
                <a:solidFill>
                  <a:schemeClr val="bg1"/>
                </a:solidFill>
              </a:rPr>
              <a:t> with the CCP not to fight each other. Chiang was </a:t>
            </a:r>
            <a:r>
              <a:rPr lang="en-GB" b="1" dirty="0" smtClean="0">
                <a:solidFill>
                  <a:srgbClr val="FF0000"/>
                </a:solidFill>
              </a:rPr>
              <a:t>furious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upload.wikimedia.org/wikipedia/commons/thumb/b/b1/Zhang_Xueliang.jpg/220px-Zhang_Xueli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4"/>
            <a:ext cx="3247628" cy="4118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japanfocus.org/data/Zhang_Xueliang.Chiang_Kai-sh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41" y="4581128"/>
            <a:ext cx="3403815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7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Xi’an Incident &amp; United Front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169787"/>
            <a:ext cx="5364088" cy="56612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Chiang opposed the agreement but in </a:t>
            </a:r>
            <a:r>
              <a:rPr lang="en-GB" b="1" dirty="0" smtClean="0">
                <a:solidFill>
                  <a:srgbClr val="FF0000"/>
                </a:solidFill>
              </a:rPr>
              <a:t>December 1936 </a:t>
            </a:r>
            <a:r>
              <a:rPr lang="en-GB" dirty="0" smtClean="0">
                <a:solidFill>
                  <a:schemeClr val="bg1"/>
                </a:solidFill>
              </a:rPr>
              <a:t>he was </a:t>
            </a:r>
            <a:r>
              <a:rPr lang="en-GB" b="1" dirty="0" smtClean="0">
                <a:solidFill>
                  <a:srgbClr val="FF0000"/>
                </a:solidFill>
              </a:rPr>
              <a:t>kidnapped</a:t>
            </a:r>
            <a:r>
              <a:rPr lang="en-GB" dirty="0" smtClean="0">
                <a:solidFill>
                  <a:schemeClr val="bg1"/>
                </a:solidFill>
              </a:rPr>
              <a:t> at </a:t>
            </a:r>
            <a:r>
              <a:rPr lang="en-GB" b="1" dirty="0" smtClean="0">
                <a:solidFill>
                  <a:srgbClr val="FF0000"/>
                </a:solidFill>
              </a:rPr>
              <a:t>Xian</a:t>
            </a:r>
            <a:r>
              <a:rPr lang="en-GB" dirty="0" smtClean="0">
                <a:solidFill>
                  <a:schemeClr val="bg1"/>
                </a:solidFill>
              </a:rPr>
              <a:t> by Zhang’s troops and kept prisoner for </a:t>
            </a:r>
            <a:r>
              <a:rPr lang="en-GB" b="1" dirty="0" smtClean="0">
                <a:solidFill>
                  <a:srgbClr val="FF0000"/>
                </a:solidFill>
              </a:rPr>
              <a:t>2 weeks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He was eventually released when he agreed to form a 2</a:t>
            </a:r>
            <a:r>
              <a:rPr lang="en-GB" baseline="30000" dirty="0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United Front </a:t>
            </a:r>
            <a:r>
              <a:rPr lang="en-GB" dirty="0" smtClean="0">
                <a:solidFill>
                  <a:schemeClr val="bg1"/>
                </a:solidFill>
              </a:rPr>
              <a:t>with the CCP against Japan.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Russians government agreed to give </a:t>
            </a:r>
            <a:r>
              <a:rPr lang="en-GB" b="1" dirty="0" smtClean="0">
                <a:solidFill>
                  <a:srgbClr val="FF0000"/>
                </a:solidFill>
              </a:rPr>
              <a:t>military aid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xtimeline.com/__UserPic_Large/133979/evt111003191100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61" y="949004"/>
            <a:ext cx="4118056" cy="3344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f/fb/Xi_an_incident.JPG/800px-Xi_an_inci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60" y="4293096"/>
            <a:ext cx="4108540" cy="2542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Japanese Invasion of China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436096" cy="56612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Despite the </a:t>
            </a:r>
            <a:r>
              <a:rPr lang="en-GB" b="1" dirty="0" smtClean="0">
                <a:solidFill>
                  <a:srgbClr val="FF0000"/>
                </a:solidFill>
              </a:rPr>
              <a:t>United Front</a:t>
            </a:r>
            <a:r>
              <a:rPr lang="en-GB" dirty="0" smtClean="0">
                <a:solidFill>
                  <a:schemeClr val="bg1"/>
                </a:solidFill>
              </a:rPr>
              <a:t>, the well-equipped, modern Japanese armies </a:t>
            </a:r>
            <a:r>
              <a:rPr lang="en-GB" b="1" dirty="0" smtClean="0">
                <a:solidFill>
                  <a:srgbClr val="FF0000"/>
                </a:solidFill>
              </a:rPr>
              <a:t>swept south </a:t>
            </a:r>
            <a:r>
              <a:rPr lang="en-GB" dirty="0" smtClean="0">
                <a:solidFill>
                  <a:schemeClr val="bg1"/>
                </a:solidFill>
              </a:rPr>
              <a:t>into the rest of China.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b="1" dirty="0" smtClean="0">
                <a:solidFill>
                  <a:srgbClr val="FF0000"/>
                </a:solidFill>
              </a:rPr>
              <a:t>July 1937</a:t>
            </a:r>
            <a:r>
              <a:rPr lang="en-GB" dirty="0" smtClean="0">
                <a:solidFill>
                  <a:schemeClr val="bg1"/>
                </a:solidFill>
              </a:rPr>
              <a:t>, Japanese troops attacked Chinese troops at the </a:t>
            </a:r>
            <a:r>
              <a:rPr lang="en-GB" b="1" dirty="0" smtClean="0">
                <a:solidFill>
                  <a:srgbClr val="FF0000"/>
                </a:solidFill>
              </a:rPr>
              <a:t>Marco Polo Bridge</a:t>
            </a:r>
            <a:r>
              <a:rPr lang="en-GB" dirty="0" smtClean="0">
                <a:solidFill>
                  <a:schemeClr val="bg1"/>
                </a:solidFill>
              </a:rPr>
              <a:t>, near </a:t>
            </a:r>
            <a:r>
              <a:rPr lang="en-GB" b="1" dirty="0" smtClean="0">
                <a:solidFill>
                  <a:srgbClr val="FF0000"/>
                </a:solidFill>
              </a:rPr>
              <a:t>Peking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This was the start of a </a:t>
            </a:r>
            <a:r>
              <a:rPr lang="en-GB" b="1" dirty="0" smtClean="0">
                <a:solidFill>
                  <a:srgbClr val="FF0000"/>
                </a:solidFill>
              </a:rPr>
              <a:t>full scale war</a:t>
            </a:r>
            <a:r>
              <a:rPr lang="en-GB" dirty="0" smtClean="0">
                <a:solidFill>
                  <a:schemeClr val="bg1"/>
                </a:solidFill>
              </a:rPr>
              <a:t> which lasted until 1945.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upload.wikimedia.org/wikipedia/commons/thumb/e/e5/Lugou_battle.jpg/250px-Lugou_b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980728"/>
            <a:ext cx="3751135" cy="312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SG_wSIUaor8KryAGcenHNRRMSH66wRJ5ZDyg5fnrOHI9mIwMRWsKkEkoV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108417"/>
            <a:ext cx="3751136" cy="2749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ww2.bc.edu/~heineman/maps/china1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0"/>
            <a:ext cx="9144000" cy="68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412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u="sng" dirty="0" smtClean="0">
                <a:solidFill>
                  <a:schemeClr val="bg1"/>
                </a:solidFill>
              </a:rPr>
              <a:t>The Outcome of the War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724129" cy="56612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Before the Invasion in 1937, the CCP controlled only </a:t>
            </a:r>
            <a:r>
              <a:rPr lang="en-GB" b="1" dirty="0" smtClean="0">
                <a:solidFill>
                  <a:srgbClr val="FF0000"/>
                </a:solidFill>
              </a:rPr>
              <a:t>30,000</a:t>
            </a:r>
            <a:r>
              <a:rPr lang="en-GB" dirty="0" smtClean="0">
                <a:solidFill>
                  <a:schemeClr val="bg1"/>
                </a:solidFill>
              </a:rPr>
              <a:t> sq. miles with </a:t>
            </a:r>
            <a:r>
              <a:rPr lang="en-GB" b="1" dirty="0" smtClean="0">
                <a:solidFill>
                  <a:srgbClr val="FF0000"/>
                </a:solidFill>
              </a:rPr>
              <a:t>2 million </a:t>
            </a:r>
            <a:r>
              <a:rPr lang="en-GB" dirty="0" smtClean="0">
                <a:solidFill>
                  <a:schemeClr val="bg1"/>
                </a:solidFill>
              </a:rPr>
              <a:t>people.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By 1945, the CCP controlled </a:t>
            </a:r>
            <a:r>
              <a:rPr lang="en-GB" b="1" dirty="0" smtClean="0">
                <a:solidFill>
                  <a:srgbClr val="FF0000"/>
                </a:solidFill>
              </a:rPr>
              <a:t>300,000</a:t>
            </a:r>
            <a:r>
              <a:rPr lang="en-GB" dirty="0" smtClean="0">
                <a:solidFill>
                  <a:schemeClr val="bg1"/>
                </a:solidFill>
              </a:rPr>
              <a:t> sq. miles with </a:t>
            </a:r>
            <a:r>
              <a:rPr lang="en-GB" b="1" dirty="0" smtClean="0">
                <a:solidFill>
                  <a:srgbClr val="FF0000"/>
                </a:solidFill>
              </a:rPr>
              <a:t>95 million </a:t>
            </a:r>
            <a:r>
              <a:rPr lang="en-GB" dirty="0" smtClean="0">
                <a:solidFill>
                  <a:schemeClr val="bg1"/>
                </a:solidFill>
              </a:rPr>
              <a:t>people.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5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 Read the worksheets to find out how the CCP managed to gain so much support during the war.</a:t>
            </a:r>
            <a:endParaRPr lang="en-GB" sz="35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trumanlibrary.org/photographs/85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501"/>
            <a:ext cx="3347864" cy="4124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onestopcoldwarshop.wikispaces.com/file/view/mao_zedong_09.jpg/358926478/mao_zedong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79692"/>
            <a:ext cx="3357594" cy="320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5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1705</Words>
  <Application>Microsoft Office PowerPoint</Application>
  <PresentationFormat>On-screen Show (4:3)</PresentationFormat>
  <Paragraphs>171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MS PGothic</vt:lpstr>
      <vt:lpstr>Arial</vt:lpstr>
      <vt:lpstr>Arial Black</vt:lpstr>
      <vt:lpstr>Calibri</vt:lpstr>
      <vt:lpstr>Calibri Light</vt:lpstr>
      <vt:lpstr>4_Office Theme</vt:lpstr>
      <vt:lpstr>2_Office Theme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Disease of the Soul?</vt:lpstr>
      <vt:lpstr>The Rise of Zhang Xueliang</vt:lpstr>
      <vt:lpstr>The Xi’an Incident &amp; United Front</vt:lpstr>
      <vt:lpstr>The Japanese Invasion of China</vt:lpstr>
      <vt:lpstr>PowerPoint Presentation</vt:lpstr>
      <vt:lpstr>The Outcome of the War</vt:lpstr>
      <vt:lpstr>PowerPoint Presentation</vt:lpstr>
      <vt:lpstr>PowerPoint Presentation</vt:lpstr>
      <vt:lpstr>China in 1945</vt:lpstr>
      <vt:lpstr>PowerPoint Presentation</vt:lpstr>
      <vt:lpstr>PowerPoint Presentation</vt:lpstr>
      <vt:lpstr>China in 1945</vt:lpstr>
      <vt:lpstr>Ceasefire?</vt:lpstr>
      <vt:lpstr>1.) Early Setbacks, July 1946-May 1947</vt:lpstr>
      <vt:lpstr>PowerPoint Presentation</vt:lpstr>
      <vt:lpstr>1.) Early Setbacks, July 1946-May 1947</vt:lpstr>
      <vt:lpstr>PowerPoint Presentation</vt:lpstr>
      <vt:lpstr>2.) Seizing the Initiative, May 1947-Nov 1948</vt:lpstr>
      <vt:lpstr>PowerPoint Presentation</vt:lpstr>
      <vt:lpstr>3. The Final Stages, Dec 1948-Oct 1949</vt:lpstr>
      <vt:lpstr>PowerPoint Presentation</vt:lpstr>
      <vt:lpstr>3. The Final Stages, Dec 1948-Oct 1949</vt:lpstr>
      <vt:lpstr>PowerPoint Presentation</vt:lpstr>
      <vt:lpstr>The People’s Republic of China (PRC)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Loxton-Baker</dc:creator>
  <cp:lastModifiedBy>Anthony Loxston-Baker</cp:lastModifiedBy>
  <cp:revision>21</cp:revision>
  <dcterms:created xsi:type="dcterms:W3CDTF">2016-10-11T17:07:22Z</dcterms:created>
  <dcterms:modified xsi:type="dcterms:W3CDTF">2018-10-27T15:58:57Z</dcterms:modified>
</cp:coreProperties>
</file>