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notesMasterIdLst>
    <p:notesMasterId r:id="rId12"/>
  </p:notesMasterIdLst>
  <p:sldIdLst>
    <p:sldId id="256" r:id="rId5"/>
    <p:sldId id="258" r:id="rId6"/>
    <p:sldId id="265" r:id="rId7"/>
    <p:sldId id="261" r:id="rId8"/>
    <p:sldId id="262" r:id="rId9"/>
    <p:sldId id="25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9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DB4EE-3B74-424D-B678-F3CB56B4CD03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6CDDA-3947-436B-9E7E-75235D3EA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6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39BEB-B512-44A5-8598-330D622CAE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95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Season 1 episode 4 has the actual video as well, but cant find online.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250E32-1646-4680-827E-1592B031C28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2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39BEB-B512-44A5-8598-330D622CAE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04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3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4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3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632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220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8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284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8010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415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706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72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69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735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69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7102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5EC10303-67B7-409D-8A29-259C40673DCF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49304956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654AB549-881F-465E-A35E-8B0FD418CCF8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38467244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263AF5C0-0D9B-4FA5-B63D-A9DE18690B24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67710535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8"/>
            <a:ext cx="404208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8"/>
            <a:ext cx="404352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4C341DF1-306D-42C3-95AF-222CBF2D4DD0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48483170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564FA62B-F27B-4225-8963-8D1FCD1A6B60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78827618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B60D8694-8A56-4F50-A91E-73751B57E474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89825079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AF5925FD-89D0-49E5-9687-89347DC503C1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4523844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19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029E5511-978A-4635-8F80-9FBC79D1DBC9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56196205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92641857-3E00-4A92-BA63-1FAB2DD0D7DB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02940960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E825A046-B957-4D0E-9622-F840AC3FBC47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04333100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85277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85277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8A878F50-CDF1-4B78-8FAB-45F0F6B49E9E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16363428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D34817">
                  <a:tint val="20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28DB3B-7951-4AE7-84BE-84C35BC63C42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141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4C6F7E-2317-4787-B2F6-F199BCB33956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840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18386F-D667-4973-9429-8D511F9260E3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24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20BAEA-AB13-4AF2-AB4B-7530D78FE6A9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9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4D14AB-F056-42C4-8FB6-53422BBBFC84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21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ECB3D1-CE40-4D99-906E-548573EDB66E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84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424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DB5F2B-32E6-498E-9567-882EED43BE15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951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622EB8-AFBF-4ABF-9E1E-6AB6EED50C35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07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B9E08B-7672-4772-AA54-EB576569B042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85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74090B-556D-4203-B0ED-482953618CAD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9888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5A3C1E-97DD-456E-8E17-829A8FE68901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4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8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6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ED68-1F47-4148-9A49-EFD3CAD5B66D}" type="datetimeFigureOut">
              <a:rPr lang="en-US" smtClean="0"/>
              <a:t>15-09-2019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BADC6-6F4A-4BEA-B881-FB2BE74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9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15-09-2019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53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23840" cy="452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plan de texte</a:t>
            </a:r>
          </a:p>
          <a:p>
            <a:pPr lvl="1"/>
            <a:r>
              <a:rPr lang="en-GB" altLang="en-US" smtClean="0"/>
              <a:t>Second niveau de plan</a:t>
            </a:r>
          </a:p>
          <a:p>
            <a:pPr lvl="2"/>
            <a:r>
              <a:rPr lang="en-GB" altLang="en-US" smtClean="0"/>
              <a:t>Troisième niveau de plan</a:t>
            </a:r>
          </a:p>
          <a:p>
            <a:pPr lvl="3"/>
            <a:r>
              <a:rPr lang="en-GB" altLang="en-US" smtClean="0"/>
              <a:t>Quatrième niveau de plan</a:t>
            </a:r>
          </a:p>
          <a:p>
            <a:pPr lvl="4"/>
            <a:r>
              <a:rPr lang="en-GB" altLang="en-US" smtClean="0"/>
              <a:t>Cinquième niveau de plan</a:t>
            </a:r>
          </a:p>
          <a:p>
            <a:pPr lvl="4"/>
            <a:r>
              <a:rPr lang="en-GB" altLang="en-US" smtClean="0"/>
              <a:t>Sixième niveau de plan</a:t>
            </a:r>
          </a:p>
          <a:p>
            <a:pPr lvl="4"/>
            <a:r>
              <a:rPr lang="en-GB" altLang="en-US" smtClean="0"/>
              <a:t>Septième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6481" y="6247376"/>
            <a:ext cx="212688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marL="0" marR="0" lvl="0" indent="0" algn="l" defTabSz="40752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7681" y="6247376"/>
            <a:ext cx="289584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marL="0" marR="0" lvl="0" indent="0" algn="l" defTabSz="40752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2544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marL="0" marR="0" lvl="0" indent="0" algn="l" defTabSz="40752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65F9A01A-AF5D-4C29-93EC-04A4FD89022C}" type="slidenum">
              <a:rPr kumimoji="0" lang="fr-FR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40752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9787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280994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695720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110446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525172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280994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6pPr>
      <a:lvl7pPr marL="2695720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7pPr>
      <a:lvl8pPr marL="3110446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8pPr>
      <a:lvl9pPr marL="3525172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9pPr>
    </p:bodyStyle>
    <p:otherStyle>
      <a:defPPr>
        <a:defRPr lang="en-US"/>
      </a:defPPr>
      <a:lvl1pPr marL="0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6E97E8-51C5-40DC-ADFB-6B03D0925227}" type="slidenum"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5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teams.microsoft.com/l/file/9C57B074-9506-4EB3-9872-6BADE02CD011?tenantId=664d4380-4d4d-4cc3-947f-43c2ab8db6e1&amp;fileType=docx&amp;objectUrl=https%3A%2F%2Fgemselearning.sharepoint.com%2Fsites%2FYear12History%2FShared%20Documents%2FPaper%202%20-%20The%20Cold%20War%2F1.%20The%20Origins%20of%20the%20Coldd%20War%2F3.%20Who%20was%20responsible%20for%20the%20developemnt%20of%20the%20Cold%20War%2FGroup%203%20Reasons%20for%20the%20emergence%20of%20superpower%20rivalry.docx&amp;baseUrl=https%3A%2F%2Fgemselearning.sharepoint.com%2Fsites%2FYear12History&amp;serviceName=teams&amp;threadId=19:a1de6c73c53249ed80af71aaa984d39e@thread.skype&amp;groupId=b3eb1eeb-289e-45c0-8c24-5645fe9be65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teams.microsoft.com/l/file/B95F0F08-5BAA-4C40-8258-0B60567BA5E4?tenantId=664d4380-4d4d-4cc3-947f-43c2ab8db6e1&amp;fileType=docx&amp;objectUrl=https%3A%2F%2Fgemselearning.sharepoint.com%2Fsites%2FYear12History%2FShared%20Documents%2FPaper%202%20-%20The%20Cold%20War%2F1.%20The%20Origins%20of%20the%20Coldd%20War%2F3.%20Who%20was%20responsible%20for%20the%20developemnt%20of%20the%20Cold%20War%2FGroup%202%20Reasons%20for%20the%20emergence%20of%20superpower%20rivalry.docx&amp;baseUrl=https%3A%2F%2Fgemselearning.sharepoint.com%2Fsites%2FYear12History&amp;serviceName=teams&amp;threadId=19:a1de6c73c53249ed80af71aaa984d39e@thread.skype&amp;groupId=b3eb1eeb-289e-45c0-8c24-5645fe9be655" TargetMode="External"/><Relationship Id="rId5" Type="http://schemas.openxmlformats.org/officeDocument/2006/relationships/hyperlink" Target="https://teams.microsoft.com/l/file/BC9C7152-14AB-4F4A-BB21-08AE24FFA9D7?tenantId=664d4380-4d4d-4cc3-947f-43c2ab8db6e1&amp;fileType=docx&amp;objectUrl=https%3A%2F%2Fgemselearning.sharepoint.com%2Fsites%2FYear12History%2FShared%20Documents%2FPaper%202%20-%20The%20Cold%20War%2F1.%20The%20Origins%20of%20the%20Coldd%20War%2F3.%20Who%20was%20responsible%20for%20the%20developemnt%20of%20the%20Cold%20War%2FGroup%201%20Reasons%20for%20the%20emergence%20of%20Superpower%20Rivalry.docx&amp;baseUrl=https%3A%2F%2Fgemselearning.sharepoint.com%2Fsites%2FYear12History&amp;serviceName=teams&amp;threadId=19:a1de6c73c53249ed80af71aaa984d39e@thread.skype&amp;groupId=b3eb1eeb-289e-45c0-8c24-5645fe9be655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1.tmp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teams.microsoft.com/l/file/9C57B074-9506-4EB3-9872-6BADE02CD011?tenantId=664d4380-4d4d-4cc3-947f-43c2ab8db6e1&amp;fileType=docx&amp;objectUrl=https%3A%2F%2Fgemselearning.sharepoint.com%2Fsites%2FYear12History%2FShared%20Documents%2FPaper%202%20-%20The%20Cold%20War%2F1.%20The%20Origins%20of%20the%20Coldd%20War%2F3.%20Who%20was%20responsible%20for%20the%20developemnt%20of%20the%20Cold%20War%2FGroup%203%20Reasons%20for%20the%20emergence%20of%20superpower%20rivalry.docx&amp;baseUrl=https%3A%2F%2Fgemselearning.sharepoint.com%2Fsites%2FYear12History&amp;serviceName=teams&amp;threadId=19:a1de6c73c53249ed80af71aaa984d39e@thread.skype&amp;groupId=b3eb1eeb-289e-45c0-8c24-5645fe9be65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teams.microsoft.com/l/file/B95F0F08-5BAA-4C40-8258-0B60567BA5E4?tenantId=664d4380-4d4d-4cc3-947f-43c2ab8db6e1&amp;fileType=docx&amp;objectUrl=https%3A%2F%2Fgemselearning.sharepoint.com%2Fsites%2FYear12History%2FShared%20Documents%2FPaper%202%20-%20The%20Cold%20War%2F1.%20The%20Origins%20of%20the%20Coldd%20War%2F3.%20Who%20was%20responsible%20for%20the%20developemnt%20of%20the%20Cold%20War%2FGroup%202%20Reasons%20for%20the%20emergence%20of%20superpower%20rivalry.docx&amp;baseUrl=https%3A%2F%2Fgemselearning.sharepoint.com%2Fsites%2FYear12History&amp;serviceName=teams&amp;threadId=19:a1de6c73c53249ed80af71aaa984d39e@thread.skype&amp;groupId=b3eb1eeb-289e-45c0-8c24-5645fe9be655" TargetMode="External"/><Relationship Id="rId5" Type="http://schemas.openxmlformats.org/officeDocument/2006/relationships/hyperlink" Target="https://teams.microsoft.com/l/file/BC9C7152-14AB-4F4A-BB21-08AE24FFA9D7?tenantId=664d4380-4d4d-4cc3-947f-43c2ab8db6e1&amp;fileType=docx&amp;objectUrl=https%3A%2F%2Fgemselearning.sharepoint.com%2Fsites%2FYear12History%2FShared%20Documents%2FPaper%202%20-%20The%20Cold%20War%2F1.%20The%20Origins%20of%20the%20Coldd%20War%2F3.%20Who%20was%20responsible%20for%20the%20developemnt%20of%20the%20Cold%20War%2FGroup%201%20Reasons%20for%20the%20emergence%20of%20Superpower%20Rivalry.docx&amp;baseUrl=https%3A%2F%2Fgemselearning.sharepoint.com%2Fsites%2FYear12History&amp;serviceName=teams&amp;threadId=19:a1de6c73c53249ed80af71aaa984d39e@thread.skype&amp;groupId=b3eb1eeb-289e-45c0-8c24-5645fe9be655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5" name="Rectangle 4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Screen Shot 2015-02-09 at 12.06.57 P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7" name="Picture 6" descr="GEMS_PhotoLogo_9_D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-25758" y="0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IB Links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7014" y="1962266"/>
            <a:ext cx="4351552" cy="3939684"/>
          </a:xfrm>
          <a:prstGeom prst="roundRect">
            <a:avLst/>
          </a:prstGeom>
          <a:solidFill>
            <a:schemeClr val="accent2">
              <a:lumMod val="75000"/>
              <a:alpha val="83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IB Learner Profile</a:t>
            </a:r>
          </a:p>
          <a:p>
            <a:pPr algn="ctr"/>
            <a:r>
              <a:rPr lang="en-US" sz="2400" b="1" dirty="0" smtClean="0"/>
              <a:t>Thinkers</a:t>
            </a:r>
            <a:r>
              <a:rPr lang="en-US" sz="2400" dirty="0" smtClean="0"/>
              <a:t> – Today you will critically evaluate different perspectives on who and what was responsible for the development of the Cold War.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b="1" dirty="0" smtClean="0"/>
              <a:t>Communicators</a:t>
            </a:r>
            <a:r>
              <a:rPr lang="en-US" sz="2400" dirty="0" smtClean="0"/>
              <a:t> – Today you will collaborate to create a written evaluation of the big question.</a:t>
            </a:r>
          </a:p>
        </p:txBody>
      </p:sp>
      <p:pic>
        <p:nvPicPr>
          <p:cNvPr id="19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84" y="1139704"/>
            <a:ext cx="1020488" cy="102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ounded Rectangle 20"/>
          <p:cNvSpPr/>
          <p:nvPr/>
        </p:nvSpPr>
        <p:spPr>
          <a:xfrm>
            <a:off x="5485640" y="2010064"/>
            <a:ext cx="3419565" cy="3939684"/>
          </a:xfrm>
          <a:prstGeom prst="roundRect">
            <a:avLst/>
          </a:prstGeom>
          <a:solidFill>
            <a:srgbClr val="7030A0">
              <a:alpha val="83000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TOK Link</a:t>
            </a:r>
          </a:p>
          <a:p>
            <a:pPr algn="ctr"/>
            <a:r>
              <a:rPr lang="en-US" sz="2300" dirty="0" smtClean="0"/>
              <a:t>Is historical truth really just opinion or can there be objective historical truth?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300" dirty="0" smtClean="0"/>
              <a:t>How does this idea link to your work as a historian making sense of the past? Our study of historiography? </a:t>
            </a:r>
          </a:p>
          <a:p>
            <a:pPr algn="ctr"/>
            <a:endParaRPr lang="en-US" sz="2400" dirty="0" smtClean="0"/>
          </a:p>
        </p:txBody>
      </p:sp>
      <p:pic>
        <p:nvPicPr>
          <p:cNvPr id="13" name="Picture 10" descr="http://www.clker.com/cliparts/C/H/5/Z/X/J/fuchsia-chain-h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20420">
            <a:off x="7960146" y="1365815"/>
            <a:ext cx="810520" cy="91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rved Right Arrow 11"/>
          <p:cNvSpPr/>
          <p:nvPr/>
        </p:nvSpPr>
        <p:spPr>
          <a:xfrm rot="3140092">
            <a:off x="5606377" y="1249601"/>
            <a:ext cx="736556" cy="1151937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2197" y="860897"/>
            <a:ext cx="1452204" cy="1089154"/>
          </a:xfrm>
          <a:prstGeom prst="rect">
            <a:avLst/>
          </a:prstGeom>
        </p:spPr>
      </p:pic>
      <p:pic>
        <p:nvPicPr>
          <p:cNvPr id="22" name="Picture 8" descr="http://www.clipartbay.com/cliparts/chain-link-clip-art-free-welr4r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22994">
            <a:off x="48615" y="1839204"/>
            <a:ext cx="831014" cy="74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3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07950" y="1125538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85738" y="3169762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638550"/>
            <a:ext cx="2852737" cy="31035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Grade </a:t>
            </a: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4 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You </a:t>
            </a:r>
            <a:r>
              <a:rPr lang="en-US" sz="1900" noProof="0" dirty="0" smtClean="0">
                <a:solidFill>
                  <a:prstClr val="black"/>
                </a:solidFill>
                <a:latin typeface="Calibri" panose="020F0502020204030204"/>
              </a:rPr>
              <a:t>can start to critically </a:t>
            </a:r>
            <a:r>
              <a:rPr lang="en-US" sz="1900" noProof="0" dirty="0" err="1" smtClean="0">
                <a:solidFill>
                  <a:prstClr val="black"/>
                </a:solidFill>
                <a:latin typeface="Calibri" panose="020F0502020204030204"/>
              </a:rPr>
              <a:t>analyse</a:t>
            </a:r>
            <a:r>
              <a:rPr lang="en-US" sz="1900" noProof="0" dirty="0" smtClean="0">
                <a:solidFill>
                  <a:prstClr val="black"/>
                </a:solidFill>
                <a:latin typeface="Calibri" panose="020F0502020204030204"/>
              </a:rPr>
              <a:t> some of the factors that contributed to the development of the Cold War and support your response with appropriate and relevant examples.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152775" y="3638550"/>
            <a:ext cx="2867025" cy="31035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critically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analyse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/>
              </a:rPr>
              <a:t>3 or more factors contributing to the development of the Cold War, making relevant links between them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134100" y="3284622"/>
            <a:ext cx="2820988" cy="34574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6/7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 critically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analyse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 or more factors contributing to the development of the Cold War, presenting a consistent line of argument that also evaluates different </a:t>
            </a:r>
            <a:r>
              <a:rPr lang="en-US" b="1" dirty="0" smtClean="0">
                <a:solidFill>
                  <a:srgbClr val="262626"/>
                </a:solidFill>
                <a:latin typeface="Arial"/>
                <a:cs typeface="Arial"/>
              </a:rPr>
              <a:t>historiographical</a:t>
            </a:r>
            <a:r>
              <a:rPr lang="en-US" dirty="0" smtClean="0">
                <a:solidFill>
                  <a:srgbClr val="262626"/>
                </a:solidFill>
                <a:latin typeface="Arial"/>
                <a:cs typeface="Arial"/>
              </a:rPr>
              <a:t> interpretations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31763" y="1628775"/>
            <a:ext cx="661434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judge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which factors contributed the most to the development of the Cold War 1942-1949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develop your knowledge of how to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answer a 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discuss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essay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.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584186" y="1411227"/>
            <a:ext cx="2370902" cy="1198561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COMMAND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Discuss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err="1" smtClean="0">
                <a:solidFill>
                  <a:srgbClr val="262626"/>
                </a:solidFill>
                <a:latin typeface="Calibri" pitchFamily="34" charset="0"/>
              </a:rPr>
              <a:t>Analyse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5770782" cy="9271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+mn-cs"/>
              </a:rPr>
              <a:t>Who was responsible for the development of the Cold War? 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4" charset="-128"/>
              <a:cs typeface="+mn-cs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Thinkers</a:t>
            </a:r>
            <a:r>
              <a:rPr kumimoji="0" lang="en-US" sz="1800" b="1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prstClr val="white"/>
                </a:solidFill>
                <a:latin typeface="Calibri" panose="020F0502020204030204"/>
              </a:rPr>
              <a:t>C</a:t>
            </a:r>
            <a:r>
              <a:rPr lang="en-US" b="1" u="sng" baseline="0" dirty="0" smtClean="0">
                <a:solidFill>
                  <a:prstClr val="white"/>
                </a:solidFill>
                <a:latin typeface="Calibri" panose="020F0502020204030204"/>
              </a:rPr>
              <a:t>ommunicators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64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Demonstrate Activity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890477"/>
            <a:ext cx="78486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As a team you are going to write an answe</a:t>
            </a:r>
            <a:r>
              <a:rPr lang="en-US" noProof="0" dirty="0" smtClean="0">
                <a:solidFill>
                  <a:srgbClr val="000000"/>
                </a:solidFill>
                <a:latin typeface="Arial"/>
                <a:ea typeface="ＭＳ Ｐゴシック"/>
              </a:rPr>
              <a:t>r to this essay question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rgbClr val="000000"/>
                </a:solidFill>
                <a:latin typeface="Arial"/>
                <a:ea typeface="ＭＳ Ｐゴシック"/>
              </a:rPr>
              <a:t>This is a </a:t>
            </a:r>
            <a:r>
              <a:rPr lang="en-US" b="1" noProof="0" dirty="0" smtClean="0">
                <a:solidFill>
                  <a:srgbClr val="000000"/>
                </a:solidFill>
                <a:latin typeface="Arial"/>
                <a:ea typeface="ＭＳ Ｐゴシック"/>
              </a:rPr>
              <a:t>full </a:t>
            </a:r>
            <a:r>
              <a:rPr lang="en-US" noProof="0" dirty="0" smtClean="0">
                <a:solidFill>
                  <a:srgbClr val="000000"/>
                </a:solidFill>
                <a:latin typeface="Arial"/>
                <a:ea typeface="ＭＳ Ｐゴシック"/>
              </a:rPr>
              <a:t>essay. You will need an introduction, body paragraphs and a clear conclusion.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8232" y="2059352"/>
            <a:ext cx="8823216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 Black"/>
                <a:cs typeface="Arial Black"/>
              </a:rPr>
              <a:t>Essay Title: </a:t>
            </a:r>
            <a:r>
              <a:rPr lang="en-US" sz="2000" b="1" u="sng" dirty="0" smtClean="0">
                <a:solidFill>
                  <a:srgbClr val="FF6600"/>
                </a:solidFill>
              </a:rPr>
              <a:t>Discuss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the reasons for the emergence of superpower rivalry at the end of the Second World War (1942-1949)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pic>
        <p:nvPicPr>
          <p:cNvPr id="18" name="Picture 2" descr="http://www.yourchallenge.ch/bundles/iomediaweb/img/logo-yourchallen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306"/>
            <a:ext cx="2035969" cy="75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goalsinfinite.com/wp-content/uploads/2016/04/the-challen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214" y="5478948"/>
            <a:ext cx="2007252" cy="62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28733"/>
              </p:ext>
            </p:extLst>
          </p:nvPr>
        </p:nvGraphicFramePr>
        <p:xfrm>
          <a:off x="375138" y="3169946"/>
          <a:ext cx="2291004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Group 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029400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Nadini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Sofia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Shizah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Malaika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137352"/>
                  </a:ext>
                </a:extLst>
              </a:tr>
              <a:tr h="4264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hlinkClick r:id="rId5"/>
                        </a:rPr>
                        <a:t>Click here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hlinkClick r:id="rId5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to access your Microsoft Word essay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14109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40454"/>
              </p:ext>
            </p:extLst>
          </p:nvPr>
        </p:nvGraphicFramePr>
        <p:xfrm>
          <a:off x="3424338" y="2949008"/>
          <a:ext cx="229100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Group 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74125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Anoushka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Amina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Hannah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hlinkClick r:id="rId6"/>
                        </a:rPr>
                        <a:t>Click here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hlinkClick r:id="rId6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to access your Microsoft Word essay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14109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65208"/>
              </p:ext>
            </p:extLst>
          </p:nvPr>
        </p:nvGraphicFramePr>
        <p:xfrm>
          <a:off x="6473538" y="3505226"/>
          <a:ext cx="229100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12295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Arlo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Ali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Martin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hlinkClick r:id="rId7"/>
                        </a:rPr>
                        <a:t>Click here</a:t>
                      </a:r>
                      <a:r>
                        <a:rPr lang="en-US" sz="1600" b="1" baseline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hlinkClick r:id="rId7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to access your Microsoft Word essay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1410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5138" y="5914851"/>
            <a:ext cx="8606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Each group has a </a:t>
            </a:r>
            <a:r>
              <a:rPr lang="en-US" i="1" dirty="0" err="1" smtClean="0"/>
              <a:t>personlised</a:t>
            </a:r>
            <a:r>
              <a:rPr lang="en-US" dirty="0" smtClean="0"/>
              <a:t> essay challenge.</a:t>
            </a:r>
          </a:p>
          <a:p>
            <a:pPr algn="ctr"/>
            <a:r>
              <a:rPr lang="en-US" dirty="0" smtClean="0"/>
              <a:t>I will be specifically looking at how well your group meets this challenge when I mark your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5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-1588" y="6245225"/>
            <a:ext cx="9150351" cy="612775"/>
            <a:chOff x="-1588" y="6244563"/>
            <a:chExt cx="9150704" cy="614100"/>
          </a:xfrm>
        </p:grpSpPr>
        <p:sp>
          <p:nvSpPr>
            <p:cNvPr id="19463" name="Shape 188"/>
            <p:cNvSpPr>
              <a:spLocks noChangeArrowheads="1"/>
            </p:cNvSpPr>
            <p:nvPr/>
          </p:nvSpPr>
          <p:spPr bwMode="auto">
            <a:xfrm>
              <a:off x="5116" y="6244563"/>
              <a:ext cx="9144000" cy="6141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19464" name="Picture 16" descr="GEMS_PhotoLogo_9_DB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5001" y="6253767"/>
              <a:ext cx="922682" cy="523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5" descr="Screen Shot 2015-02-09 at 12.06.57 PM.png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FFC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88" y="6244563"/>
              <a:ext cx="2829852" cy="613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1" name="Shape 188"/>
          <p:cNvSpPr>
            <a:spLocks noChangeArrowheads="1"/>
          </p:cNvSpPr>
          <p:nvPr/>
        </p:nvSpPr>
        <p:spPr bwMode="auto">
          <a:xfrm>
            <a:off x="4763" y="-15875"/>
            <a:ext cx="9144000" cy="6143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9251" y="-3175"/>
            <a:ext cx="3669595" cy="6647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07484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Connect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Activity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8406" y="1189674"/>
            <a:ext cx="3813287" cy="4890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700" dirty="0" smtClean="0"/>
          </a:p>
          <a:p>
            <a:r>
              <a:rPr lang="en-US" sz="1700" dirty="0" smtClean="0"/>
              <a:t>A range of events and factors impacted the development of the early Cold War</a:t>
            </a:r>
          </a:p>
          <a:p>
            <a:endParaRPr lang="en-US" sz="1700" dirty="0"/>
          </a:p>
          <a:p>
            <a:pPr marL="342900" indent="-342900">
              <a:buAutoNum type="arabicPeriod"/>
            </a:pPr>
            <a:r>
              <a:rPr lang="en-US" sz="1700" dirty="0" smtClean="0"/>
              <a:t>Use the </a:t>
            </a:r>
            <a:r>
              <a:rPr lang="en-US" sz="1700" b="1" dirty="0" smtClean="0"/>
              <a:t>diamond 9 toolkit </a:t>
            </a:r>
            <a:r>
              <a:rPr lang="en-US" sz="1700" dirty="0" smtClean="0"/>
              <a:t>to compare, prioritise and critically anlayse the impact early events of the Cold War had on it’s development. </a:t>
            </a:r>
          </a:p>
          <a:p>
            <a:pPr marL="342900" indent="-342900">
              <a:buAutoNum type="arabicPeriod"/>
            </a:pPr>
            <a:r>
              <a:rPr lang="en-US" sz="1700" dirty="0" smtClean="0"/>
              <a:t>Return to the Conversation in Teams.  Has your answer changed? How? Why? Revise your answer in a </a:t>
            </a:r>
            <a:r>
              <a:rPr lang="en-US" sz="1700" b="1" u="sng" dirty="0" smtClean="0"/>
              <a:t>different</a:t>
            </a:r>
            <a:r>
              <a:rPr lang="en-US" sz="1700" dirty="0" smtClean="0"/>
              <a:t> colour</a:t>
            </a:r>
            <a:r>
              <a:rPr lang="en-US" sz="1700" dirty="0"/>
              <a:t> </a:t>
            </a:r>
            <a:r>
              <a:rPr lang="en-US" sz="1700" dirty="0" smtClean="0"/>
              <a:t>OR author a second response.</a:t>
            </a:r>
          </a:p>
        </p:txBody>
      </p:sp>
      <p:pic>
        <p:nvPicPr>
          <p:cNvPr id="8" name="Picture 2" descr="http://www.yourchallenge.ch/bundles/iomediaweb/img/logo-yourchalleng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80" y="681643"/>
            <a:ext cx="2035969" cy="75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The Early Cold War LA [Compatibility Mode] - Word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3" t="15467" r="23078" b="3997"/>
          <a:stretch/>
        </p:blipFill>
        <p:spPr>
          <a:xfrm>
            <a:off x="4464048" y="1641231"/>
            <a:ext cx="4460532" cy="37516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ight Arrow 3"/>
          <p:cNvSpPr/>
          <p:nvPr/>
        </p:nvSpPr>
        <p:spPr>
          <a:xfrm>
            <a:off x="3985846" y="3200400"/>
            <a:ext cx="750277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07950" y="1125538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85738" y="3169762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638550"/>
            <a:ext cx="2852737" cy="31035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Grade </a:t>
            </a: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4 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You </a:t>
            </a:r>
            <a:r>
              <a:rPr lang="en-US" sz="1900" noProof="0" dirty="0" smtClean="0">
                <a:solidFill>
                  <a:prstClr val="black"/>
                </a:solidFill>
                <a:latin typeface="Calibri" panose="020F0502020204030204"/>
              </a:rPr>
              <a:t>can start to critically </a:t>
            </a:r>
            <a:r>
              <a:rPr lang="en-US" sz="1900" noProof="0" dirty="0" err="1" smtClean="0">
                <a:solidFill>
                  <a:prstClr val="black"/>
                </a:solidFill>
                <a:latin typeface="Calibri" panose="020F0502020204030204"/>
              </a:rPr>
              <a:t>analyse</a:t>
            </a:r>
            <a:r>
              <a:rPr lang="en-US" sz="1900" noProof="0" dirty="0" smtClean="0">
                <a:solidFill>
                  <a:prstClr val="black"/>
                </a:solidFill>
                <a:latin typeface="Calibri" panose="020F0502020204030204"/>
              </a:rPr>
              <a:t> some of the factors that contributed to the development of the Cold War and support your response with appropriate and relevant examples.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152775" y="3638550"/>
            <a:ext cx="2867025" cy="31035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critically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analyse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/>
              </a:rPr>
              <a:t>3 or more factors contributing to the development of the Cold War, making relevant links between them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134100" y="3284622"/>
            <a:ext cx="2820988" cy="34574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6/7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 critically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analyse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 or more factors contributing to the development of the Cold War, presenting a consistent line of argument that also evaluates different </a:t>
            </a:r>
            <a:r>
              <a:rPr lang="en-US" b="1" dirty="0" smtClean="0">
                <a:solidFill>
                  <a:srgbClr val="262626"/>
                </a:solidFill>
                <a:latin typeface="Arial"/>
                <a:cs typeface="Arial"/>
              </a:rPr>
              <a:t>historiographical</a:t>
            </a:r>
            <a:r>
              <a:rPr lang="en-US" dirty="0" smtClean="0">
                <a:solidFill>
                  <a:srgbClr val="262626"/>
                </a:solidFill>
                <a:latin typeface="Arial"/>
                <a:cs typeface="Arial"/>
              </a:rPr>
              <a:t> interpretations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31763" y="1628775"/>
            <a:ext cx="661434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judge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which factors contributed the most to the development of the Cold War 1942-1949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develop your knowledge of how to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answer a 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discuss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essay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.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59143" y="2397963"/>
            <a:ext cx="2370902" cy="720455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COMMAND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Discuss</a:t>
            </a: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815" y="852263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7235069" y="967965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prstClr val="white"/>
                </a:solidFill>
                <a:latin typeface="Calibri" panose="020F0502020204030204"/>
              </a:rPr>
              <a:t>Communicators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1763" y="33983"/>
            <a:ext cx="882321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Arial Black"/>
                <a:cs typeface="Arial Black"/>
              </a:rPr>
              <a:t>Essay Title: </a:t>
            </a:r>
            <a:r>
              <a:rPr lang="en-US" sz="2400" b="1" u="sng" dirty="0" smtClean="0">
                <a:solidFill>
                  <a:srgbClr val="FF6600"/>
                </a:solidFill>
              </a:rPr>
              <a:t>Discuss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the reasons for the emergence of superpower rivalry at the end of the Second World War (1942-1949)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327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Demonstrate Activity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890477"/>
            <a:ext cx="78486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As a team you are going to write an answe</a:t>
            </a:r>
            <a:r>
              <a:rPr lang="en-US" noProof="0" dirty="0" smtClean="0">
                <a:solidFill>
                  <a:srgbClr val="000000"/>
                </a:solidFill>
                <a:latin typeface="Arial"/>
                <a:ea typeface="ＭＳ Ｐゴシック"/>
              </a:rPr>
              <a:t>r to this essay question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rgbClr val="000000"/>
                </a:solidFill>
                <a:latin typeface="Arial"/>
                <a:ea typeface="ＭＳ Ｐゴシック"/>
              </a:rPr>
              <a:t>This is a </a:t>
            </a:r>
            <a:r>
              <a:rPr lang="en-US" b="1" noProof="0" dirty="0" smtClean="0">
                <a:solidFill>
                  <a:srgbClr val="000000"/>
                </a:solidFill>
                <a:latin typeface="Arial"/>
                <a:ea typeface="ＭＳ Ｐゴシック"/>
              </a:rPr>
              <a:t>full </a:t>
            </a:r>
            <a:r>
              <a:rPr lang="en-US" noProof="0" dirty="0" smtClean="0">
                <a:solidFill>
                  <a:srgbClr val="000000"/>
                </a:solidFill>
                <a:latin typeface="Arial"/>
                <a:ea typeface="ＭＳ Ｐゴシック"/>
              </a:rPr>
              <a:t>essay. You will need an introduction, body paragraphs and a clear conclusion.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8232" y="2059352"/>
            <a:ext cx="8823216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 Black"/>
                <a:cs typeface="Arial Black"/>
              </a:rPr>
              <a:t>Essay Title: </a:t>
            </a:r>
            <a:r>
              <a:rPr lang="en-US" sz="2000" b="1" u="sng" dirty="0" smtClean="0">
                <a:solidFill>
                  <a:srgbClr val="FF6600"/>
                </a:solidFill>
              </a:rPr>
              <a:t>Discuss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the reasons for the emergence of superpower rivalry at the end of the Second World War (1942-1949)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pic>
        <p:nvPicPr>
          <p:cNvPr id="18" name="Picture 2" descr="http://www.yourchallenge.ch/bundles/iomediaweb/img/logo-yourchallen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306"/>
            <a:ext cx="2035969" cy="75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goalsinfinite.com/wp-content/uploads/2016/04/the-challen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214" y="5478948"/>
            <a:ext cx="2007252" cy="62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647302"/>
              </p:ext>
            </p:extLst>
          </p:nvPr>
        </p:nvGraphicFramePr>
        <p:xfrm>
          <a:off x="375138" y="3169946"/>
          <a:ext cx="2291004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/>
                          </a:solidFill>
                        </a:rPr>
                        <a:t>Group 1</a:t>
                      </a:r>
                      <a:endParaRPr lang="en-US" sz="16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029400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Nadini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Sofia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Shizah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Malaika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137352"/>
                  </a:ext>
                </a:extLst>
              </a:tr>
              <a:tr h="4264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hlinkClick r:id="rId5"/>
                        </a:rPr>
                        <a:t>Click here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hlinkClick r:id="rId5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to access your Microsoft Word essay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14109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836956"/>
              </p:ext>
            </p:extLst>
          </p:nvPr>
        </p:nvGraphicFramePr>
        <p:xfrm>
          <a:off x="3424338" y="2949008"/>
          <a:ext cx="229100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/>
                          </a:solidFill>
                        </a:rPr>
                        <a:t>Group 2</a:t>
                      </a:r>
                      <a:endParaRPr lang="en-US" sz="16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74125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Anoushka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Amina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Hannah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hlinkClick r:id="rId6"/>
                        </a:rPr>
                        <a:t>Click here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hlinkClick r:id="rId6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to access your Microsoft Word essay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14109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927419"/>
              </p:ext>
            </p:extLst>
          </p:nvPr>
        </p:nvGraphicFramePr>
        <p:xfrm>
          <a:off x="6473538" y="3505226"/>
          <a:ext cx="229100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/>
                          </a:solidFill>
                        </a:rPr>
                        <a:t>Group</a:t>
                      </a:r>
                      <a:r>
                        <a:rPr lang="en-US" sz="1600" b="1" baseline="0" dirty="0" smtClean="0">
                          <a:solidFill>
                            <a:schemeClr val="accent3"/>
                          </a:solidFill>
                        </a:rPr>
                        <a:t> 3</a:t>
                      </a:r>
                      <a:endParaRPr lang="en-US" sz="16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12295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Arlo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Ali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Martin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hlinkClick r:id="rId7"/>
                        </a:rPr>
                        <a:t>Click here</a:t>
                      </a:r>
                      <a:r>
                        <a:rPr lang="en-US" sz="1600" b="1" baseline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hlinkClick r:id="rId7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to access your Microsoft Word essay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1410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5138" y="5914851"/>
            <a:ext cx="8606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Each group has a </a:t>
            </a:r>
            <a:r>
              <a:rPr lang="en-US" i="1" dirty="0" err="1" smtClean="0"/>
              <a:t>personlised</a:t>
            </a:r>
            <a:r>
              <a:rPr lang="en-US" dirty="0" smtClean="0"/>
              <a:t> essay challenge.</a:t>
            </a:r>
          </a:p>
          <a:p>
            <a:pPr algn="ctr"/>
            <a:r>
              <a:rPr lang="en-US" dirty="0" smtClean="0"/>
              <a:t>I will be specifically looking at how well your group meets this challenge when I mark your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766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771525"/>
          </a:xfrm>
          <a:prstGeom prst="rect">
            <a:avLst/>
          </a:prstGeom>
          <a:solidFill>
            <a:srgbClr val="2FACFF"/>
          </a:solidFill>
          <a:ln w="9525" cap="flat" cmpd="sng" algn="ctr">
            <a:noFill/>
            <a:prstDash val="solid"/>
          </a:ln>
          <a:effectLst/>
        </p:spPr>
        <p:txBody>
          <a:bodyPr lIns="102393" tIns="51197" rIns="102393" bIns="51197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Arial"/>
              </a:rPr>
              <a:t>Consolidate Activity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Arial"/>
            </a:endParaRPr>
          </a:p>
        </p:txBody>
      </p:sp>
      <p:grpSp>
        <p:nvGrpSpPr>
          <p:cNvPr id="19" name="Group 1"/>
          <p:cNvGrpSpPr>
            <a:grpSpLocks/>
          </p:cNvGrpSpPr>
          <p:nvPr/>
        </p:nvGrpSpPr>
        <p:grpSpPr bwMode="auto">
          <a:xfrm>
            <a:off x="0" y="6202363"/>
            <a:ext cx="9144000" cy="669925"/>
            <a:chOff x="0" y="4580821"/>
            <a:chExt cx="9144000" cy="562681"/>
          </a:xfrm>
        </p:grpSpPr>
        <p:sp>
          <p:nvSpPr>
            <p:cNvPr id="26" name="Rectangle 25"/>
            <p:cNvSpPr/>
            <p:nvPr/>
          </p:nvSpPr>
          <p:spPr>
            <a:xfrm>
              <a:off x="0" y="4580821"/>
              <a:ext cx="9144000" cy="562681"/>
            </a:xfrm>
            <a:prstGeom prst="rect">
              <a:avLst/>
            </a:prstGeom>
            <a:solidFill>
              <a:srgbClr val="2FACFF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07484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endParaRPr>
            </a:p>
          </p:txBody>
        </p:sp>
        <p:pic>
          <p:nvPicPr>
            <p:cNvPr id="27" name="Picture 16" descr="Screen Shot 2015-02-09 at 12.06.4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88459"/>
              <a:ext cx="2798613" cy="55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5" descr="GEMS_PhotoLogo_9_DB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4640762"/>
              <a:ext cx="922842" cy="43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ounded Rectangle 6"/>
          <p:cNvSpPr/>
          <p:nvPr/>
        </p:nvSpPr>
        <p:spPr>
          <a:xfrm>
            <a:off x="432994" y="2091685"/>
            <a:ext cx="3419565" cy="3939684"/>
          </a:xfrm>
          <a:prstGeom prst="roundRect">
            <a:avLst/>
          </a:prstGeom>
          <a:solidFill>
            <a:srgbClr val="7030A0">
              <a:alpha val="83000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TOK Link</a:t>
            </a:r>
          </a:p>
          <a:p>
            <a:pPr algn="ctr"/>
            <a:r>
              <a:rPr lang="en-US" sz="2300" dirty="0" smtClean="0"/>
              <a:t>Is historical truth really just opinion or can there be objective historical truth?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300" dirty="0" smtClean="0"/>
              <a:t>How does this idea link to your work as a historian making sense of the past? Our study of historiography? </a:t>
            </a:r>
          </a:p>
          <a:p>
            <a:pPr algn="ctr"/>
            <a:endParaRPr lang="en-US" sz="2400" dirty="0" smtClean="0"/>
          </a:p>
        </p:txBody>
      </p:sp>
      <p:pic>
        <p:nvPicPr>
          <p:cNvPr id="8" name="Picture 10" descr="http://www.clker.com/cliparts/C/H/5/Z/X/J/fuchsia-chain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20420">
            <a:off x="2907500" y="1447436"/>
            <a:ext cx="810520" cy="91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rved Right Arrow 8"/>
          <p:cNvSpPr/>
          <p:nvPr/>
        </p:nvSpPr>
        <p:spPr>
          <a:xfrm rot="3140092">
            <a:off x="553731" y="1331222"/>
            <a:ext cx="736556" cy="1151937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9551" y="942518"/>
            <a:ext cx="1452204" cy="10891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01452" y="2789024"/>
            <a:ext cx="3364523" cy="256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GO </a:t>
            </a:r>
            <a:r>
              <a:rPr lang="en-US" sz="2300" i="1" dirty="0" smtClean="0"/>
              <a:t>back</a:t>
            </a:r>
            <a:r>
              <a:rPr lang="en-US" sz="2300" dirty="0" smtClean="0"/>
              <a:t> to the Conversation in Teams.</a:t>
            </a:r>
          </a:p>
          <a:p>
            <a:pPr algn="ctr"/>
            <a:endParaRPr lang="en-US" sz="2300" dirty="0" smtClean="0"/>
          </a:p>
          <a:p>
            <a:pPr algn="ctr"/>
            <a:r>
              <a:rPr lang="en-US" sz="2300" dirty="0"/>
              <a:t>Has your answer changed? How? Why? Revise your answer in a </a:t>
            </a:r>
            <a:r>
              <a:rPr lang="en-US" sz="2300" b="1" u="sng" dirty="0"/>
              <a:t>different</a:t>
            </a:r>
            <a:r>
              <a:rPr lang="en-US" sz="2300" dirty="0"/>
              <a:t> </a:t>
            </a:r>
            <a:r>
              <a:rPr lang="en-US" sz="2300" dirty="0" err="1"/>
              <a:t>colour</a:t>
            </a:r>
            <a:r>
              <a:rPr lang="en-US" sz="2300" dirty="0" smtClean="0"/>
              <a:t>.</a:t>
            </a:r>
            <a:endParaRPr lang="en-US" sz="2300" dirty="0"/>
          </a:p>
        </p:txBody>
      </p:sp>
      <p:pic>
        <p:nvPicPr>
          <p:cNvPr id="12" name="Picture 2" descr="http://www.yourchallenge.ch/bundles/iomediaweb/img/logo-yourchalleng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666" y="2031672"/>
            <a:ext cx="2035969" cy="75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9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774</Words>
  <Application>Microsoft Office PowerPoint</Application>
  <PresentationFormat>On-screen Show (4:3)</PresentationFormat>
  <Paragraphs>102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Microsoft YaHei</vt:lpstr>
      <vt:lpstr>MS PGothic</vt:lpstr>
      <vt:lpstr>MS PGothic</vt:lpstr>
      <vt:lpstr>Arial</vt:lpstr>
      <vt:lpstr>Arial Black</vt:lpstr>
      <vt:lpstr>Calibri</vt:lpstr>
      <vt:lpstr>Calibri Light</vt:lpstr>
      <vt:lpstr>Lucida Sans Unicode</vt:lpstr>
      <vt:lpstr>Times New Roman</vt:lpstr>
      <vt:lpstr>Verdana</vt:lpstr>
      <vt:lpstr>Wingdings 2</vt:lpstr>
      <vt:lpstr>Wingdings 3</vt:lpstr>
      <vt:lpstr>Office Theme</vt:lpstr>
      <vt:lpstr>2_Office Theme</vt:lpstr>
      <vt:lpstr>3_Office Theme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 Baker</cp:lastModifiedBy>
  <cp:revision>21</cp:revision>
  <dcterms:created xsi:type="dcterms:W3CDTF">2017-10-09T15:25:21Z</dcterms:created>
  <dcterms:modified xsi:type="dcterms:W3CDTF">2019-09-15T07:06:42Z</dcterms:modified>
</cp:coreProperties>
</file>