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4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244197-99F6-4275-A998-BC7595EF337D}">
          <p14:sldIdLst>
            <p14:sldId id="256"/>
            <p14:sldId id="276"/>
            <p14:sldId id="277"/>
            <p14:sldId id="278"/>
            <p14:sldId id="27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4"/>
            <p14:sldId id="268"/>
            <p14:sldId id="269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8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8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1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7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9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9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65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0069-E6DF-42AE-AC72-6B20B85AB406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95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source=images&amp;cd=&amp;cad=rja&amp;uact=8&amp;docid=7fmLrbgrYli9JM&amp;tbnid=wwkTqfES46jDGM:&amp;ved=0CAUQjRw&amp;url=http://en.wikipedia.org/wiki/Yang_Changji&amp;ei=cVROU8qpBcipiAfInIE4&amp;psig=AFQjCNEwslQfsGtUY4x0refNhEjgrQRf4g&amp;ust=139772874775577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91044"/>
          </a:xfrm>
        </p:spPr>
        <p:txBody>
          <a:bodyPr>
            <a:normAutofit/>
          </a:bodyPr>
          <a:lstStyle/>
          <a:p>
            <a:r>
              <a:rPr lang="en-GB" sz="4800" b="1" u="sng" dirty="0" smtClean="0"/>
              <a:t>What was ‘Mao Zedong Thought’?</a:t>
            </a:r>
            <a:endParaRPr lang="en-GB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257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L/O – To identify the key features of Maoism and to explain how it influenced Mao’s rule in China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99855"/>
            <a:ext cx="8890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05944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Despite this, Mao didn’t share the views of the leadership of the Party. </a:t>
            </a:r>
            <a:r>
              <a:rPr lang="en-GB" dirty="0" smtClean="0">
                <a:solidFill>
                  <a:srgbClr val="92D050"/>
                </a:solidFill>
              </a:rPr>
              <a:t>Chen </a:t>
            </a:r>
            <a:r>
              <a:rPr lang="en-GB" dirty="0" err="1" smtClean="0">
                <a:solidFill>
                  <a:srgbClr val="92D050"/>
                </a:solidFill>
              </a:rPr>
              <a:t>Duxiu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FF00"/>
                </a:solidFill>
              </a:rPr>
              <a:t>Li </a:t>
            </a:r>
            <a:r>
              <a:rPr lang="en-GB" dirty="0" err="1" smtClean="0">
                <a:solidFill>
                  <a:srgbClr val="FFFF00"/>
                </a:solidFill>
              </a:rPr>
              <a:t>Dazhao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were </a:t>
            </a:r>
            <a:r>
              <a:rPr lang="en-GB" dirty="0" smtClean="0">
                <a:solidFill>
                  <a:srgbClr val="00B0F0"/>
                </a:solidFill>
              </a:rPr>
              <a:t>orthodox Marxists </a:t>
            </a:r>
            <a:r>
              <a:rPr lang="en-GB" dirty="0" smtClean="0"/>
              <a:t>who believed only the urban proletariat could lead a socialist revolution.</a:t>
            </a:r>
          </a:p>
          <a:p>
            <a:endParaRPr lang="en-GB" dirty="0"/>
          </a:p>
          <a:p>
            <a:r>
              <a:rPr lang="en-GB" dirty="0" smtClean="0"/>
              <a:t>Mao on the other hand believed in the revolutionary potential of China’s peasants and in 1924 was appointed to run the KMT’s </a:t>
            </a:r>
            <a:r>
              <a:rPr lang="en-GB" dirty="0" smtClean="0">
                <a:solidFill>
                  <a:srgbClr val="FFC000"/>
                </a:solidFill>
              </a:rPr>
              <a:t>Peasant Movement Training Institute</a:t>
            </a:r>
            <a:r>
              <a:rPr lang="en-GB" dirty="0" smtClean="0"/>
              <a:t>, designed to prepare peasants for military activity.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8" y="1101436"/>
            <a:ext cx="2333125" cy="304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45" y="4384668"/>
            <a:ext cx="2278388" cy="220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2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714999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After the split with the KMT in 1927, Mao spent most of the years between 1927-1934 as leader of a </a:t>
            </a:r>
            <a:r>
              <a:rPr lang="en-GB" dirty="0" smtClean="0">
                <a:solidFill>
                  <a:srgbClr val="FFC000"/>
                </a:solidFill>
              </a:rPr>
              <a:t>Red Army</a:t>
            </a:r>
            <a:r>
              <a:rPr lang="en-GB" dirty="0" smtClean="0"/>
              <a:t>, operating in the countryside of south east China.</a:t>
            </a:r>
          </a:p>
          <a:p>
            <a:endParaRPr lang="en-GB" dirty="0"/>
          </a:p>
          <a:p>
            <a:r>
              <a:rPr lang="en-GB" dirty="0" smtClean="0"/>
              <a:t>Here he developed his own ideology, focusing on </a:t>
            </a:r>
            <a:r>
              <a:rPr lang="en-GB" dirty="0" smtClean="0">
                <a:solidFill>
                  <a:srgbClr val="92D050"/>
                </a:solidFill>
              </a:rPr>
              <a:t>organising the peasantry and land reform</a:t>
            </a:r>
            <a:r>
              <a:rPr lang="en-GB" dirty="0" smtClean="0"/>
              <a:t>. He felt the revolution could be delayed to build up a base area and he also reorganised military forces, focusing on </a:t>
            </a:r>
            <a:r>
              <a:rPr lang="en-GB" dirty="0" smtClean="0">
                <a:solidFill>
                  <a:srgbClr val="00B0F0"/>
                </a:solidFill>
              </a:rPr>
              <a:t>guerrilla warfare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3" y="1641763"/>
            <a:ext cx="2779568" cy="382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2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47508" cy="57565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Mao’s focus on the peasantry meant that the CCP </a:t>
            </a:r>
            <a:r>
              <a:rPr lang="en-GB" dirty="0" smtClean="0">
                <a:solidFill>
                  <a:srgbClr val="FFFF00"/>
                </a:solidFill>
              </a:rPr>
              <a:t>expelled him </a:t>
            </a:r>
            <a:r>
              <a:rPr lang="en-GB" dirty="0" smtClean="0"/>
              <a:t>from the Central Committee which was dominated by Soviet educated Chinese Communists known as the ‘</a:t>
            </a:r>
            <a:r>
              <a:rPr lang="en-GB" dirty="0" smtClean="0">
                <a:solidFill>
                  <a:srgbClr val="00B0F0"/>
                </a:solidFill>
              </a:rPr>
              <a:t>28 Bolsheviks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Despite this, Mao established the Jiangxi Soviet Base Area in 1930 and used </a:t>
            </a:r>
            <a:r>
              <a:rPr lang="en-GB" dirty="0" smtClean="0">
                <a:solidFill>
                  <a:srgbClr val="92D050"/>
                </a:solidFill>
              </a:rPr>
              <a:t>torture and executions </a:t>
            </a:r>
            <a:r>
              <a:rPr lang="en-GB" dirty="0" smtClean="0"/>
              <a:t>to enforce his rule. </a:t>
            </a:r>
          </a:p>
          <a:p>
            <a:endParaRPr lang="en-GB" dirty="0"/>
          </a:p>
          <a:p>
            <a:r>
              <a:rPr lang="en-GB" dirty="0" smtClean="0"/>
              <a:t>In the December 1930 ‘</a:t>
            </a:r>
            <a:r>
              <a:rPr lang="en-GB" dirty="0" err="1" smtClean="0">
                <a:solidFill>
                  <a:srgbClr val="FF0000"/>
                </a:solidFill>
              </a:rPr>
              <a:t>Futian</a:t>
            </a:r>
            <a:r>
              <a:rPr lang="en-GB" dirty="0" smtClean="0">
                <a:solidFill>
                  <a:srgbClr val="FF0000"/>
                </a:solidFill>
              </a:rPr>
              <a:t> Incident</a:t>
            </a:r>
            <a:r>
              <a:rPr lang="en-GB" dirty="0" smtClean="0"/>
              <a:t>’, Mao executed between 2000-3000 dissenters. This was justified as being in the ‘</a:t>
            </a:r>
            <a:r>
              <a:rPr lang="en-GB" dirty="0" smtClean="0">
                <a:solidFill>
                  <a:srgbClr val="FFFF00"/>
                </a:solidFill>
              </a:rPr>
              <a:t>interests of the masses</a:t>
            </a:r>
            <a:r>
              <a:rPr lang="en-GB" dirty="0" smtClean="0"/>
              <a:t>’.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76" y="1101436"/>
            <a:ext cx="2521751" cy="293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4487141"/>
            <a:ext cx="28575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0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47508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By the 1934 Long March, Mao’s ideology was clearly developed. He had adapted Marxist-Leninism </a:t>
            </a:r>
            <a:r>
              <a:rPr lang="en-GB" dirty="0" smtClean="0">
                <a:solidFill>
                  <a:srgbClr val="FFFF00"/>
                </a:solidFill>
              </a:rPr>
              <a:t>to focus on the peasantry</a:t>
            </a:r>
            <a:r>
              <a:rPr lang="en-GB" dirty="0" smtClean="0"/>
              <a:t>, not urban workers.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Land reform, education programs and promotion of women’s rights also won him support whilst his disciplined guerrilla army earnt him respect.</a:t>
            </a:r>
          </a:p>
          <a:p>
            <a:endParaRPr lang="en-GB" dirty="0"/>
          </a:p>
          <a:p>
            <a:r>
              <a:rPr lang="en-GB" dirty="0" smtClean="0"/>
              <a:t>He was even willing to use</a:t>
            </a:r>
            <a:r>
              <a:rPr lang="en-GB" dirty="0" smtClean="0">
                <a:solidFill>
                  <a:srgbClr val="92D050"/>
                </a:solidFill>
              </a:rPr>
              <a:t> torture, executions, self criticism, voluntaryism and mass mobilisation</a:t>
            </a:r>
            <a:r>
              <a:rPr lang="en-GB" dirty="0" smtClean="0"/>
              <a:t> to enforce his control – methods he perfected during his time at the </a:t>
            </a:r>
            <a:r>
              <a:rPr lang="en-GB" dirty="0" err="1" smtClean="0">
                <a:solidFill>
                  <a:srgbClr val="00B0F0"/>
                </a:solidFill>
              </a:rPr>
              <a:t>Yan’an</a:t>
            </a:r>
            <a:r>
              <a:rPr lang="en-GB" dirty="0" smtClean="0">
                <a:solidFill>
                  <a:srgbClr val="00B0F0"/>
                </a:solidFill>
              </a:rPr>
              <a:t> Soviet </a:t>
            </a:r>
            <a:r>
              <a:rPr lang="en-GB" dirty="0" smtClean="0"/>
              <a:t>(1935-45).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://blog.holachina.net/wp-content/uploads/1999/12/Mao-in-Y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9" y="4249882"/>
            <a:ext cx="3020249" cy="200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66" y="1101436"/>
            <a:ext cx="1908722" cy="279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Questions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9144000" cy="5756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at least three key influences on the development of Mao Zedong’s thinking from his early years.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did Mao focus on the peasants rather than the proletariat?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elements of ‘Mao Zedong Thought’ do you think would be most effective in attracting support to get into power, and which in maintaining power?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do you think would be the main strength of Mao’s political platform?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How did ideology influence his rule?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881254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Maoism proved very popular and enabled him to assume control in 1949 however in power, ideology often conflicted with economic planning and Mao clashed often with </a:t>
            </a:r>
            <a:r>
              <a:rPr lang="en-GB" dirty="0" smtClean="0">
                <a:solidFill>
                  <a:srgbClr val="FFFF00"/>
                </a:solidFill>
              </a:rPr>
              <a:t>Liu </a:t>
            </a:r>
            <a:r>
              <a:rPr lang="en-GB" dirty="0" err="1" smtClean="0">
                <a:solidFill>
                  <a:srgbClr val="FFFF00"/>
                </a:solidFill>
              </a:rPr>
              <a:t>Shaoqi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over planning issues.</a:t>
            </a:r>
          </a:p>
          <a:p>
            <a:endParaRPr lang="en-GB" dirty="0"/>
          </a:p>
          <a:p>
            <a:r>
              <a:rPr lang="en-GB" dirty="0" smtClean="0"/>
              <a:t>Mao’s revolutionary zeal for </a:t>
            </a:r>
            <a:r>
              <a:rPr lang="en-GB" dirty="0" smtClean="0">
                <a:solidFill>
                  <a:srgbClr val="92D050"/>
                </a:solidFill>
              </a:rPr>
              <a:t>mass mobilisation </a:t>
            </a:r>
            <a:r>
              <a:rPr lang="en-GB" dirty="0" smtClean="0"/>
              <a:t>as way to construct socialism was apparent in his opening address to the Consultative Conference on 21</a:t>
            </a:r>
            <a:r>
              <a:rPr lang="en-GB" baseline="30000" dirty="0" smtClean="0"/>
              <a:t>st</a:t>
            </a:r>
            <a:r>
              <a:rPr lang="en-GB" dirty="0" smtClean="0"/>
              <a:t> Sep 1949 stressing the importance of ‘</a:t>
            </a:r>
            <a:r>
              <a:rPr lang="en-GB" dirty="0" smtClean="0">
                <a:solidFill>
                  <a:srgbClr val="00B0F0"/>
                </a:solidFill>
              </a:rPr>
              <a:t>determination</a:t>
            </a:r>
            <a:r>
              <a:rPr lang="en-GB" dirty="0" smtClean="0"/>
              <a:t>’ and ‘</a:t>
            </a:r>
            <a:r>
              <a:rPr lang="en-GB" dirty="0" smtClean="0">
                <a:solidFill>
                  <a:srgbClr val="FFC000"/>
                </a:solidFill>
              </a:rPr>
              <a:t>the will to achieve</a:t>
            </a:r>
            <a:r>
              <a:rPr lang="en-GB" dirty="0" smtClean="0"/>
              <a:t>’.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191" y="1101436"/>
            <a:ext cx="2479964" cy="322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46" y="4403932"/>
            <a:ext cx="2732809" cy="231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9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How did ideology influence his rule?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881254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Mao’s ideological belief that </a:t>
            </a:r>
            <a:r>
              <a:rPr lang="en-GB" dirty="0" smtClean="0">
                <a:solidFill>
                  <a:srgbClr val="FFC000"/>
                </a:solidFill>
              </a:rPr>
              <a:t>willpower alone </a:t>
            </a:r>
            <a:r>
              <a:rPr lang="en-GB" dirty="0" smtClean="0"/>
              <a:t>could bring economic growth was false as proved by the disaster of the </a:t>
            </a:r>
            <a:r>
              <a:rPr lang="en-GB" dirty="0" smtClean="0">
                <a:solidFill>
                  <a:srgbClr val="92D050"/>
                </a:solidFill>
              </a:rPr>
              <a:t>Great Leap Forward 1958-1962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Mao’s policies hindered proper industrial management, deprived China of trained experts, wasted natural and human resources and brought famine.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F0"/>
                </a:solidFill>
              </a:rPr>
              <a:t>Deng Xiaoping and Liu </a:t>
            </a:r>
            <a:r>
              <a:rPr lang="en-GB" dirty="0" err="1" smtClean="0">
                <a:solidFill>
                  <a:srgbClr val="00B0F0"/>
                </a:solidFill>
              </a:rPr>
              <a:t>Shaoqi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actually had to restrict </a:t>
            </a:r>
            <a:r>
              <a:rPr lang="en-GB" dirty="0" smtClean="0">
                <a:solidFill>
                  <a:srgbClr val="FFFF00"/>
                </a:solidFill>
              </a:rPr>
              <a:t>Maoist Collectivisation </a:t>
            </a:r>
            <a:r>
              <a:rPr lang="en-GB" dirty="0" smtClean="0"/>
              <a:t>to prevent further famine.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462" y="1205346"/>
            <a:ext cx="2926330" cy="253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46" y="3342036"/>
            <a:ext cx="2085976" cy="32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How did ideology influence his rule?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881254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Mao’s own </a:t>
            </a:r>
            <a:r>
              <a:rPr lang="en-GB" dirty="0" smtClean="0">
                <a:solidFill>
                  <a:srgbClr val="FFFF00"/>
                </a:solidFill>
              </a:rPr>
              <a:t>self-belief</a:t>
            </a:r>
            <a:r>
              <a:rPr lang="en-GB" dirty="0" smtClean="0"/>
              <a:t> and the primacy of Mao Zedong Thought brought disaster to many. </a:t>
            </a:r>
          </a:p>
          <a:p>
            <a:endParaRPr lang="en-GB" dirty="0"/>
          </a:p>
          <a:p>
            <a:r>
              <a:rPr lang="en-GB" dirty="0" smtClean="0"/>
              <a:t>He blamed economic problems on class enemies like ‘</a:t>
            </a:r>
            <a:r>
              <a:rPr lang="en-GB" dirty="0" smtClean="0">
                <a:solidFill>
                  <a:srgbClr val="00B0F0"/>
                </a:solidFill>
              </a:rPr>
              <a:t>bourgeois elements</a:t>
            </a:r>
            <a:r>
              <a:rPr lang="en-GB" dirty="0" smtClean="0"/>
              <a:t>’ or ‘</a:t>
            </a:r>
            <a:r>
              <a:rPr lang="en-GB" dirty="0" smtClean="0">
                <a:solidFill>
                  <a:srgbClr val="FFC000"/>
                </a:solidFill>
              </a:rPr>
              <a:t>capitalist roaders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Whilst Maoism called for </a:t>
            </a:r>
            <a:r>
              <a:rPr lang="en-GB" dirty="0" smtClean="0">
                <a:solidFill>
                  <a:srgbClr val="92D050"/>
                </a:solidFill>
              </a:rPr>
              <a:t>self-criticism</a:t>
            </a:r>
            <a:r>
              <a:rPr lang="en-GB" dirty="0" smtClean="0"/>
              <a:t> amongst the people and Party, he was unwilling to do it himself, ignoring evidence of a famine.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55" y="1174893"/>
            <a:ext cx="3506933" cy="233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71" y="3627651"/>
            <a:ext cx="28575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How did ideology influence his rule?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192981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Despite stepping down from day-to-day government in 1959, he retained his commitment to ‘</a:t>
            </a:r>
            <a:r>
              <a:rPr lang="en-GB" dirty="0" smtClean="0">
                <a:solidFill>
                  <a:srgbClr val="92D050"/>
                </a:solidFill>
              </a:rPr>
              <a:t>continuing revolution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In 1962 he launched the </a:t>
            </a:r>
            <a:r>
              <a:rPr lang="en-GB" dirty="0" smtClean="0">
                <a:solidFill>
                  <a:srgbClr val="FFFF00"/>
                </a:solidFill>
              </a:rPr>
              <a:t>Socialist Education Movement </a:t>
            </a:r>
            <a:r>
              <a:rPr lang="en-GB" dirty="0" smtClean="0"/>
              <a:t>to infuse a new sense of revolutionary fervour in the Party. He feared government was becoming a new ruling class. </a:t>
            </a:r>
          </a:p>
          <a:p>
            <a:endParaRPr lang="en-GB" dirty="0"/>
          </a:p>
          <a:p>
            <a:r>
              <a:rPr lang="en-GB" dirty="0" smtClean="0"/>
              <a:t>This changed the school system and tried to intensify class struggle but was blocked by </a:t>
            </a:r>
            <a:r>
              <a:rPr lang="en-GB" dirty="0" smtClean="0">
                <a:solidFill>
                  <a:srgbClr val="00B0F0"/>
                </a:solidFill>
              </a:rPr>
              <a:t>Deng Xiaoping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B0F0"/>
                </a:solidFill>
              </a:rPr>
              <a:t>Liu </a:t>
            </a:r>
            <a:r>
              <a:rPr lang="en-GB" dirty="0" err="1" smtClean="0">
                <a:solidFill>
                  <a:srgbClr val="00B0F0"/>
                </a:solidFill>
              </a:rPr>
              <a:t>Shaoqi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who believed stability was more important.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0" y="1891145"/>
            <a:ext cx="2590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How did ideology influence his rule?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203373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By 1966 Mao feared that the CCP has lapsed into </a:t>
            </a:r>
            <a:r>
              <a:rPr lang="en-GB" dirty="0" smtClean="0">
                <a:solidFill>
                  <a:srgbClr val="00B0F0"/>
                </a:solidFill>
              </a:rPr>
              <a:t>corruption, bureaucratisation and elitism</a:t>
            </a:r>
            <a:r>
              <a:rPr lang="en-GB" dirty="0" smtClean="0"/>
              <a:t>. A new revolution was needed to implement a rectification campaign against ‘</a:t>
            </a:r>
            <a:r>
              <a:rPr lang="en-GB" dirty="0" smtClean="0">
                <a:solidFill>
                  <a:srgbClr val="FFFF00"/>
                </a:solidFill>
              </a:rPr>
              <a:t>revisionism and right-wing tendencies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The became known as the </a:t>
            </a:r>
            <a:r>
              <a:rPr lang="en-GB" dirty="0" smtClean="0">
                <a:solidFill>
                  <a:srgbClr val="FFC000"/>
                </a:solidFill>
              </a:rPr>
              <a:t>Cultural Revolution</a:t>
            </a:r>
            <a:r>
              <a:rPr lang="en-GB" dirty="0" smtClean="0"/>
              <a:t>, and Mao encouraged young ‘</a:t>
            </a:r>
            <a:r>
              <a:rPr lang="en-GB" dirty="0" smtClean="0">
                <a:solidFill>
                  <a:srgbClr val="FF0000"/>
                </a:solidFill>
              </a:rPr>
              <a:t>Red Guards</a:t>
            </a:r>
            <a:r>
              <a:rPr lang="en-GB" dirty="0" smtClean="0"/>
              <a:t>’ to attack the CCP itself.</a:t>
            </a:r>
          </a:p>
          <a:p>
            <a:endParaRPr lang="en-GB" dirty="0"/>
          </a:p>
          <a:p>
            <a:r>
              <a:rPr lang="en-GB" dirty="0" smtClean="0"/>
              <a:t>Repression, brain-washing and violence were all used to enforce his control but this brought </a:t>
            </a:r>
            <a:r>
              <a:rPr lang="en-GB" dirty="0" smtClean="0">
                <a:solidFill>
                  <a:srgbClr val="92D050"/>
                </a:solidFill>
              </a:rPr>
              <a:t>disaster to the economy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967" y="1101436"/>
            <a:ext cx="2591666" cy="29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624" y="3491345"/>
            <a:ext cx="2182353" cy="30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Key Elements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274751" cy="5756563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1. Self-Reliance</a:t>
            </a:r>
            <a:r>
              <a:rPr lang="en-GB" b="1" dirty="0" smtClean="0"/>
              <a:t> </a:t>
            </a:r>
            <a:r>
              <a:rPr lang="en-GB" dirty="0" smtClean="0"/>
              <a:t>– Mao was determined China </a:t>
            </a:r>
            <a:r>
              <a:rPr lang="en-GB" dirty="0" smtClean="0">
                <a:solidFill>
                  <a:srgbClr val="92D050"/>
                </a:solidFill>
              </a:rPr>
              <a:t>should not be reliant on foreign powers</a:t>
            </a:r>
            <a:r>
              <a:rPr lang="en-GB" dirty="0" smtClean="0"/>
              <a:t>, including the USSR. He was a Chinese nationalist as well as a revolutionary Communist. </a:t>
            </a:r>
          </a:p>
          <a:p>
            <a:endParaRPr lang="en-GB" dirty="0"/>
          </a:p>
          <a:p>
            <a:r>
              <a:rPr lang="en-GB" b="1" u="sng" dirty="0" smtClean="0"/>
              <a:t>2. Continuing Revolution</a:t>
            </a:r>
            <a:r>
              <a:rPr lang="en-GB" b="1" dirty="0" smtClean="0"/>
              <a:t> </a:t>
            </a:r>
            <a:r>
              <a:rPr lang="en-GB" dirty="0" smtClean="0"/>
              <a:t>– Mao believed that each new generation had to be involved in revolutionary struggle, to </a:t>
            </a:r>
            <a:r>
              <a:rPr lang="en-GB" dirty="0" smtClean="0">
                <a:solidFill>
                  <a:srgbClr val="FFFF00"/>
                </a:solidFill>
              </a:rPr>
              <a:t>prevent the threat of counter-revolution </a:t>
            </a:r>
            <a:r>
              <a:rPr lang="en-GB" dirty="0" smtClean="0"/>
              <a:t>and to </a:t>
            </a:r>
            <a:r>
              <a:rPr lang="en-GB" dirty="0" smtClean="0">
                <a:solidFill>
                  <a:srgbClr val="00B0F0"/>
                </a:solidFill>
              </a:rPr>
              <a:t>ensure continuing support </a:t>
            </a:r>
            <a:r>
              <a:rPr lang="en-GB" dirty="0" smtClean="0"/>
              <a:t>for the regime. Revolutionary zeal was thus more important than stability.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752" y="1730084"/>
            <a:ext cx="2731136" cy="394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64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Conclusion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629400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Mao Zedong Thought was a revolutionary rebranding of Communism towards Chinese conditions and </a:t>
            </a:r>
            <a:r>
              <a:rPr lang="en-GB" dirty="0" smtClean="0">
                <a:solidFill>
                  <a:srgbClr val="92D050"/>
                </a:solidFill>
              </a:rPr>
              <a:t>helped Mao gained power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However as a ruling ideology it seemed </a:t>
            </a:r>
            <a:r>
              <a:rPr lang="en-GB" dirty="0" smtClean="0">
                <a:solidFill>
                  <a:srgbClr val="FFFF00"/>
                </a:solidFill>
              </a:rPr>
              <a:t>incompatible with economic development </a:t>
            </a:r>
            <a:r>
              <a:rPr lang="en-GB" dirty="0" smtClean="0"/>
              <a:t>and was full of contradictions.</a:t>
            </a:r>
          </a:p>
          <a:p>
            <a:endParaRPr lang="en-GB" dirty="0"/>
          </a:p>
          <a:p>
            <a:r>
              <a:rPr lang="en-GB" dirty="0" smtClean="0"/>
              <a:t>Mao’s view that unless the CCP was regularly purified it would cease to be a revolutionary force, and China would cease to be truly socialist, </a:t>
            </a:r>
            <a:r>
              <a:rPr lang="en-GB" dirty="0" smtClean="0">
                <a:solidFill>
                  <a:srgbClr val="00B0F0"/>
                </a:solidFill>
              </a:rPr>
              <a:t>threatened to defeat his own objective </a:t>
            </a:r>
            <a:r>
              <a:rPr lang="en-GB" dirty="0" smtClean="0"/>
              <a:t>of making China strong and prosperous.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4200958"/>
            <a:ext cx="2251223" cy="230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80567"/>
            <a:ext cx="2385290" cy="328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4173"/>
          </a:xfrm>
        </p:spPr>
        <p:txBody>
          <a:bodyPr/>
          <a:lstStyle/>
          <a:p>
            <a:r>
              <a:rPr lang="en-GB" b="1" u="sng" dirty="0" smtClean="0"/>
              <a:t>Questions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9144000" cy="5756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what extent did Mao attempt to instigate the main principles of communism during his rule in China?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successful was Mao in fulfilling his ideological aims in the years 1949-1976?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Overall, was Maoist ideology constructive or destructive?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 a diagram to show the differences between the communisms of Mao, Stalin and Marx.  Home Learning.  (Consider create a table with 3 columns)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0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Key Elements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47508" cy="5756563"/>
          </a:xfrm>
        </p:spPr>
        <p:txBody>
          <a:bodyPr>
            <a:normAutofit fontScale="92500"/>
          </a:bodyPr>
          <a:lstStyle/>
          <a:p>
            <a:r>
              <a:rPr lang="en-GB" b="1" u="sng" dirty="0" smtClean="0"/>
              <a:t>3. Class Struggle</a:t>
            </a:r>
            <a:r>
              <a:rPr lang="en-GB" dirty="0" smtClean="0"/>
              <a:t> – Revolution was a class struggle and to continue this struggle was the key to maintaining the revolution. </a:t>
            </a:r>
            <a:r>
              <a:rPr lang="en-GB" dirty="0" smtClean="0">
                <a:solidFill>
                  <a:srgbClr val="00B0F0"/>
                </a:solidFill>
              </a:rPr>
              <a:t>Mao feared that the CCP would just become the new ruling class </a:t>
            </a:r>
            <a:r>
              <a:rPr lang="en-GB" dirty="0" smtClean="0"/>
              <a:t>that would exploit people and become detached. </a:t>
            </a:r>
            <a:r>
              <a:rPr lang="en-GB" dirty="0" smtClean="0">
                <a:solidFill>
                  <a:srgbClr val="FFFF00"/>
                </a:solidFill>
              </a:rPr>
              <a:t>Rectification Campaigns </a:t>
            </a:r>
            <a:r>
              <a:rPr lang="en-GB" dirty="0" smtClean="0"/>
              <a:t>were necessary to avoid this.</a:t>
            </a:r>
          </a:p>
          <a:p>
            <a:endParaRPr lang="en-GB" dirty="0"/>
          </a:p>
          <a:p>
            <a:r>
              <a:rPr lang="en-GB" b="1" u="sng" dirty="0" smtClean="0"/>
              <a:t>4. Learning from the people</a:t>
            </a:r>
            <a:r>
              <a:rPr lang="en-GB" dirty="0" smtClean="0"/>
              <a:t> – The CCP should ‘be the people’ and listen to their concerns. The </a:t>
            </a:r>
            <a:r>
              <a:rPr lang="en-GB" dirty="0" smtClean="0">
                <a:solidFill>
                  <a:srgbClr val="FFC000"/>
                </a:solidFill>
              </a:rPr>
              <a:t>masses should participate in policy</a:t>
            </a:r>
            <a:r>
              <a:rPr lang="en-GB" dirty="0" smtClean="0"/>
              <a:t>, unlike in the USSR. The people could </a:t>
            </a:r>
            <a:r>
              <a:rPr lang="en-GB" dirty="0" smtClean="0">
                <a:solidFill>
                  <a:srgbClr val="92D050"/>
                </a:solidFill>
              </a:rPr>
              <a:t>act as a check </a:t>
            </a:r>
            <a:r>
              <a:rPr lang="en-GB" dirty="0" smtClean="0"/>
              <a:t>on the power of the Communist Party.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1922319"/>
            <a:ext cx="2858456" cy="394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4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Key Elements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881254" cy="5756563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5. Mass Mobilisation</a:t>
            </a:r>
            <a:r>
              <a:rPr lang="en-GB" dirty="0" smtClean="0"/>
              <a:t> – Mao had a faith in the </a:t>
            </a:r>
            <a:r>
              <a:rPr lang="en-GB" dirty="0" smtClean="0">
                <a:solidFill>
                  <a:srgbClr val="FFC000"/>
                </a:solidFill>
              </a:rPr>
              <a:t>goodness of the Chinese people </a:t>
            </a:r>
            <a:r>
              <a:rPr lang="en-GB" dirty="0" smtClean="0"/>
              <a:t>and their potential to achieve anything. He believed in </a:t>
            </a:r>
            <a:r>
              <a:rPr lang="en-GB" dirty="0" smtClean="0">
                <a:solidFill>
                  <a:srgbClr val="00B0F0"/>
                </a:solidFill>
              </a:rPr>
              <a:t>voluntaryism</a:t>
            </a:r>
            <a:r>
              <a:rPr lang="en-GB" dirty="0" smtClean="0"/>
              <a:t>, that the people would work willingly for the common good if persuaded.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92D050"/>
                </a:solidFill>
              </a:rPr>
              <a:t>Mass mobilisations </a:t>
            </a:r>
            <a:r>
              <a:rPr lang="en-GB" dirty="0" smtClean="0"/>
              <a:t>of millions of peasants, enthused with </a:t>
            </a:r>
            <a:r>
              <a:rPr lang="en-GB" dirty="0" smtClean="0">
                <a:solidFill>
                  <a:srgbClr val="FFFF00"/>
                </a:solidFill>
              </a:rPr>
              <a:t>revolutionary zeal</a:t>
            </a:r>
            <a:r>
              <a:rPr lang="en-GB" dirty="0" smtClean="0"/>
              <a:t>, could then be used to speed up economic construction rather than managers and experts.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49" y="1101436"/>
            <a:ext cx="3143723" cy="216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77" y="3979718"/>
            <a:ext cx="3177995" cy="198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5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136478"/>
            <a:ext cx="8693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TASK:  Read page 126-127 of the Todd and Walker textbook.</a:t>
            </a:r>
          </a:p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Use this information AND/OR this PowerPoint to:</a:t>
            </a:r>
          </a:p>
          <a:p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Create a mind map OR complete the table attached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WSO History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to show the main ideas of “Mao Zedong Thought”</a:t>
            </a:r>
          </a:p>
          <a:p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http://cdn.cultofmac.com/wp-content/uploads/2012/12/draw-it-push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3820475"/>
            <a:ext cx="3557868" cy="26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6754091" cy="55324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Mao Zedong Thought or </a:t>
            </a:r>
            <a:r>
              <a:rPr lang="en-GB" dirty="0" smtClean="0">
                <a:solidFill>
                  <a:srgbClr val="FFFF00"/>
                </a:solidFill>
              </a:rPr>
              <a:t>Maoism</a:t>
            </a:r>
            <a:r>
              <a:rPr lang="en-GB" dirty="0" smtClean="0"/>
              <a:t> was shaped by Mao’s upbringing and early life.</a:t>
            </a:r>
          </a:p>
          <a:p>
            <a:endParaRPr lang="en-GB" dirty="0"/>
          </a:p>
          <a:p>
            <a:r>
              <a:rPr lang="en-GB" dirty="0" smtClean="0"/>
              <a:t>Born into a rich peasant family in 1893 he experienced life as a </a:t>
            </a:r>
            <a:r>
              <a:rPr lang="en-GB" dirty="0" smtClean="0">
                <a:solidFill>
                  <a:srgbClr val="FFC000"/>
                </a:solidFill>
              </a:rPr>
              <a:t>volunteer soldier </a:t>
            </a:r>
            <a:r>
              <a:rPr lang="en-GB" dirty="0" smtClean="0"/>
              <a:t>in 1911 and witnessed how the warlords used force to take over.</a:t>
            </a:r>
          </a:p>
          <a:p>
            <a:endParaRPr lang="en-GB" dirty="0"/>
          </a:p>
          <a:p>
            <a:r>
              <a:rPr lang="en-GB" dirty="0" smtClean="0"/>
              <a:t>Between 1913-1919, Mao trained to be a teacher and was influenced by the anti-Confucian professor </a:t>
            </a:r>
            <a:r>
              <a:rPr lang="en-GB" dirty="0" smtClean="0">
                <a:solidFill>
                  <a:srgbClr val="00B0F0"/>
                </a:solidFill>
              </a:rPr>
              <a:t>Yang </a:t>
            </a:r>
            <a:r>
              <a:rPr lang="en-GB" dirty="0" err="1" smtClean="0">
                <a:solidFill>
                  <a:srgbClr val="00B0F0"/>
                </a:solidFill>
              </a:rPr>
              <a:t>Changji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who urged him to read the radical magazine, </a:t>
            </a:r>
            <a:r>
              <a:rPr lang="en-GB" i="1" dirty="0" smtClean="0">
                <a:solidFill>
                  <a:srgbClr val="92D050"/>
                </a:solidFill>
              </a:rPr>
              <a:t>New Youth </a:t>
            </a:r>
            <a:r>
              <a:rPr lang="en-GB" i="1" dirty="0" smtClean="0"/>
              <a:t>(Xin </a:t>
            </a:r>
            <a:r>
              <a:rPr lang="en-GB" i="1" dirty="0" err="1" smtClean="0"/>
              <a:t>Qingnian</a:t>
            </a:r>
            <a:r>
              <a:rPr lang="en-GB" i="1" dirty="0" smtClean="0"/>
              <a:t>)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08" y="1091044"/>
            <a:ext cx="2152184" cy="283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data:image/jpeg;base64,/9j/4AAQSkZJRgABAQAAAQABAAD/2wCEAAkGBxQTEhUUExQWFhIWGCAZGBcYGBoaGhoeGx8XGBgdHBgYHSggGBolHBgXIjEiJykrLy4uGB8zODMsNygtLisBCgoKDQ0NFBAPFCwZFBksLCwsLCw3NywsLCsrLCwsLCs3Kzc3LCssKywrKyssKysrKysrKysrKysrKysrKyssK//AABEIAOgAyAMBIgACEQEDEQH/xAAcAAABBAMBAAAAAAAAAAAAAAAEAAMFBgECBwj/xAA+EAABAgQEAwYEBAQFBQEAAAABAhEAAyExBBJBUQVhcQYTIjKBkQdCobEjwdHwFFJi4SQzcoLxFUOistIX/8QAFgEBAQEAAAAAAAAAAAAAAAAAAAEC/8QAGhEBAQEAAwEAAAAAAAAAAAAAAAERITFBAv/aAAwDAQACEQMRAD8A7hCjUKjaAUZjEIQGYUKMEwGYwTAHFeIiUnQrNkuzxS+McRXNuslIsArKDrYVpZtYotHEe1OGkkpVMBUNE15aRSeJduJ00nu1CUiwZlG4q+kR0oJWHcPdlUqOf8sBzeHHxMPDTMLh3LV1EXAQOOYgq8M9bFfldQr+Qiak9o1JQHWSt/5iQaG5O+3KKnjUql0CgB82hfYjdjptDeFKSnMDmJDuKDn6j84uC74ntYuWAoTHST5lJuGckgFgLRphPiIw8YC6E2ym/PQRQ58tkunKmuii+xJBpEdiMxBfxEO6hUDQelTEwd14F2qk4lWVKgleiSakctCekTalCPKqVzUKBQcpB8JAax+h/WLXK7e44EDv6gUSRrdoYmu+ZiB9f2I2eOcdl/iOZzCchKXDuDpU+7RdsFxuROWUS5iVKCczC4FoNSpRMJUah40mWiK3IENpWL/8Q1NUwd2EAT8WQcg8/M1qW8I1reKJaNxEbhcYDVVDYi30g9KnEBmZYwowTCgNVLOZga7fvpBAMCjzHr7UpD6TEZOQhGqVRtEGYZxU4JSVHSHYq/bXiORCUC7gk8q7QnIiMXO7w5yHmTAwqBdilI/WI3Hz/K+UM9BoQzHNYu/0gWXjWzVAZ1VDp8N4DxZz0To4FKAGrncCNBzFyX8NwwoDWoBB9a+0ILmy5acqlKVmdlMXZgTzAEBSFqby+b5rA7Xs1SesF4DDiatAT4SaCo1Z7Wp7wa0xMkqmrJylKlF8xqabD0iY4Z2UnTEukFIcMokB/TaL1wbgSJSQ4dW5Fn5G0TCUtC1HPv8A8/UtJStQT4nBHi0b7xKYX4f4VI8YUs61a97Rb2hNE01WFdhMESSZVX3NLUHtETx34a4dcs9wCiaLOokHkXi/RiBrzlN4NMlTlIUO6mJrlamlt02MZk8YVLUFJmkTBTODc0ZqM13jv/EeGSp6cs1AUPYhtiLRyD4g9gDhUKnyPHKFVhQqgVq4+XnFFg7H/EXvFCXiBUlkrGv+r9Y6MqPLfDsQlCxmCi1kvUW/WO2fD3tMJ8sylq8afKSoFShcuLuHAgauM9D6s8VvictQJUAH1caWAf5QCQTyiwzkk61+kQXFJxSz3JIAHiY6vu7QaA4GUoqC1TAQnzDKxUdRzuIsP/UhmKSQCzu/ha1ToXIpFbmgqWVVZ2ZgyiHPhaxsObQLImhCFLmDMuuYpsMrmiW8Rq1YIvwP2hRDYHiDhIUoFZFnDpYOSrnVIjEQSGf8RQzJanX1PpBiFMD9oh0TWXMSx85OgcUESiE01pzip4fQadYcEBpJF2bTeCEKeIYceObdscU+IUl1GjPZuQGoqa8o6IF3O1Le8ct7YzSvErJDoFApJ/lanI1+sPmIhUzMz5qNcA3zMNLVIh5Kw7KT4fUPoRyNBAmJBzOXBZnLaDl6VjJmqDB3etC7PX0NI0Mz8UM9aHR7MaMSaOWMW74fy8ypi20owprbmzCKemXmFcpf5jcE9L6R0XsLgxLlmjKUauLbU3LfSIq0yltBCTAyl1h2UtxEoehRqDGYiFChQoBQ1iJCVpKVAFKgQoGxBoRDsKA8zfEPsyrh+KyJJMlYzSjqEu2U7lNujRE8A40rDzRMRVQI9Q7kc3Aj0J8R+zCcdhFJCQZ0vxyjrmFx0UKR5fYgtY87vWnI3pGor1VgeKInoQtBcKBtpuC/WAsQBpRbZczAtrajxE/D9av4KUCkhwCCQLHUB+l4Jx4zFClgqS71NXFKbmzQaaDHFN7PoSKFqsD9oj8VPUol0lLpAAypzMXzKrcgsw1zQROKlBpiUmuZgbhyMvpehgnC4IgLILEmwDqIFNbVgiOwnFEyphBDqZnSEhR1aulr7Qoa4hwZc1BSMwKTsly7El/5dHjEBdSWmqADkk9K35O8SKV+ENWAE/5y9s2hve4NoOQKhruK/lBJ02ljl9IdQaQymY70NP3QQRLFIgcCY5F2mQpGJUPEXJ9dPdo69pHPviLg8i0TE3WC+tR9nhEUichRoVAJY6Hk3ppGmClEFgSokEEC9LCCRLJcoc+UANcHWzdRzjEiXlc6B3ap6UqXjVD8uVRLvmLUq9HYnp0i2dnMUoBlLCiQ4Liu5d3ir4cNYKK3enyto/61g7DrKSHYga0cvcDeC6uH/VibBxsSB09OcGYPHkkpykECr2BNaHURVJE8lTgEVcVGWtwp+VWG0WbhMjwvtQfWtTEVNyJ1nh9KngTCoAA6QSgRKlOQow8KIMwow8KBjBjzh8WuBCTxNYlgkTgJgH9SyygPUP6x6PMco+KmFTM4rw1J8q3zs7slaCGbYkxRPdl8H3WGEpYU+WrBmanXnGJ8kia7P4gSoglqNQfLe8WSZOdykOb6c2sYG7gKvqL86n2iqh8Lww5RYkh1BWjNVhXfrBPGMC+UBDu7KtoalQs4gydLALuCbivOsZXKCgwUx1UACQXALJNK9ICOTIOQKZLEUBUosrUKXdqWIhQXPCfEk+YggkUZ9b01hRLVTSkDM7iHwR6xHTXC1EsE0qa20Z6RphcSou7EvRhRuRdoMzpLII9DG4PtAJWWq4PQ/aCUgt+kFOpmByNQz03ivdupL4cHVKnFHr+sT6IjO1aM2GmCj6OWtzgy5ZMIDJcJBIuWSCGe/wC6mNVpAJaqDV2qXdjTWHV4EpzU0rQMwIBYaGo94xOklIcDah1e5cbRQ7kyin9SmFPZ7ltIk+HyUs2QKIBbd2Z20JYREYeRQFuQJGa24iwYTD5Sa+JtblhpZzBWmHQlDA0ZINa+gJ+8S2I7WSMOl1qJVsGJI9IrWPxKkvTLama4rQ1oKGKVjkla7VsS5rUgU0pvBatmP+MCklpOHCg3zKNdjT1pGMD8aC7TcOG/oUx9jFS4f2XXOJ8QDsL23jbtD8PZ2Hl98GKBUtdOld3gw61wD4k4PEsnMZSyWCV0+totsvEpUHBBG4L/AGjynhXStBD5gXHiZ7N6R3zsHilzJKc1g+lfV4Y1FxmYhKQ5IA3cRCTe2mATmzYqUMt3UzRy/wCInEZ68TlqkJolIO1K7vptETwT4d4jFjNmZBLFZrR9NXhiu64PjMic4kzpayCxyqB5kRUu2eGz8W4YQDRE80vTufe8Q3DvhfNw5C5eIJWKsHSCTQs2ramLLMw6picNPmB5sorlk1dl5Qa7nIKwTErJXQECl/Zmta8aSlEs6g4qwZ9n6QxLwpd3VZiB5TS1Q4TD+FRmqX3LsKMdtaW5QUwqdmUxDkFqMQKuI2xCnproaBjsOfKDJcoA0fkW0LxquTUqAc/t/wDdAR0/EKUflSCaEsAWcKoaku1IUFT5YUGJOYEl0+nX3hRKDMRIKlG9WA2bX1gn+EDNo2/7pBKZYvyH9oyTCIYTKs7UteN7f8Q6VjeGlr/doqk1P7RRe22NUud3eb8OWLCrqNfSLwBzJf8Aekc57VSv8TMCgRmID9dfb7QShTQAE31u9OXNqQ2U0CFBnu2hFyab0jGKUE+C+Xyqo+pD7WjVK1KDEmuobS/OCHJJqwzAgE2p0tUtraJ7hqs6SKBThnc66H2isyFqyl65S9NeV9aRZ+zM1OYPdmIobF4rWpHF9mc6SQQFEaivrW1/eOY9qOCY3Dg/4c5Ld4kuN9I7pJWCLxuUg84g8vyMPiZmdp2Ui6c2QtpzPSGZHAMYSQVkDdU8MdqFVT9o9F4nshg1kqVIQ5uWY+4gGV2DwSD4ZIu7OT9zeCOH4DgE4TMkxDLFD82xDEGr09o772Q4d3OHQk+Y1VzMOjg8pFUoDhq6+8SWGs20FcT+KeGxAxiyhBUksUsOW73ik8P4jxSSXkLxAJ0ljMD/ALQCDSPTvEeHInBli1jrzERcnsphkrzpl5FixQpSW9HaA552a7d8UwykJ4lhZ0yQu00SFBY5kIooV2B6x03jCHknIQyiLijVNrxIyZeUMHbqT9TWBOMj8GZyD+1YCEwyinKnNQJ3LnSpNQHtDiC7kkgUBoKku5rA8mYnufGUggZUkghRuRSGsLilZQAlxXyt4aFjWl/vATErE5mFARq9HsBDwXsWDe5sbxEyJZIZQyZrsaMzgA3uWh0uAlACWcVU9afeAOUyakgDnT0EKIrF4lSqAjKQEgpvvQ7tRoUBZZq2A2tQ66QPNURqS+x/bw6s3Ac77coYWgJ/03DxIMoVTeNO8UpwwB57aGNgj5i/Sg9eYjYy3oGHME16xRgTSFMwZjyirdvZISuRPU+R2WakDKQpPuH9os8xJtlBNLtbWsLivD+9kqQQHZ09RYN9II5vjMKpKlNlAJzJVmoQahuTX2geXjPCfCWFm+v0gsSZifABnlHyA1Is4bRvyhjGYIhTkZQGoCDUvVngBkSSQfC4ca/UflEpgZgQXB8RqKH29hrA02UQkqJJezgEtbTRvtDa5wqxJTQbHn6QRcOHcebzEAUeu9t4tOGxaVWI3pHIZM5lAA+FW1qafaLVwLirULuN3DX/ADg1F8JjCwGgbDzXA/59o0x80pQoipAcav6QDZmFaiEigvWDZIYVjicj4l4nDCahaM0xKjVdSC5dym9xGcL8XMSSM2QcshbT13gmu3lUahTxyrD/ABfASM8kqmaBGv8AbbnF9wXFFLWPw1ozISsBQ8SXFiBrBUwDDOMIyLewSX9j/aNkLeB+KTAJanaoavO8BUxMJmAlhswKlEUK2dwBpyh/DrCUhvMGoG8TjnSNcRLSllZikPRV236PDWImBI8is6vKw63PtAYn4wlRs3yqrR22uIOkz3IVVRfyijBiz5mc8hWIw4bLkZ00LpFSWv4trj1jVOKokjLlSDVYdtPDqpQtAGTscJSCQlOVqFTFrCp1BJaFEHxGenKvK6vCn5cyWKnICfmUNAWaFGbR0HN4z+oYGMzXIpXam+lIGxM05leWh0u3P6+0OTp7OGpatIs4CnEgC55DRoyJpLWrUOIFUsl2LZXaxPt/eGpuII+ZKS92JLNzHheKJUTBzcXtBqDSIXDzQSEguQH6715RKYVfN4CD43wVQmidISkkhpiPmUHd0k0BimYjFhSy6SCk1JcE0CSFAhnptrHVczxRO3XDcs1M5IGVbhT6KFj0INekEQSi2l96MzmoH5QKpQIDUD0YO5ZyTqKGkKbiCwSsgEXU1KdbCN5iiEgkOHcMLf7opgNawF1flQN6PBfC55BuCkkeZyRe+1YZWAoBg16EULAa+xh/hkkqYBlEh7M/VumptENXfg+NISHtqXoH1G8S5WFDdJ578xFR8spyQGAIAcgf/UQOJ7YqwpAVlylikEVVzp5doKP478PZcxaly9SwBNNL1iNwvwtzVKsgpRritb0LQuJfFkKB/h5AJYMVuQDqMrQPgPipi0q/HlJWDTKElBdqMRCo6LwfsdhJGVaJQK0gAKVU0o/WJfFSATm11NnjmWD+K00LHf4dKZZu2YENeqmBi/cE42jFSwtGYO1FBiHtb1go6XNe4I6wNxOcGAL5blr7evSCSgkvFf4wtRWwUAixe9CM2lAziAxiyglgc2i9fI1Ckah6gQ2hOU7s1APC1bDeNcHJOU+FKfEpSglTsV1Jc9BakOoK28NMt7jShcfaAYxYdvDfXyu93Gz7QDipcwKBQCUprUunKCSoEbEOHiYmyTyd3N2P5CAk4dJcOminUTZntTTkYCD4lnyujOpCy6kZwMqSxFGtzFaxiJWfIypziXVixBHhGlNQzV9IUZosqye9WM2p1vowazQUcO6WVU8+o/KGTIaYsmozOBp1pD0zEHKMzlzpSukaEXMkFJdwLnmRsHdjGqsMVVNdatTQVgvuzQrvUCtNXAaN5GHZvKBcC/v+UAJhJJSA7FjZt/y/SJeUoPU9PX7CGWKbhzy/vD8pOh/fLpAFpNK3iA7YylTZBlpd/NQsaWEGY/i8qRLC5ysr2TdR3YatDOHxXenOEsnRxUOB7QRzHES3ozmxJNDdxBKJRyhOYUNibCwKn1/SLF2l7NkvNkJBDutAFjV1DfpFbExSakEMWKWFub+tIKxiZZ/3AX0flpYQNgsaUHmaUAoefJqQ7i5hbykgmgpUUp6OIBQsPYtrvflqIiLfh8aFAZk3DFmBrtT9tFa4lwQZnVlytWj5R1sS0GcOxAUXSTWrKSTma3iDgekWbC8OE5CWomjsxprTURVc7kTZUiYmZ3WUgjyKIUWLeIFxF6kfFLCKoZM3vLNkRU9RQRrjPh+mddQBfRw49NoJwXw0wqfOVrpUBTAvUMRUe8MFnwuKk4lOZKUrQCR4kChTQ0OsESsIiXSWhKAS5CQADzprGcLhUS0hKEhKRoP3eN1nWA1KtRAc2WOV9S/7HKGsViAz1CSdGckbQiK1PhuAw97QDeVj8rahjf8AMRoUhtb9HPXaMrSVFmDNS9xq+sEUPh5uGr7wAnclRrQ9SQ2zesOfwhbqG0ttBAQ1CdNmptDuWhYqblAQGKwi0gsApVSklq3vsbQomZsq/RuX11hRBuzrWCaZrD2BJjE6SSXtqH2HSGlYxpqwA/iZ9PV+YgkYjM1Dq7ikUC4pelXoSQDQbxtIxAASXUK7DS7iBsdMOYHytRhcvf15Q3LBfKx0IqXpd+sBISyaA/nr1gpMxKUFSiwSKnlDMsE1qPs276COX9uu1RnqMiSSJCSyiP8AuEUd9EvBKj+LcY/icQZy/LmZIDnwu7AaPvHVOArCpaWAdWl6C33jhUkEBiqmpArTTryjq3w34zmQZSi5SPCXq332gRdEo9tor/HezgnHOnwqNy9Ds4ixKd6xsoQVyHiWGmynTNBA0Kd7UPMERD4iakVBKWcAglwY7VjeHImoyrSFAioa/wCkc57T9gVALXh1Em5Qp2azjm8EUhHEloOYK+Vmeg6A00ibwHbNUtSSSTluhmYctxFV4hJVLLTElKhqfR20OmkRk+ZYVHNrPsdYDsmE+IyLG5YPzjMn4jIKspQX3B9qGONiSHbMfbXrqYeKfCVuctSabNr8rwHozA9o5MxAXmA3c2a7i4iPxfEVTiGzIkCoIZ5uhSH+X0iicJ7DzJBlTMTMbvGaWCWBuO8UW00Ai7SUpmJzKWFlNALN0Ftm6GIp7DrLhSjn0YUZr1NHZrbQVJWVM9DU2J6wPPlFWQE38qSG2qSm1LesHoAFc1Kkip9AYodEt00FDtoPXeMKlsbMBrf7RnvN6to2+nWN0h7ACx5wGJSvqdfq0aKIuxaxaNiGN/DsPvyjOV3F94DWeQ1XAr/xGY2mqDE6aP8AukYgA8eTmUx+YghmfZucESCqtWFQHO+53gWVPVnnFRAyr8IyuaKNS93iRkVysMzllFvyPWACn4PyvUggA8xr1g3DSmTUAAO5LU3PKHcUUSwVryy0g+Yn89DHKe2fa5WIKpUn/IAoQ/4m5NHFX94JqU7c9tkZVYbDKoU/iTgaN/Kk3JLxztBAyjSzD92Osa905oDuTYcxBmHAAYoc3Ym2zHQkOD1ghrvKBJVR3ZxS9/1g7g2PVh1JWg+NDM5DEEVHQwBPGuVq6HWr01FYXfMaMGNXG/LeA9A8F4gjEyUzUPlULG43B5vB5EcY7A9qDhZuSar8CYWNXCDZKhsK1js4U8GjZENKR19YIIjVoCJ4hwmTNSBNlS1pDtmQC1rG8c37RfCnMt8LMCQ3lWPDyZrUMdbWI07uA84cU7JY7DP3klQQ/wDmp8SD/U4DjS4i2/DjsOcQUYnEgDDAgol6TSNVC2QEPW8dlSjTT9+8VzsvxFKpuIw+ZzLmKUlgwykl0j/SrlrBD/aaSVGWSQAAqp0sxiPUSkuGIuEpuSGIJpUu7PDnbfiScP3BmD8NedKiK5fIR1gjh65c1OZDB2LVNNKg3gppE5hU0f5gDRqexeCZkwBJdQD7AasxA0LPAuIQoOWJuSTZPqbdIyJaijxAijhWz3LW0+sBIS8QhVC6QFN4gxpsXO8ZzDMEgOp3JBoH0MAS0rAoEnMQoA3Y6kjeCEgAjwtV3D+wGogDkk6OR7P1Ggjcgeg/OBuRbmQfYn9IwpRUpiCwLHY0f1gHJqWrZ60+kKGMWHDCjuxH2eFEEfjUvOcXBPhbzVp6xvxPtTIwsu+eYTRKaMdcx0ii8X7WzVzFpQkymWXKVFzUgvTYRDYhJYv4nu7lvXeKyd7S8em4uYTMW0qpQiuVP/2YDwEsBwoUy0JFjyrSGxL8bXH2Hrr0h3DSSjKtVgHL09GMBuMLlYmt2FTXZxeCASU5QB5swBZ3NFachDk8pyjKXFxuPRucBZwE0zO+9NKV136wAs1HiLgV5NYtRtYampDkf1DZ2Lg0gv56kO9nrXTrrA+TM5BLua3NOeggGVqNmD1BAG+0dK+F3a4zP8JPV+IkfhKPzAOCgncUbcHlHOMQihIBt9a1JAgbAoqtQuhKVUd6qYF7uDWA9MvGFRyXs18QZ0pKUzwZ0oUzj/MSG9l+peOmcI4xJxKM8hYWnVrjqk1EFGNCjJjEFYPt/aOXYbHYaXxOVOkCYEzlZJilFx+LSxNBny/WL/2nxok4TETCfLKUzXcgpS3qRHHOLcOl4qQmZhZBk4iVLHlLpmFIBBIFlAi53iC8fFdTIwtvOsV6J+jxUeF8SmyW7ssQPKQcrXqPX6RYPibj+9weBnineLCumaWFGmtQ0V3h6jMCaClxYk2Lg/T1gixYDtkk5RPSUghjlcgvyOsXDBz5a0jIsHQsaho5fiMK4bULoxBNfl5G7dDG+CSpJAUWZWV0lg1/U/aKrqhlh6jlW9LO1g0YMkWD/UfeKZg+0M9LOc6dXNTpTcWi2YDi0uYwfKpqpB+r6wBaZY0cgGoULtz6xuuQ25L7xsu35Rl+UBG8Wkulwk0qGP8AZhs/OFBs2rjVn9jCiUcR4gf8TMZv8xX/ALEekFYs+ElgAXboGF/zhristsTMLVMxQe+pPpSFiWIZBUDYjRgaU2hGfAuUvq9SHuekGmXmSQCKM7C1PrGkmaQrxj/xu+0SeGypSQoZgPlvRq15RVByQ4UggElja2ukOysKCVDK5bMzMAkip3d42VhypQVLDBt/QQZImhWZK3SsOHG1B61gYgsdKUS4IvtV9IBKXWQl9Kts+nrE7xGSAokgeYPQVo4L+kAqkZiToCakgEbVEEAyjS7ZqsbU0O0ZQju+83WhKeQAJUG1eCVYRQooB1OCx9/WGDQ7MebkaViBSV5CCmqwXpz+U8otvAuEfxCDPwau5xiD4kZsr8w1DrQ0ilBBqos3LfSCsBxKZh1pnyVMtBqAwChq+7uBBV6wPxEnSVGXi5BXl+ZDJXrVSDQ+kWXCdvsAsFp+UpulSVBQfk1fSNhhcNxGSmeAklYZ9QRdKjqx0MVfiPZaVhMbhJwRmkTZhkrD0TnBCHGzxRA/EXt8MWkYfDhQkhWZSleEzCk0AH8lzXUCHPhx2kmSiqTKQF941GsQ4o1wzxH9qcHhUHFSSkmecWlMqYA4SgBJINdyvQmsOSOzOJwq+9SFBKVtLxCPLUPVINnZPqYlVaPjDhl9xh8iUjDoWcwFCFKYIDWykFXqIp3ZidQpJu1DQcmN9Y6thZCcVh5mHmnN3oK0vVs3iSH/AKS3oY5LhMCmQtfeKKZiFpAS1A5UVsdqD6Q3BZphCU6O4JYgB7i/7rGiEA+KgSG0DB3vWC8TKSqWAplAjp78xT3hoqSA1WKb1AIehZ6kNERrhKkka3NHTsA8SA8NSQAC7l/T84bwWHlKJZ/E2Zjzu3vEiEMaJCWtWnqLbRVOTOOTJYCiQoa6BgzH6xNcL4yiaLsYrcxKQK1d8znWjWv0MRqsWJbpSWmhmNrXJ5dIDoM9QI5bWJ/tGIi+EcSTNS5IKwDqDmvYbACFEtHJuKY1p8yv/cXrzNYYKiolqhqEfrC4ylJxUwqdu8X9FEQNMLktb7bRYxElhppOaWl1FxWjjlXSJUIKRUEVBIuw1dor+CUXrVrkNyvE5g13ysSWLVfW3KLrcPSFqsCQato736iggzEzGSHTUOKF66G71BMBJUQXKqmwVX6e0Y4lMJQllb0FjlavMcomlC4xagqlUkDKOd6p1hjC4lNKkEmxH0MCBZIFTmfW/IP0g/CKSQ6UsUqHUuCC50GsWpA+JUQQzs19j0tWGJmVSTvT35QTNnAmlDcm/SvrDSsOonU7sddIygGZKIvQGtB7Pzhhc8pBLi7EH7tpaJOdi2Qw3q+1LADnEZiWqdU7h+n2iid7CdqP4Kcyjmws6i+Wy23Tryjr/aHCfxGGmJQQSUiZKUK+NH4kpQ3GZIjzoucCSm4UHrodK8ovfwq7bmStODxSmRTuFk+U/wAij/KqjbHrFWK3h+I4bET8VNxZUhakibJyuxmjxZSGep05mLQntSoJOHDCRMABQaqGaqgFMGrFE7e4Q4XiGJlvRMwqS/8AKv8AEHOjq9omu0XCcRhZUmdOymXPSCgoWRlOXMHB1yq02gOmdjeKIzrlzFBCsiFy3UKg53Y2cNaKj8VeGpRjDMOYJmJSq3hCqpUw3NK6ZecP8Q7UYbErwcxKClUrwTE0yl2Y0uB4qt80TnxL4aoysMpichUhRKmr4VID1Dkgj1jOKqeAShSGOYFOVidr1szs0FSpNEhTgk0OovRhpzisdn8cRMKVKOVTtSxDBiLtFx70+BmWQwItStaaPbnARuEMyUQoHMo3YFqeYGl9olsPxNKlnM7EVcijWNtX+kayy2YMp9WLAFqmu7t6RFYpSRZLFQABzEsRU+nKLonzikkEOoJP1Oh6GzxCcbolJKU2ICiQxNDT6V5QXKxACfCkkijEVIevQCsCcQnFKCrKwHlsTrlA/ekShjhOPUichRSUgsXDVceMFJZneMxUU8SWFv4rAMTbK7F9TXWFGRYuLYRXfzSWIMxf/spvSAcW2WzPSFCjTPh3AZXBNDrW4iaws+hS1VHTq56QoUGoMM4JS5QM1jT2MDYpTApSbg5Xu+sKFARH8SxBYl2swzbs9qRNBKTLzS2aWQaipJcAQoUBFziHbzAgFRGnJ+sNBbqBL1ozbX+4PpChRcZaY0OPDVT1I0tp+7REYlyMtVHR7NT3LwoUVaAnqsDYafnAuK/ETQeMW6bdYzCjOob4hxSZPWJk5XeKQhKSVXUlFgWvQkQdi+0U6bJTJWtSpMsnu0vmyg2SHGgYPyjEKEolezAVPRPkgoz/AMOsgruyWWchoyyAz1jovC+ODiPBZ2Yp7+VLJVVmXLYoUeoY+sKFFVy2ZOSmYahT5VJGWuhcxd04tPcIWC6rlvWhHP8AKFCi4rEiY4UczKCSEltKEsx5RpKnFanOVIFWIIJ9dVUjEKMzsEpIcgnMLMQznQg7QJNxFSDQG5LeuXkzRiFCioYiSUqJz0ewZwx0ObbcQoUKMj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89275" y="-1325563"/>
            <a:ext cx="2381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608" y="4175787"/>
            <a:ext cx="2028592" cy="235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8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889173" cy="5756563"/>
          </a:xfrm>
        </p:spPr>
        <p:txBody>
          <a:bodyPr>
            <a:normAutofit lnSpcReduction="10000"/>
          </a:bodyPr>
          <a:lstStyle/>
          <a:p>
            <a:r>
              <a:rPr lang="en-GB" i="1" dirty="0" smtClean="0"/>
              <a:t>New Youth </a:t>
            </a:r>
            <a:r>
              <a:rPr lang="en-GB" dirty="0" smtClean="0"/>
              <a:t>was created by </a:t>
            </a:r>
            <a:r>
              <a:rPr lang="en-GB" i="1" dirty="0" smtClean="0">
                <a:solidFill>
                  <a:srgbClr val="00B0F0"/>
                </a:solidFill>
              </a:rPr>
              <a:t>Chen </a:t>
            </a:r>
            <a:r>
              <a:rPr lang="en-GB" i="1" dirty="0" err="1" smtClean="0">
                <a:solidFill>
                  <a:srgbClr val="00B0F0"/>
                </a:solidFill>
              </a:rPr>
              <a:t>Duxiu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smtClean="0"/>
              <a:t>who would later found the Chinese Communist Party. </a:t>
            </a:r>
            <a:r>
              <a:rPr lang="en-GB" dirty="0" err="1" smtClean="0"/>
              <a:t>Duxiu</a:t>
            </a:r>
            <a:r>
              <a:rPr lang="en-GB" dirty="0" smtClean="0"/>
              <a:t> argued that China must look West to rid itself of </a:t>
            </a:r>
            <a:r>
              <a:rPr lang="en-GB" dirty="0" smtClean="0">
                <a:solidFill>
                  <a:srgbClr val="FFFF00"/>
                </a:solidFill>
              </a:rPr>
              <a:t>superstition and autocracy.</a:t>
            </a:r>
          </a:p>
          <a:p>
            <a:endParaRPr lang="en-GB" i="1" dirty="0"/>
          </a:p>
          <a:p>
            <a:r>
              <a:rPr lang="en-GB" i="1" dirty="0" smtClean="0"/>
              <a:t>Mao </a:t>
            </a:r>
            <a:r>
              <a:rPr lang="en-GB" dirty="0" smtClean="0"/>
              <a:t>even published an article in </a:t>
            </a:r>
            <a:r>
              <a:rPr lang="en-GB" i="1" dirty="0" smtClean="0"/>
              <a:t>New Youth </a:t>
            </a:r>
            <a:r>
              <a:rPr lang="en-GB" dirty="0" smtClean="0"/>
              <a:t>in 1917, instructing readers to increase their physical strength to serve the revolution!</a:t>
            </a:r>
          </a:p>
          <a:p>
            <a:endParaRPr lang="en-GB" i="1" dirty="0"/>
          </a:p>
          <a:p>
            <a:r>
              <a:rPr lang="en-GB" i="1" dirty="0" smtClean="0"/>
              <a:t>Yang </a:t>
            </a:r>
            <a:r>
              <a:rPr lang="en-GB" dirty="0" smtClean="0"/>
              <a:t>also introduced Mao to the works of the philosopher </a:t>
            </a:r>
            <a:r>
              <a:rPr lang="en-GB" i="1" dirty="0" smtClean="0">
                <a:solidFill>
                  <a:srgbClr val="FFC000"/>
                </a:solidFill>
              </a:rPr>
              <a:t>Wang </a:t>
            </a:r>
            <a:r>
              <a:rPr lang="en-GB" i="1" dirty="0" err="1" smtClean="0">
                <a:solidFill>
                  <a:srgbClr val="FFC000"/>
                </a:solidFill>
              </a:rPr>
              <a:t>Fuzhi</a:t>
            </a:r>
            <a:r>
              <a:rPr lang="en-GB" dirty="0" smtClean="0"/>
              <a:t>, who believed that ‘</a:t>
            </a:r>
            <a:r>
              <a:rPr lang="en-GB" i="1" dirty="0" smtClean="0">
                <a:solidFill>
                  <a:srgbClr val="92D050"/>
                </a:solidFill>
              </a:rPr>
              <a:t>there is not a single part of human nature already shaped that cannot be modified</a:t>
            </a:r>
            <a:r>
              <a:rPr lang="en-GB" dirty="0" smtClean="0"/>
              <a:t>’.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8" y="1101436"/>
            <a:ext cx="1801091" cy="256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49" y="3979717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3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559136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Mao also spent time reading the works of </a:t>
            </a:r>
            <a:r>
              <a:rPr lang="en-GB" dirty="0" smtClean="0">
                <a:solidFill>
                  <a:srgbClr val="FFFF00"/>
                </a:solidFill>
              </a:rPr>
              <a:t>western political philosophy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FF00"/>
                </a:solidFill>
              </a:rPr>
              <a:t>classical liberalism </a:t>
            </a:r>
            <a:r>
              <a:rPr lang="en-GB" dirty="0" smtClean="0"/>
              <a:t>such as Adam Smith, Montesquieu, Charles Darwin, J.S. Mill, Rousseau and Herbert Spencer.</a:t>
            </a:r>
          </a:p>
          <a:p>
            <a:endParaRPr lang="en-GB" dirty="0"/>
          </a:p>
          <a:p>
            <a:r>
              <a:rPr lang="en-GB" dirty="0" smtClean="0"/>
              <a:t>In 1919 he moved to Beijing where he worked under the Marxist scholar and librarian </a:t>
            </a:r>
            <a:r>
              <a:rPr lang="en-GB" i="1" dirty="0" smtClean="0">
                <a:solidFill>
                  <a:srgbClr val="00B0F0"/>
                </a:solidFill>
              </a:rPr>
              <a:t>Li </a:t>
            </a:r>
            <a:r>
              <a:rPr lang="en-GB" i="1" dirty="0" err="1" smtClean="0">
                <a:solidFill>
                  <a:srgbClr val="00B0F0"/>
                </a:solidFill>
              </a:rPr>
              <a:t>Dazhao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who introduced him to communism with Mao joining his Marxist study group.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67" y="3543298"/>
            <a:ext cx="2307461" cy="312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01" y="1193559"/>
            <a:ext cx="3058391" cy="220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3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429573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1919 he also moved to Shanghai, again meeting </a:t>
            </a:r>
            <a:r>
              <a:rPr lang="en-GB" dirty="0" smtClean="0">
                <a:solidFill>
                  <a:srgbClr val="FF0000"/>
                </a:solidFill>
              </a:rPr>
              <a:t>Chen </a:t>
            </a:r>
            <a:r>
              <a:rPr lang="en-GB" dirty="0" err="1" smtClean="0">
                <a:solidFill>
                  <a:srgbClr val="FF0000"/>
                </a:solidFill>
              </a:rPr>
              <a:t>Duxiu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was impressed by his conversion to Marxism.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By 1920 Mao had established a </a:t>
            </a:r>
            <a:r>
              <a:rPr lang="en-GB" dirty="0">
                <a:solidFill>
                  <a:srgbClr val="00B0F0"/>
                </a:solidFill>
              </a:rPr>
              <a:t>Marxist study group in Changsha </a:t>
            </a:r>
            <a:r>
              <a:rPr lang="en-GB" dirty="0"/>
              <a:t>and organised student protests</a:t>
            </a:r>
            <a:r>
              <a:rPr lang="en-GB" dirty="0" smtClean="0"/>
              <a:t>.</a:t>
            </a:r>
            <a:r>
              <a:rPr lang="en-GB" dirty="0"/>
              <a:t> </a:t>
            </a:r>
            <a:r>
              <a:rPr lang="en-GB" dirty="0" smtClean="0"/>
              <a:t>He </a:t>
            </a:r>
            <a:r>
              <a:rPr lang="en-GB" dirty="0"/>
              <a:t>attended the first CCP congress in 1921 and was made </a:t>
            </a:r>
            <a:r>
              <a:rPr lang="en-GB" dirty="0">
                <a:solidFill>
                  <a:srgbClr val="FFFF00"/>
                </a:solidFill>
              </a:rPr>
              <a:t>Party Secretary for Hunan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By 1923, Mao was elected to the </a:t>
            </a:r>
            <a:r>
              <a:rPr lang="en-GB" dirty="0" smtClean="0">
                <a:solidFill>
                  <a:srgbClr val="92D050"/>
                </a:solidFill>
              </a:rPr>
              <a:t>Central Committee </a:t>
            </a:r>
            <a:r>
              <a:rPr lang="en-GB" dirty="0" smtClean="0"/>
              <a:t>of the Party.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1101436"/>
            <a:ext cx="3828894" cy="236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74" y="4197926"/>
            <a:ext cx="3579870" cy="230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1565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What was ‘Mao Zedong Thought’?</vt:lpstr>
      <vt:lpstr>Key Elements of Mao Zedong Thought</vt:lpstr>
      <vt:lpstr>Key Elements of Mao Zedong Thought</vt:lpstr>
      <vt:lpstr>Key Elements of Mao Zedong Thought</vt:lpstr>
      <vt:lpstr>PowerPoint Presentation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Questions</vt:lpstr>
      <vt:lpstr>How did ideology influence his rule?</vt:lpstr>
      <vt:lpstr>How did ideology influence his rule?</vt:lpstr>
      <vt:lpstr>How did ideology influence his rule?</vt:lpstr>
      <vt:lpstr>How did ideology influence his rule?</vt:lpstr>
      <vt:lpstr>How did ideology influence his rule?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‘Mao Zedong Thought’?</dc:title>
  <dc:creator>Stephen Budd</dc:creator>
  <cp:lastModifiedBy>Anthony Loxston-Baker</cp:lastModifiedBy>
  <cp:revision>25</cp:revision>
  <dcterms:created xsi:type="dcterms:W3CDTF">2014-04-16T07:44:47Z</dcterms:created>
  <dcterms:modified xsi:type="dcterms:W3CDTF">2017-12-03T15:27:24Z</dcterms:modified>
</cp:coreProperties>
</file>