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sldIdLst>
    <p:sldId id="256" r:id="rId5"/>
    <p:sldId id="283" r:id="rId6"/>
    <p:sldId id="284" r:id="rId7"/>
    <p:sldId id="28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2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8282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900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797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91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560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22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910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330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5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684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751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4120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0888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826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55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81644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5028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02171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1826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19603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6849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1038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9937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3908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038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92365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35519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27020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2837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61951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073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08440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10886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3056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5326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07319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8674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72394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4709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730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1556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3961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6612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9058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4A78B-C2B6-42B8-AB6A-0CBA16478EED}"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E67A1-B8FE-4E9A-9106-944E32C497F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086510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7F0A4-3D76-4CE4-8ECE-144423501007}" type="datetimeFigureOut">
              <a:rPr lang="en-GB" smtClean="0">
                <a:solidFill>
                  <a:prstClr val="black">
                    <a:tint val="75000"/>
                  </a:prstClr>
                </a:solidFill>
              </a:rPr>
              <a:pPr/>
              <a:t>07/10/2016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93011-C0A3-4B42-9568-796B144F3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4516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079975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15BC8-DC70-4F7A-8569-63C8C63D8CB0}" type="datetimeFigureOut">
              <a:rPr lang="en-GB" smtClean="0">
                <a:solidFill>
                  <a:prstClr val="white">
                    <a:tint val="75000"/>
                  </a:prstClr>
                </a:solidFill>
              </a:rPr>
              <a:pPr/>
              <a:t>07/10/2016</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E1EB-DD2B-44CF-987B-0753F682EBA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7642373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4/4d/Chinese_warlords_1925.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Mao’s Zedong’s rise to power</a:t>
            </a:r>
            <a:endParaRPr lang="en-US" b="1" dirty="0"/>
          </a:p>
        </p:txBody>
      </p:sp>
      <p:sp>
        <p:nvSpPr>
          <p:cNvPr id="3" name="Subtitle 2"/>
          <p:cNvSpPr>
            <a:spLocks noGrp="1"/>
          </p:cNvSpPr>
          <p:nvPr>
            <p:ph type="subTitle" idx="1"/>
          </p:nvPr>
        </p:nvSpPr>
        <p:spPr>
          <a:xfrm>
            <a:off x="1143000" y="4072685"/>
            <a:ext cx="6858000" cy="1655762"/>
          </a:xfrm>
        </p:spPr>
        <p:txBody>
          <a:bodyPr/>
          <a:lstStyle/>
          <a:p>
            <a:r>
              <a:rPr lang="en-US" dirty="0" smtClean="0"/>
              <a:t>Key Events - 1911-1934</a:t>
            </a:r>
            <a:endParaRPr lang="en-US" dirty="0"/>
          </a:p>
        </p:txBody>
      </p:sp>
    </p:spTree>
    <p:extLst>
      <p:ext uri="{BB962C8B-B14F-4D97-AF65-F5344CB8AC3E}">
        <p14:creationId xmlns:p14="http://schemas.microsoft.com/office/powerpoint/2010/main" val="4444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Twenty-One Demands</a:t>
            </a:r>
            <a:endParaRPr lang="en-GB" b="1" u="sng" dirty="0"/>
          </a:p>
        </p:txBody>
      </p:sp>
      <p:sp>
        <p:nvSpPr>
          <p:cNvPr id="3" name="Content Placeholder 2"/>
          <p:cNvSpPr>
            <a:spLocks noGrp="1"/>
          </p:cNvSpPr>
          <p:nvPr>
            <p:ph idx="1"/>
          </p:nvPr>
        </p:nvSpPr>
        <p:spPr>
          <a:xfrm>
            <a:off x="0" y="1233342"/>
            <a:ext cx="5548745" cy="5624657"/>
          </a:xfrm>
        </p:spPr>
        <p:txBody>
          <a:bodyPr>
            <a:normAutofit lnSpcReduction="10000"/>
          </a:bodyPr>
          <a:lstStyle/>
          <a:p>
            <a:r>
              <a:rPr lang="en-GB" dirty="0" smtClean="0"/>
              <a:t>Despite this </a:t>
            </a:r>
            <a:r>
              <a:rPr lang="en-GB" dirty="0" smtClean="0">
                <a:solidFill>
                  <a:srgbClr val="FFFF00"/>
                </a:solidFill>
              </a:rPr>
              <a:t>humiliation</a:t>
            </a:r>
            <a:r>
              <a:rPr lang="en-GB" dirty="0" smtClean="0"/>
              <a:t> by the Japanese, Yuan pressed ahead with his plans. He declared himself </a:t>
            </a:r>
            <a:r>
              <a:rPr lang="en-GB" dirty="0" smtClean="0">
                <a:solidFill>
                  <a:srgbClr val="92D050"/>
                </a:solidFill>
              </a:rPr>
              <a:t>emperor of China </a:t>
            </a:r>
            <a:r>
              <a:rPr lang="en-GB" dirty="0" smtClean="0"/>
              <a:t>but this just triggered revolts. Yunnan declared </a:t>
            </a:r>
            <a:r>
              <a:rPr lang="en-GB" dirty="0" smtClean="0">
                <a:solidFill>
                  <a:srgbClr val="FF0000"/>
                </a:solidFill>
              </a:rPr>
              <a:t>independence</a:t>
            </a:r>
            <a:r>
              <a:rPr lang="en-GB" dirty="0" smtClean="0"/>
              <a:t>.</a:t>
            </a:r>
          </a:p>
          <a:p>
            <a:endParaRPr lang="en-GB" dirty="0"/>
          </a:p>
          <a:p>
            <a:r>
              <a:rPr lang="en-GB" dirty="0" smtClean="0"/>
              <a:t>Yuan reluctantly </a:t>
            </a:r>
            <a:r>
              <a:rPr lang="en-GB" dirty="0" smtClean="0">
                <a:solidFill>
                  <a:srgbClr val="00B0F0"/>
                </a:solidFill>
              </a:rPr>
              <a:t>back-peddled</a:t>
            </a:r>
            <a:r>
              <a:rPr lang="en-GB" dirty="0" smtClean="0"/>
              <a:t> and dropped the plans in March 1916. In June, he </a:t>
            </a:r>
            <a:r>
              <a:rPr lang="en-GB" dirty="0" smtClean="0">
                <a:solidFill>
                  <a:srgbClr val="92D050"/>
                </a:solidFill>
              </a:rPr>
              <a:t>died aged 56</a:t>
            </a:r>
            <a:r>
              <a:rPr lang="en-GB" dirty="0" smtClean="0"/>
              <a:t>. He was replaced by the vice president but in July 1917, he fell victim to a </a:t>
            </a:r>
            <a:r>
              <a:rPr lang="en-GB" dirty="0" smtClean="0">
                <a:solidFill>
                  <a:srgbClr val="FFC000"/>
                </a:solidFill>
              </a:rPr>
              <a:t>coup </a:t>
            </a:r>
            <a:r>
              <a:rPr lang="en-GB" dirty="0" smtClean="0"/>
              <a:t>by Yuan’s commanders. The era of the warlords had begun.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325" y="218209"/>
            <a:ext cx="2839102" cy="3525982"/>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5652822" y="2992580"/>
            <a:ext cx="2913184" cy="3701399"/>
          </a:xfrm>
          <a:prstGeom prst="rect">
            <a:avLst/>
          </a:prstGeom>
          <a:ln>
            <a:noFill/>
          </a:ln>
          <a:effectLst>
            <a:softEdge rad="112500"/>
          </a:effectLst>
        </p:spPr>
      </p:pic>
      <p:sp>
        <p:nvSpPr>
          <p:cNvPr id="7" name="Rectangle 6"/>
          <p:cNvSpPr/>
          <p:nvPr/>
        </p:nvSpPr>
        <p:spPr>
          <a:xfrm>
            <a:off x="6900754" y="6170540"/>
            <a:ext cx="2059673"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Yuan </a:t>
            </a:r>
            <a:r>
              <a:rPr lang="en-GB" sz="2400" b="1" dirty="0" err="1">
                <a:solidFill>
                  <a:prstClr val="black"/>
                </a:solidFill>
              </a:rPr>
              <a:t>Shikai</a:t>
            </a:r>
            <a:endParaRPr lang="en-GB" sz="2400" b="1" dirty="0">
              <a:solidFill>
                <a:prstClr val="black"/>
              </a:solidFill>
            </a:endParaRPr>
          </a:p>
        </p:txBody>
      </p:sp>
    </p:spTree>
    <p:extLst>
      <p:ext uri="{BB962C8B-B14F-4D97-AF65-F5344CB8AC3E}">
        <p14:creationId xmlns:p14="http://schemas.microsoft.com/office/powerpoint/2010/main" val="28225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Era of the Warlords</a:t>
            </a:r>
            <a:endParaRPr lang="en-GB" b="1" u="sng" dirty="0"/>
          </a:p>
        </p:txBody>
      </p:sp>
      <p:sp>
        <p:nvSpPr>
          <p:cNvPr id="3" name="Content Placeholder 2"/>
          <p:cNvSpPr>
            <a:spLocks noGrp="1"/>
          </p:cNvSpPr>
          <p:nvPr>
            <p:ph idx="1"/>
          </p:nvPr>
        </p:nvSpPr>
        <p:spPr>
          <a:xfrm>
            <a:off x="0" y="1233342"/>
            <a:ext cx="5548745" cy="5624657"/>
          </a:xfrm>
        </p:spPr>
        <p:txBody>
          <a:bodyPr>
            <a:normAutofit/>
          </a:bodyPr>
          <a:lstStyle/>
          <a:p>
            <a:r>
              <a:rPr lang="en-GB" dirty="0" smtClean="0"/>
              <a:t>China now descended into </a:t>
            </a:r>
            <a:r>
              <a:rPr lang="en-GB" dirty="0" smtClean="0">
                <a:solidFill>
                  <a:srgbClr val="92D050"/>
                </a:solidFill>
              </a:rPr>
              <a:t>anarchy</a:t>
            </a:r>
            <a:r>
              <a:rPr lang="en-GB" dirty="0" smtClean="0"/>
              <a:t>. In 1917, China </a:t>
            </a:r>
            <a:r>
              <a:rPr lang="en-GB" dirty="0" smtClean="0">
                <a:solidFill>
                  <a:srgbClr val="FFFF00"/>
                </a:solidFill>
              </a:rPr>
              <a:t>declared war on Germany</a:t>
            </a:r>
            <a:r>
              <a:rPr lang="en-GB" dirty="0" smtClean="0"/>
              <a:t>, hoping to gain control of German concessions in </a:t>
            </a:r>
            <a:r>
              <a:rPr lang="en-GB" dirty="0" smtClean="0">
                <a:solidFill>
                  <a:srgbClr val="00B0F0"/>
                </a:solidFill>
              </a:rPr>
              <a:t>Shandong province</a:t>
            </a:r>
            <a:r>
              <a:rPr lang="en-GB" dirty="0" smtClean="0"/>
              <a:t>. </a:t>
            </a:r>
          </a:p>
          <a:p>
            <a:endParaRPr lang="en-GB" dirty="0"/>
          </a:p>
          <a:p>
            <a:r>
              <a:rPr lang="en-GB" dirty="0" smtClean="0"/>
              <a:t>This was not to be. In the </a:t>
            </a:r>
            <a:r>
              <a:rPr lang="en-GB" dirty="0" smtClean="0">
                <a:solidFill>
                  <a:srgbClr val="FF0000"/>
                </a:solidFill>
              </a:rPr>
              <a:t>Treaty of Versailles</a:t>
            </a:r>
            <a:r>
              <a:rPr lang="en-GB" dirty="0" smtClean="0"/>
              <a:t>, Japan was given control of the German concessions, not China. </a:t>
            </a:r>
          </a:p>
          <a:p>
            <a:endParaRPr lang="en-GB" dirty="0"/>
          </a:p>
          <a:p>
            <a:r>
              <a:rPr lang="en-GB" dirty="0" smtClean="0"/>
              <a:t>This fresh humiliation sparked off the </a:t>
            </a:r>
            <a:r>
              <a:rPr lang="en-GB" dirty="0" smtClean="0">
                <a:solidFill>
                  <a:srgbClr val="92D050"/>
                </a:solidFill>
              </a:rPr>
              <a:t>4</a:t>
            </a:r>
            <a:r>
              <a:rPr lang="en-GB" baseline="30000" dirty="0" smtClean="0">
                <a:solidFill>
                  <a:srgbClr val="92D050"/>
                </a:solidFill>
              </a:rPr>
              <a:t>th</a:t>
            </a:r>
            <a:r>
              <a:rPr lang="en-GB" dirty="0" smtClean="0">
                <a:solidFill>
                  <a:srgbClr val="92D050"/>
                </a:solidFill>
              </a:rPr>
              <a:t> May demonstrations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518" y="2651126"/>
            <a:ext cx="2631380" cy="4010891"/>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164518" y="166733"/>
            <a:ext cx="2672517" cy="2317660"/>
          </a:xfrm>
          <a:prstGeom prst="rect">
            <a:avLst/>
          </a:prstGeom>
        </p:spPr>
      </p:pic>
    </p:spTree>
    <p:extLst>
      <p:ext uri="{BB962C8B-B14F-4D97-AF65-F5344CB8AC3E}">
        <p14:creationId xmlns:p14="http://schemas.microsoft.com/office/powerpoint/2010/main" val="21277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4</a:t>
            </a:r>
            <a:r>
              <a:rPr lang="en-GB" b="1" u="sng" baseline="30000" dirty="0" smtClean="0"/>
              <a:t>th</a:t>
            </a:r>
            <a:r>
              <a:rPr lang="en-GB" b="1" u="sng" dirty="0" smtClean="0"/>
              <a:t> May Movement 1919</a:t>
            </a:r>
            <a:endParaRPr lang="en-GB" b="1" u="sng" dirty="0"/>
          </a:p>
        </p:txBody>
      </p:sp>
      <p:sp>
        <p:nvSpPr>
          <p:cNvPr id="3" name="Content Placeholder 2"/>
          <p:cNvSpPr>
            <a:spLocks noGrp="1"/>
          </p:cNvSpPr>
          <p:nvPr>
            <p:ph idx="1"/>
          </p:nvPr>
        </p:nvSpPr>
        <p:spPr>
          <a:xfrm>
            <a:off x="0" y="1233342"/>
            <a:ext cx="5974773" cy="5624657"/>
          </a:xfrm>
        </p:spPr>
        <p:txBody>
          <a:bodyPr>
            <a:normAutofit fontScale="92500"/>
          </a:bodyPr>
          <a:lstStyle/>
          <a:p>
            <a:r>
              <a:rPr lang="en-GB" dirty="0" smtClean="0"/>
              <a:t>An </a:t>
            </a:r>
            <a:r>
              <a:rPr lang="en-GB" dirty="0" smtClean="0">
                <a:solidFill>
                  <a:srgbClr val="92D050"/>
                </a:solidFill>
              </a:rPr>
              <a:t>explosive protest </a:t>
            </a:r>
            <a:r>
              <a:rPr lang="en-GB" dirty="0" smtClean="0"/>
              <a:t>from the students of Beijing university took place in Tiananmen Square. 3000 students from 13 colleges assembled. </a:t>
            </a:r>
          </a:p>
          <a:p>
            <a:endParaRPr lang="en-GB" dirty="0"/>
          </a:p>
          <a:p>
            <a:r>
              <a:rPr lang="en-GB" dirty="0" smtClean="0"/>
              <a:t>They protested at the </a:t>
            </a:r>
            <a:r>
              <a:rPr lang="en-GB" dirty="0" smtClean="0">
                <a:solidFill>
                  <a:srgbClr val="FFFF00"/>
                </a:solidFill>
              </a:rPr>
              <a:t>humiliation of China </a:t>
            </a:r>
            <a:r>
              <a:rPr lang="en-GB" dirty="0" smtClean="0"/>
              <a:t>and demanded their government </a:t>
            </a:r>
            <a:r>
              <a:rPr lang="en-GB" dirty="0" smtClean="0">
                <a:solidFill>
                  <a:srgbClr val="FF0000"/>
                </a:solidFill>
              </a:rPr>
              <a:t>confront Japan</a:t>
            </a:r>
            <a:r>
              <a:rPr lang="en-GB" dirty="0" smtClean="0"/>
              <a:t>.</a:t>
            </a:r>
          </a:p>
          <a:p>
            <a:endParaRPr lang="en-GB" dirty="0"/>
          </a:p>
          <a:p>
            <a:r>
              <a:rPr lang="en-GB" dirty="0" smtClean="0"/>
              <a:t>A student union was established – </a:t>
            </a:r>
            <a:r>
              <a:rPr lang="en-GB" dirty="0" smtClean="0">
                <a:solidFill>
                  <a:srgbClr val="00B0F0"/>
                </a:solidFill>
              </a:rPr>
              <a:t>the May 4</a:t>
            </a:r>
            <a:r>
              <a:rPr lang="en-GB" baseline="30000" dirty="0" smtClean="0">
                <a:solidFill>
                  <a:srgbClr val="00B0F0"/>
                </a:solidFill>
              </a:rPr>
              <a:t>th</a:t>
            </a:r>
            <a:r>
              <a:rPr lang="en-GB" dirty="0" smtClean="0">
                <a:solidFill>
                  <a:srgbClr val="00B0F0"/>
                </a:solidFill>
              </a:rPr>
              <a:t> movement</a:t>
            </a:r>
            <a:r>
              <a:rPr lang="en-GB" dirty="0" smtClean="0"/>
              <a:t>. This was replicated across China. A general strike was held which </a:t>
            </a:r>
            <a:r>
              <a:rPr lang="en-GB" dirty="0" smtClean="0">
                <a:solidFill>
                  <a:srgbClr val="FFC000"/>
                </a:solidFill>
              </a:rPr>
              <a:t>prevented the Chinese delegation from signing the treaty</a:t>
            </a:r>
            <a:r>
              <a:rPr lang="en-GB" dirty="0" smtClean="0"/>
              <a:t>.</a:t>
            </a:r>
            <a:endParaRPr lang="en-GB" dirty="0"/>
          </a:p>
        </p:txBody>
      </p:sp>
      <p:pic>
        <p:nvPicPr>
          <p:cNvPr id="5" name="Picture 4"/>
          <p:cNvPicPr>
            <a:picLocks noChangeAspect="1"/>
          </p:cNvPicPr>
          <p:nvPr/>
        </p:nvPicPr>
        <p:blipFill>
          <a:blip r:embed="rId2"/>
          <a:stretch>
            <a:fillRect/>
          </a:stretch>
        </p:blipFill>
        <p:spPr>
          <a:xfrm>
            <a:off x="5935253" y="177944"/>
            <a:ext cx="3042926" cy="2024929"/>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73" y="4374573"/>
            <a:ext cx="2901253" cy="2172853"/>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2380817"/>
            <a:ext cx="2620699" cy="1815577"/>
          </a:xfrm>
          <a:prstGeom prst="rect">
            <a:avLst/>
          </a:prstGeom>
          <a:ln>
            <a:noFill/>
          </a:ln>
          <a:effectLst>
            <a:softEdge rad="112500"/>
          </a:effectLst>
        </p:spPr>
      </p:pic>
    </p:spTree>
    <p:extLst>
      <p:ext uri="{BB962C8B-B14F-4D97-AF65-F5344CB8AC3E}">
        <p14:creationId xmlns:p14="http://schemas.microsoft.com/office/powerpoint/2010/main" val="41243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Warlord Period</a:t>
            </a:r>
            <a:endParaRPr lang="en-GB" b="1" u="sng" dirty="0"/>
          </a:p>
        </p:txBody>
      </p:sp>
      <p:sp>
        <p:nvSpPr>
          <p:cNvPr id="3" name="Content Placeholder 2"/>
          <p:cNvSpPr>
            <a:spLocks noGrp="1"/>
          </p:cNvSpPr>
          <p:nvPr>
            <p:ph idx="1"/>
          </p:nvPr>
        </p:nvSpPr>
        <p:spPr>
          <a:xfrm>
            <a:off x="1" y="1233342"/>
            <a:ext cx="5008418" cy="5624657"/>
          </a:xfrm>
        </p:spPr>
        <p:txBody>
          <a:bodyPr>
            <a:normAutofit/>
          </a:bodyPr>
          <a:lstStyle/>
          <a:p>
            <a:r>
              <a:rPr lang="en-GB" dirty="0" smtClean="0"/>
              <a:t>Despite the 4</a:t>
            </a:r>
            <a:r>
              <a:rPr lang="en-GB" baseline="30000" dirty="0" smtClean="0"/>
              <a:t>th</a:t>
            </a:r>
            <a:r>
              <a:rPr lang="en-GB" dirty="0" smtClean="0"/>
              <a:t> May protests movement by young students, most people in China faced tragic consequences as Yuan </a:t>
            </a:r>
            <a:r>
              <a:rPr lang="en-GB" dirty="0" err="1" smtClean="0"/>
              <a:t>Shikai’s</a:t>
            </a:r>
            <a:r>
              <a:rPr lang="en-GB" dirty="0" smtClean="0"/>
              <a:t> generals vied with one another for </a:t>
            </a:r>
            <a:r>
              <a:rPr lang="en-GB" dirty="0" smtClean="0">
                <a:solidFill>
                  <a:srgbClr val="FFC000"/>
                </a:solidFill>
              </a:rPr>
              <a:t>control of a particular region</a:t>
            </a:r>
            <a:r>
              <a:rPr lang="en-GB" dirty="0" smtClean="0"/>
              <a:t>.</a:t>
            </a:r>
          </a:p>
          <a:p>
            <a:endParaRPr lang="en-GB" dirty="0"/>
          </a:p>
          <a:p>
            <a:r>
              <a:rPr lang="en-GB" dirty="0" smtClean="0"/>
              <a:t>They also fought for the ultimate prize – </a:t>
            </a:r>
            <a:r>
              <a:rPr lang="en-GB" dirty="0" smtClean="0">
                <a:solidFill>
                  <a:srgbClr val="00B0F0"/>
                </a:solidFill>
              </a:rPr>
              <a:t>control of Beijing and the central government </a:t>
            </a:r>
            <a:r>
              <a:rPr lang="en-GB" dirty="0" smtClean="0"/>
              <a:t>that in theory still functioned there.</a:t>
            </a:r>
          </a:p>
        </p:txBody>
      </p:sp>
      <p:pic>
        <p:nvPicPr>
          <p:cNvPr id="5" name="Picture 4"/>
          <p:cNvPicPr>
            <a:picLocks noChangeAspect="1"/>
          </p:cNvPicPr>
          <p:nvPr/>
        </p:nvPicPr>
        <p:blipFill>
          <a:blip r:embed="rId2"/>
          <a:stretch>
            <a:fillRect/>
          </a:stretch>
        </p:blipFill>
        <p:spPr>
          <a:xfrm>
            <a:off x="4914686" y="198293"/>
            <a:ext cx="4091201" cy="3064452"/>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419" y="3550647"/>
            <a:ext cx="3997468" cy="3086327"/>
          </a:xfrm>
          <a:prstGeom prst="rect">
            <a:avLst/>
          </a:prstGeom>
          <a:ln>
            <a:noFill/>
          </a:ln>
          <a:effectLst>
            <a:softEdge rad="112500"/>
          </a:effectLst>
        </p:spPr>
      </p:pic>
    </p:spTree>
    <p:extLst>
      <p:ext uri="{BB962C8B-B14F-4D97-AF65-F5344CB8AC3E}">
        <p14:creationId xmlns:p14="http://schemas.microsoft.com/office/powerpoint/2010/main" val="5334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Warlord Period</a:t>
            </a:r>
            <a:endParaRPr lang="en-GB" b="1" u="sng" dirty="0"/>
          </a:p>
        </p:txBody>
      </p:sp>
      <p:sp>
        <p:nvSpPr>
          <p:cNvPr id="3" name="Content Placeholder 2"/>
          <p:cNvSpPr>
            <a:spLocks noGrp="1"/>
          </p:cNvSpPr>
          <p:nvPr>
            <p:ph idx="1"/>
          </p:nvPr>
        </p:nvSpPr>
        <p:spPr>
          <a:xfrm>
            <a:off x="1" y="1233342"/>
            <a:ext cx="5008418" cy="5624657"/>
          </a:xfrm>
        </p:spPr>
        <p:txBody>
          <a:bodyPr>
            <a:normAutofit/>
          </a:bodyPr>
          <a:lstStyle/>
          <a:p>
            <a:r>
              <a:rPr lang="en-GB" dirty="0" smtClean="0"/>
              <a:t>Between 1920-1928, </a:t>
            </a:r>
            <a:r>
              <a:rPr lang="en-GB" dirty="0" smtClean="0">
                <a:solidFill>
                  <a:srgbClr val="00B0F0"/>
                </a:solidFill>
              </a:rPr>
              <a:t>competing groups of warlords fought battles all over China</a:t>
            </a:r>
            <a:r>
              <a:rPr lang="en-GB" dirty="0" smtClean="0"/>
              <a:t>. They all needed money to do this. Troops needed feeding and paying. </a:t>
            </a:r>
          </a:p>
          <a:p>
            <a:endParaRPr lang="en-GB" dirty="0"/>
          </a:p>
          <a:p>
            <a:r>
              <a:rPr lang="en-GB" dirty="0" smtClean="0"/>
              <a:t>Everything was </a:t>
            </a:r>
            <a:r>
              <a:rPr lang="en-GB" dirty="0" smtClean="0">
                <a:solidFill>
                  <a:srgbClr val="FFFF00"/>
                </a:solidFill>
              </a:rPr>
              <a:t>taxed and cash squeezed </a:t>
            </a:r>
            <a:r>
              <a:rPr lang="en-GB" dirty="0" smtClean="0"/>
              <a:t>from a suffering peasantry. Many warlords just </a:t>
            </a:r>
            <a:r>
              <a:rPr lang="en-GB" dirty="0" smtClean="0">
                <a:solidFill>
                  <a:srgbClr val="92D050"/>
                </a:solidFill>
              </a:rPr>
              <a:t>printed money </a:t>
            </a:r>
            <a:r>
              <a:rPr lang="en-GB" dirty="0" smtClean="0"/>
              <a:t>– resulting in </a:t>
            </a:r>
            <a:r>
              <a:rPr lang="en-GB" dirty="0" smtClean="0">
                <a:solidFill>
                  <a:srgbClr val="FF0000"/>
                </a:solidFill>
              </a:rPr>
              <a:t>severe inflation</a:t>
            </a:r>
            <a:r>
              <a:rPr lang="en-GB" dirty="0" smtClean="0"/>
              <a:t>. Money lost its value.</a:t>
            </a:r>
          </a:p>
        </p:txBody>
      </p:sp>
      <p:pic>
        <p:nvPicPr>
          <p:cNvPr id="5" name="Picture 4"/>
          <p:cNvPicPr>
            <a:picLocks noChangeAspect="1"/>
          </p:cNvPicPr>
          <p:nvPr/>
        </p:nvPicPr>
        <p:blipFill>
          <a:blip r:embed="rId2"/>
          <a:stretch>
            <a:fillRect/>
          </a:stretch>
        </p:blipFill>
        <p:spPr>
          <a:xfrm>
            <a:off x="4892839" y="803131"/>
            <a:ext cx="4046373" cy="2812906"/>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4892839" y="4053463"/>
            <a:ext cx="4129230" cy="2150917"/>
          </a:xfrm>
          <a:prstGeom prst="rect">
            <a:avLst/>
          </a:prstGeom>
          <a:ln>
            <a:noFill/>
          </a:ln>
          <a:effectLst>
            <a:softEdge rad="112500"/>
          </a:effectLst>
        </p:spPr>
      </p:pic>
    </p:spTree>
    <p:extLst>
      <p:ext uri="{BB962C8B-B14F-4D97-AF65-F5344CB8AC3E}">
        <p14:creationId xmlns:p14="http://schemas.microsoft.com/office/powerpoint/2010/main" val="25091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endParaRPr lang="en-GB"/>
          </a:p>
        </p:txBody>
      </p:sp>
      <p:pic>
        <p:nvPicPr>
          <p:cNvPr id="3076" name="Picture 4" descr="Ficheiro:Chinese warlords 192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8" y="-14497"/>
            <a:ext cx="9175157" cy="686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2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Warlord Period</a:t>
            </a:r>
            <a:endParaRPr lang="en-GB" b="1" u="sng" dirty="0"/>
          </a:p>
        </p:txBody>
      </p:sp>
      <p:sp>
        <p:nvSpPr>
          <p:cNvPr id="3" name="Content Placeholder 2"/>
          <p:cNvSpPr>
            <a:spLocks noGrp="1"/>
          </p:cNvSpPr>
          <p:nvPr>
            <p:ph idx="1"/>
          </p:nvPr>
        </p:nvSpPr>
        <p:spPr>
          <a:xfrm>
            <a:off x="1" y="1233342"/>
            <a:ext cx="4914899" cy="5624657"/>
          </a:xfrm>
        </p:spPr>
        <p:txBody>
          <a:bodyPr>
            <a:normAutofit/>
          </a:bodyPr>
          <a:lstStyle/>
          <a:p>
            <a:r>
              <a:rPr lang="en-GB" dirty="0" smtClean="0"/>
              <a:t>To make matters worse, there was a </a:t>
            </a:r>
            <a:r>
              <a:rPr lang="en-GB" dirty="0" smtClean="0">
                <a:solidFill>
                  <a:srgbClr val="FF0000"/>
                </a:solidFill>
              </a:rPr>
              <a:t>drought</a:t>
            </a:r>
            <a:r>
              <a:rPr lang="en-GB" dirty="0" smtClean="0"/>
              <a:t> in northern China in 1918 and </a:t>
            </a:r>
            <a:r>
              <a:rPr lang="en-GB" dirty="0" smtClean="0">
                <a:solidFill>
                  <a:srgbClr val="FFFF00"/>
                </a:solidFill>
              </a:rPr>
              <a:t>famines </a:t>
            </a:r>
            <a:r>
              <a:rPr lang="en-GB" dirty="0" smtClean="0"/>
              <a:t>in 1920-21. 1923-25 also saw more </a:t>
            </a:r>
            <a:r>
              <a:rPr lang="en-GB" dirty="0" smtClean="0">
                <a:solidFill>
                  <a:srgbClr val="00B0F0"/>
                </a:solidFill>
              </a:rPr>
              <a:t>flooding</a:t>
            </a:r>
            <a:r>
              <a:rPr lang="en-GB" dirty="0" smtClean="0"/>
              <a:t>.</a:t>
            </a:r>
          </a:p>
          <a:p>
            <a:endParaRPr lang="en-GB" dirty="0"/>
          </a:p>
          <a:p>
            <a:r>
              <a:rPr lang="en-GB" dirty="0" smtClean="0"/>
              <a:t>However there was a growth in industry at this time – WW1 meant European products couldn’t get to China – giving China’s producers an </a:t>
            </a:r>
            <a:r>
              <a:rPr lang="en-GB" dirty="0" smtClean="0">
                <a:solidFill>
                  <a:srgbClr val="92D050"/>
                </a:solidFill>
              </a:rPr>
              <a:t>open market</a:t>
            </a:r>
            <a:r>
              <a:rPr lang="en-GB" dirty="0" smtClean="0"/>
              <a:t>.</a:t>
            </a:r>
          </a:p>
        </p:txBody>
      </p:sp>
      <p:pic>
        <p:nvPicPr>
          <p:cNvPr id="5" name="Picture 4"/>
          <p:cNvPicPr>
            <a:picLocks noChangeAspect="1"/>
          </p:cNvPicPr>
          <p:nvPr/>
        </p:nvPicPr>
        <p:blipFill>
          <a:blip r:embed="rId2"/>
          <a:stretch>
            <a:fillRect/>
          </a:stretch>
        </p:blipFill>
        <p:spPr>
          <a:xfrm>
            <a:off x="4758002" y="151173"/>
            <a:ext cx="4199542" cy="2675153"/>
          </a:xfrm>
          <a:prstGeom prst="rect">
            <a:avLst/>
          </a:prstGeom>
          <a:ln>
            <a:noFill/>
          </a:ln>
          <a:effectLst>
            <a:softEdge rad="112500"/>
          </a:effectLst>
        </p:spPr>
      </p:pic>
      <p:pic>
        <p:nvPicPr>
          <p:cNvPr id="7" name="Picture 6"/>
          <p:cNvPicPr>
            <a:picLocks noChangeAspect="1"/>
          </p:cNvPicPr>
          <p:nvPr/>
        </p:nvPicPr>
        <p:blipFill>
          <a:blip r:embed="rId3">
            <a:duotone>
              <a:prstClr val="black"/>
              <a:srgbClr val="D9C3A5">
                <a:tint val="50000"/>
                <a:satMod val="180000"/>
              </a:srgbClr>
            </a:duotone>
          </a:blip>
          <a:stretch>
            <a:fillRect/>
          </a:stretch>
        </p:blipFill>
        <p:spPr>
          <a:xfrm>
            <a:off x="4998750" y="3679679"/>
            <a:ext cx="3874943" cy="2324966"/>
          </a:xfrm>
          <a:prstGeom prst="rect">
            <a:avLst/>
          </a:prstGeom>
          <a:ln>
            <a:noFill/>
          </a:ln>
          <a:effectLst>
            <a:softEdge rad="112500"/>
          </a:effectLst>
        </p:spPr>
      </p:pic>
    </p:spTree>
    <p:extLst>
      <p:ext uri="{BB962C8B-B14F-4D97-AF65-F5344CB8AC3E}">
        <p14:creationId xmlns:p14="http://schemas.microsoft.com/office/powerpoint/2010/main" val="109727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Chinese Communist Party (CCP)</a:t>
            </a:r>
            <a:endParaRPr lang="en-GB" b="1" u="sng" dirty="0"/>
          </a:p>
        </p:txBody>
      </p:sp>
      <p:sp>
        <p:nvSpPr>
          <p:cNvPr id="3" name="Content Placeholder 2"/>
          <p:cNvSpPr>
            <a:spLocks noGrp="1"/>
          </p:cNvSpPr>
          <p:nvPr>
            <p:ph idx="1"/>
          </p:nvPr>
        </p:nvSpPr>
        <p:spPr>
          <a:xfrm>
            <a:off x="1" y="1233342"/>
            <a:ext cx="4914899" cy="5624657"/>
          </a:xfrm>
        </p:spPr>
        <p:txBody>
          <a:bodyPr>
            <a:normAutofit lnSpcReduction="10000"/>
          </a:bodyPr>
          <a:lstStyle/>
          <a:p>
            <a:r>
              <a:rPr lang="en-GB" dirty="0" smtClean="0"/>
              <a:t>Two groups came together in the 1920s to defeat the warlords. One was the </a:t>
            </a:r>
            <a:r>
              <a:rPr lang="en-GB" dirty="0" smtClean="0">
                <a:solidFill>
                  <a:srgbClr val="FF0000"/>
                </a:solidFill>
              </a:rPr>
              <a:t>CCP</a:t>
            </a:r>
            <a:r>
              <a:rPr lang="en-GB" dirty="0" smtClean="0"/>
              <a:t>.</a:t>
            </a:r>
          </a:p>
          <a:p>
            <a:endParaRPr lang="en-GB" dirty="0"/>
          </a:p>
          <a:p>
            <a:r>
              <a:rPr lang="en-GB" dirty="0" smtClean="0"/>
              <a:t>Many Chinese revolutionaries looked </a:t>
            </a:r>
            <a:r>
              <a:rPr lang="en-GB" dirty="0" smtClean="0">
                <a:solidFill>
                  <a:srgbClr val="FFFF00"/>
                </a:solidFill>
              </a:rPr>
              <a:t>to Russia for support</a:t>
            </a:r>
            <a:r>
              <a:rPr lang="en-GB" dirty="0" smtClean="0"/>
              <a:t>. In 1917, the Bolsheviks had taken control in Russia and offered to </a:t>
            </a:r>
            <a:r>
              <a:rPr lang="en-GB" dirty="0" smtClean="0">
                <a:solidFill>
                  <a:srgbClr val="00B0F0"/>
                </a:solidFill>
              </a:rPr>
              <a:t>give back all areas of China back to the Chinese</a:t>
            </a:r>
            <a:r>
              <a:rPr lang="en-GB" dirty="0" smtClean="0"/>
              <a:t>.</a:t>
            </a:r>
          </a:p>
          <a:p>
            <a:endParaRPr lang="en-GB" dirty="0"/>
          </a:p>
          <a:p>
            <a:r>
              <a:rPr lang="en-GB" dirty="0" smtClean="0"/>
              <a:t>Communism seemed to offer a </a:t>
            </a:r>
            <a:r>
              <a:rPr lang="en-GB" dirty="0" smtClean="0">
                <a:solidFill>
                  <a:srgbClr val="92D050"/>
                </a:solidFill>
              </a:rPr>
              <a:t>solution </a:t>
            </a:r>
            <a:r>
              <a:rPr lang="en-GB" dirty="0" smtClean="0"/>
              <a:t>to the warlord problem.</a:t>
            </a:r>
          </a:p>
        </p:txBody>
      </p:sp>
      <p:pic>
        <p:nvPicPr>
          <p:cNvPr id="4" name="Picture 3"/>
          <p:cNvPicPr>
            <a:picLocks noChangeAspect="1"/>
          </p:cNvPicPr>
          <p:nvPr/>
        </p:nvPicPr>
        <p:blipFill>
          <a:blip r:embed="rId2"/>
          <a:stretch>
            <a:fillRect/>
          </a:stretch>
        </p:blipFill>
        <p:spPr>
          <a:xfrm>
            <a:off x="5042899" y="1233342"/>
            <a:ext cx="3952163" cy="205018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631007" y="2854037"/>
            <a:ext cx="2962275" cy="3810000"/>
          </a:xfrm>
          <a:prstGeom prst="rect">
            <a:avLst/>
          </a:prstGeom>
        </p:spPr>
      </p:pic>
    </p:spTree>
    <p:extLst>
      <p:ext uri="{BB962C8B-B14F-4D97-AF65-F5344CB8AC3E}">
        <p14:creationId xmlns:p14="http://schemas.microsoft.com/office/powerpoint/2010/main" val="16098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Chinese Communist Party (CCP)</a:t>
            </a:r>
            <a:endParaRPr lang="en-GB" b="1" u="sng" dirty="0"/>
          </a:p>
        </p:txBody>
      </p:sp>
      <p:sp>
        <p:nvSpPr>
          <p:cNvPr id="3" name="Content Placeholder 2"/>
          <p:cNvSpPr>
            <a:spLocks noGrp="1"/>
          </p:cNvSpPr>
          <p:nvPr>
            <p:ph idx="1"/>
          </p:nvPr>
        </p:nvSpPr>
        <p:spPr>
          <a:xfrm>
            <a:off x="1" y="1233342"/>
            <a:ext cx="4914899" cy="5624657"/>
          </a:xfrm>
        </p:spPr>
        <p:txBody>
          <a:bodyPr>
            <a:normAutofit/>
          </a:bodyPr>
          <a:lstStyle/>
          <a:p>
            <a:r>
              <a:rPr lang="en-GB" dirty="0" smtClean="0"/>
              <a:t>Revolutionaries like </a:t>
            </a:r>
            <a:r>
              <a:rPr lang="en-GB" dirty="0" smtClean="0">
                <a:solidFill>
                  <a:srgbClr val="92D050"/>
                </a:solidFill>
              </a:rPr>
              <a:t>Chen </a:t>
            </a:r>
            <a:r>
              <a:rPr lang="en-GB" dirty="0" err="1" smtClean="0">
                <a:solidFill>
                  <a:srgbClr val="92D050"/>
                </a:solidFill>
              </a:rPr>
              <a:t>Duxiu</a:t>
            </a:r>
            <a:r>
              <a:rPr lang="en-GB" dirty="0" smtClean="0"/>
              <a:t>, leader of the 4</a:t>
            </a:r>
            <a:r>
              <a:rPr lang="en-GB" baseline="30000" dirty="0" smtClean="0"/>
              <a:t>th</a:t>
            </a:r>
            <a:r>
              <a:rPr lang="en-GB" dirty="0" smtClean="0"/>
              <a:t> May Movement, increasingly became interested in </a:t>
            </a:r>
            <a:r>
              <a:rPr lang="en-GB" dirty="0" smtClean="0">
                <a:solidFill>
                  <a:srgbClr val="FFFF00"/>
                </a:solidFill>
              </a:rPr>
              <a:t>Marxism</a:t>
            </a:r>
            <a:r>
              <a:rPr lang="en-GB" dirty="0" smtClean="0"/>
              <a:t>. </a:t>
            </a:r>
          </a:p>
          <a:p>
            <a:endParaRPr lang="en-GB" dirty="0"/>
          </a:p>
          <a:p>
            <a:r>
              <a:rPr lang="en-GB" dirty="0" smtClean="0"/>
              <a:t>Small Marxists </a:t>
            </a:r>
            <a:r>
              <a:rPr lang="en-GB" dirty="0" smtClean="0">
                <a:solidFill>
                  <a:srgbClr val="00B0F0"/>
                </a:solidFill>
              </a:rPr>
              <a:t>study groups </a:t>
            </a:r>
            <a:r>
              <a:rPr lang="en-GB" dirty="0" smtClean="0"/>
              <a:t>were founded in Shanghai and Beijing. </a:t>
            </a:r>
            <a:r>
              <a:rPr lang="en-GB" dirty="0" smtClean="0">
                <a:solidFill>
                  <a:srgbClr val="FF0000"/>
                </a:solidFill>
              </a:rPr>
              <a:t>Mao Zedong </a:t>
            </a:r>
            <a:r>
              <a:rPr lang="en-GB" dirty="0" smtClean="0"/>
              <a:t>founded a group in Changsha.</a:t>
            </a:r>
          </a:p>
          <a:p>
            <a:endParaRPr lang="en-GB" dirty="0"/>
          </a:p>
          <a:p>
            <a:r>
              <a:rPr lang="en-GB" dirty="0" smtClean="0"/>
              <a:t>Numbers were small but the USSR sent </a:t>
            </a:r>
            <a:r>
              <a:rPr lang="en-GB" dirty="0" smtClean="0">
                <a:solidFill>
                  <a:srgbClr val="FFC000"/>
                </a:solidFill>
              </a:rPr>
              <a:t>COMINTERN</a:t>
            </a:r>
            <a:r>
              <a:rPr lang="en-GB" dirty="0" smtClean="0"/>
              <a:t> agents to help support these groups.</a:t>
            </a:r>
          </a:p>
        </p:txBody>
      </p:sp>
      <p:pic>
        <p:nvPicPr>
          <p:cNvPr id="5" name="Picture 4"/>
          <p:cNvPicPr>
            <a:picLocks noChangeAspect="1"/>
          </p:cNvPicPr>
          <p:nvPr/>
        </p:nvPicPr>
        <p:blipFill>
          <a:blip r:embed="rId2"/>
          <a:stretch>
            <a:fillRect/>
          </a:stretch>
        </p:blipFill>
        <p:spPr>
          <a:xfrm>
            <a:off x="5112327" y="1233342"/>
            <a:ext cx="2649682" cy="3569710"/>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068291" y="3339092"/>
            <a:ext cx="2905557" cy="3219303"/>
          </a:xfrm>
          <a:prstGeom prst="rect">
            <a:avLst/>
          </a:prstGeom>
          <a:ln>
            <a:noFill/>
          </a:ln>
          <a:effectLst>
            <a:softEdge rad="112500"/>
          </a:effectLst>
        </p:spPr>
      </p:pic>
      <p:sp>
        <p:nvSpPr>
          <p:cNvPr id="6" name="Rectangle 5"/>
          <p:cNvSpPr/>
          <p:nvPr/>
        </p:nvSpPr>
        <p:spPr>
          <a:xfrm>
            <a:off x="6900754" y="6170540"/>
            <a:ext cx="2059673"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Mao Zedong</a:t>
            </a:r>
            <a:endParaRPr lang="en-GB" sz="2400" b="1" dirty="0">
              <a:solidFill>
                <a:prstClr val="black"/>
              </a:solidFill>
            </a:endParaRPr>
          </a:p>
        </p:txBody>
      </p:sp>
      <p:sp>
        <p:nvSpPr>
          <p:cNvPr id="8" name="Rectangle 7"/>
          <p:cNvSpPr/>
          <p:nvPr/>
        </p:nvSpPr>
        <p:spPr>
          <a:xfrm>
            <a:off x="6929600" y="2558905"/>
            <a:ext cx="1767592"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Chen </a:t>
            </a:r>
            <a:r>
              <a:rPr lang="en-GB" sz="2400" b="1" dirty="0" err="1">
                <a:solidFill>
                  <a:prstClr val="black"/>
                </a:solidFill>
              </a:rPr>
              <a:t>Duxui</a:t>
            </a:r>
            <a:endParaRPr lang="en-GB" sz="2400" b="1" dirty="0">
              <a:solidFill>
                <a:prstClr val="black"/>
              </a:solidFill>
            </a:endParaRPr>
          </a:p>
        </p:txBody>
      </p:sp>
    </p:spTree>
    <p:extLst>
      <p:ext uri="{BB962C8B-B14F-4D97-AF65-F5344CB8AC3E}">
        <p14:creationId xmlns:p14="http://schemas.microsoft.com/office/powerpoint/2010/main" val="32744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Chinese Communist Party (CCP)</a:t>
            </a:r>
            <a:endParaRPr lang="en-GB" b="1" u="sng" dirty="0"/>
          </a:p>
        </p:txBody>
      </p:sp>
      <p:sp>
        <p:nvSpPr>
          <p:cNvPr id="3" name="Content Placeholder 2"/>
          <p:cNvSpPr>
            <a:spLocks noGrp="1"/>
          </p:cNvSpPr>
          <p:nvPr>
            <p:ph idx="1"/>
          </p:nvPr>
        </p:nvSpPr>
        <p:spPr>
          <a:xfrm>
            <a:off x="1" y="1233342"/>
            <a:ext cx="4914899" cy="5624657"/>
          </a:xfrm>
        </p:spPr>
        <p:txBody>
          <a:bodyPr>
            <a:normAutofit/>
          </a:bodyPr>
          <a:lstStyle/>
          <a:p>
            <a:r>
              <a:rPr lang="en-GB" dirty="0" smtClean="0"/>
              <a:t>Agent </a:t>
            </a:r>
            <a:r>
              <a:rPr lang="en-GB" dirty="0" smtClean="0">
                <a:solidFill>
                  <a:srgbClr val="FFC000"/>
                </a:solidFill>
              </a:rPr>
              <a:t>Gregory </a:t>
            </a:r>
            <a:r>
              <a:rPr lang="en-GB" dirty="0" err="1" smtClean="0">
                <a:solidFill>
                  <a:srgbClr val="FFC000"/>
                </a:solidFill>
              </a:rPr>
              <a:t>Voitinski</a:t>
            </a:r>
            <a:r>
              <a:rPr lang="en-GB" dirty="0" smtClean="0">
                <a:solidFill>
                  <a:srgbClr val="FFC000"/>
                </a:solidFill>
              </a:rPr>
              <a:t> </a:t>
            </a:r>
            <a:r>
              <a:rPr lang="en-GB" dirty="0" smtClean="0"/>
              <a:t>made contact with Chen </a:t>
            </a:r>
            <a:r>
              <a:rPr lang="en-GB" dirty="0" err="1" smtClean="0"/>
              <a:t>Duxui</a:t>
            </a:r>
            <a:r>
              <a:rPr lang="en-GB" dirty="0" smtClean="0"/>
              <a:t> in May 1920. A translation of the </a:t>
            </a:r>
            <a:r>
              <a:rPr lang="en-GB" dirty="0" smtClean="0">
                <a:solidFill>
                  <a:srgbClr val="92D050"/>
                </a:solidFill>
              </a:rPr>
              <a:t>Communist Manifesto </a:t>
            </a:r>
            <a:r>
              <a:rPr lang="en-GB" dirty="0" smtClean="0"/>
              <a:t>was arranged.</a:t>
            </a:r>
          </a:p>
          <a:p>
            <a:endParaRPr lang="en-GB" dirty="0"/>
          </a:p>
          <a:p>
            <a:r>
              <a:rPr lang="en-GB" dirty="0" smtClean="0"/>
              <a:t>The founding congress of the party was held in a </a:t>
            </a:r>
            <a:r>
              <a:rPr lang="en-GB" dirty="0" smtClean="0">
                <a:solidFill>
                  <a:srgbClr val="00B0F0"/>
                </a:solidFill>
              </a:rPr>
              <a:t>classroom</a:t>
            </a:r>
            <a:r>
              <a:rPr lang="en-GB" dirty="0" smtClean="0"/>
              <a:t> at a girls school in the French concession of</a:t>
            </a:r>
            <a:r>
              <a:rPr lang="en-GB" dirty="0" smtClean="0">
                <a:solidFill>
                  <a:srgbClr val="FF0000"/>
                </a:solidFill>
              </a:rPr>
              <a:t> Shanghai</a:t>
            </a:r>
            <a:r>
              <a:rPr lang="en-GB" dirty="0" smtClean="0"/>
              <a:t>, July 1921. Mao Zedong was one of the delegates but </a:t>
            </a:r>
            <a:r>
              <a:rPr lang="en-GB" dirty="0" smtClean="0">
                <a:solidFill>
                  <a:srgbClr val="FFFF00"/>
                </a:solidFill>
              </a:rPr>
              <a:t>Chen </a:t>
            </a:r>
            <a:r>
              <a:rPr lang="en-GB" dirty="0" err="1" smtClean="0">
                <a:solidFill>
                  <a:srgbClr val="FFFF00"/>
                </a:solidFill>
              </a:rPr>
              <a:t>Duxiu</a:t>
            </a:r>
            <a:r>
              <a:rPr lang="en-GB" dirty="0" smtClean="0">
                <a:solidFill>
                  <a:srgbClr val="FFFF00"/>
                </a:solidFill>
              </a:rPr>
              <a:t> </a:t>
            </a:r>
            <a:r>
              <a:rPr lang="en-GB" dirty="0" smtClean="0"/>
              <a:t>was elected secretary general.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193" y="3810495"/>
            <a:ext cx="3729470" cy="2663907"/>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466916" y="1117069"/>
            <a:ext cx="2191183" cy="3276904"/>
          </a:xfrm>
          <a:prstGeom prst="rect">
            <a:avLst/>
          </a:prstGeom>
          <a:ln>
            <a:noFill/>
          </a:ln>
          <a:effectLst>
            <a:softEdge rad="112500"/>
          </a:effectLst>
        </p:spPr>
      </p:pic>
      <p:sp>
        <p:nvSpPr>
          <p:cNvPr id="6" name="Rectangle 5"/>
          <p:cNvSpPr/>
          <p:nvPr/>
        </p:nvSpPr>
        <p:spPr>
          <a:xfrm>
            <a:off x="6658867" y="4009222"/>
            <a:ext cx="2382089"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Gregory </a:t>
            </a:r>
            <a:r>
              <a:rPr lang="en-GB" sz="2400" b="1" dirty="0" err="1">
                <a:solidFill>
                  <a:prstClr val="black"/>
                </a:solidFill>
              </a:rPr>
              <a:t>Voitinski</a:t>
            </a:r>
            <a:endParaRPr lang="en-GB" sz="2400" b="1" dirty="0">
              <a:solidFill>
                <a:prstClr val="black"/>
              </a:solidFill>
            </a:endParaRPr>
          </a:p>
        </p:txBody>
      </p:sp>
    </p:spTree>
    <p:extLst>
      <p:ext uri="{BB962C8B-B14F-4D97-AF65-F5344CB8AC3E}">
        <p14:creationId xmlns:p14="http://schemas.microsoft.com/office/powerpoint/2010/main" val="15787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987136"/>
          </a:xfrm>
        </p:spPr>
        <p:txBody>
          <a:bodyPr/>
          <a:lstStyle/>
          <a:p>
            <a:r>
              <a:rPr lang="en-GB" b="1" u="sng" dirty="0" smtClean="0"/>
              <a:t>Mao’s Early Years</a:t>
            </a:r>
            <a:endParaRPr lang="en-GB" b="1" u="sng" dirty="0"/>
          </a:p>
        </p:txBody>
      </p:sp>
      <p:sp>
        <p:nvSpPr>
          <p:cNvPr id="3" name="Content Placeholder 2"/>
          <p:cNvSpPr>
            <a:spLocks noGrp="1"/>
          </p:cNvSpPr>
          <p:nvPr>
            <p:ph idx="1"/>
          </p:nvPr>
        </p:nvSpPr>
        <p:spPr>
          <a:xfrm>
            <a:off x="0" y="987136"/>
            <a:ext cx="5600700" cy="5870863"/>
          </a:xfrm>
        </p:spPr>
        <p:txBody>
          <a:bodyPr>
            <a:normAutofit lnSpcReduction="10000"/>
          </a:bodyPr>
          <a:lstStyle/>
          <a:p>
            <a:r>
              <a:rPr lang="en-GB" dirty="0" smtClean="0"/>
              <a:t>Born into </a:t>
            </a:r>
            <a:r>
              <a:rPr lang="en-GB" dirty="0" smtClean="0">
                <a:solidFill>
                  <a:srgbClr val="FFFF00"/>
                </a:solidFill>
              </a:rPr>
              <a:t>rich peasant family</a:t>
            </a:r>
            <a:r>
              <a:rPr lang="en-GB" dirty="0" smtClean="0"/>
              <a:t>. Father worked hard, mother was religious Buddhist. </a:t>
            </a:r>
          </a:p>
          <a:p>
            <a:endParaRPr lang="en-GB" dirty="0"/>
          </a:p>
          <a:p>
            <a:r>
              <a:rPr lang="en-GB" dirty="0" smtClean="0"/>
              <a:t>Often fell out with father, refused to </a:t>
            </a:r>
            <a:r>
              <a:rPr lang="en-GB" dirty="0" smtClean="0">
                <a:solidFill>
                  <a:srgbClr val="00B0F0"/>
                </a:solidFill>
              </a:rPr>
              <a:t>show him respect</a:t>
            </a:r>
            <a:r>
              <a:rPr lang="en-GB" dirty="0" smtClean="0"/>
              <a:t>. He didn’t like working, always wanted to read.</a:t>
            </a:r>
          </a:p>
          <a:p>
            <a:endParaRPr lang="en-GB" dirty="0"/>
          </a:p>
          <a:p>
            <a:r>
              <a:rPr lang="en-GB" dirty="0" smtClean="0"/>
              <a:t>Volunteered in </a:t>
            </a:r>
            <a:r>
              <a:rPr lang="en-GB" dirty="0" smtClean="0">
                <a:solidFill>
                  <a:srgbClr val="92D050"/>
                </a:solidFill>
              </a:rPr>
              <a:t>anti-Qing army </a:t>
            </a:r>
            <a:r>
              <a:rPr lang="en-GB" dirty="0" smtClean="0"/>
              <a:t>during 1911.</a:t>
            </a:r>
          </a:p>
          <a:p>
            <a:endParaRPr lang="en-GB" dirty="0"/>
          </a:p>
          <a:p>
            <a:r>
              <a:rPr lang="en-GB" dirty="0" smtClean="0"/>
              <a:t>Introduced to </a:t>
            </a:r>
            <a:r>
              <a:rPr lang="en-GB" dirty="0" smtClean="0">
                <a:solidFill>
                  <a:srgbClr val="FFC000"/>
                </a:solidFill>
              </a:rPr>
              <a:t>Marxism</a:t>
            </a:r>
            <a:r>
              <a:rPr lang="en-GB" dirty="0" smtClean="0"/>
              <a:t> at Beijing University, where he worked as a librarian in 1919.</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196" y="145473"/>
            <a:ext cx="2889504" cy="3657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874" y="3127663"/>
            <a:ext cx="2555425" cy="3517467"/>
          </a:xfrm>
          <a:prstGeom prst="rect">
            <a:avLst/>
          </a:prstGeom>
          <a:ln>
            <a:noFill/>
          </a:ln>
          <a:effectLst>
            <a:softEdge rad="112500"/>
          </a:effectLst>
        </p:spPr>
      </p:pic>
    </p:spTree>
    <p:extLst>
      <p:ext uri="{BB962C8B-B14F-4D97-AF65-F5344CB8AC3E}">
        <p14:creationId xmlns:p14="http://schemas.microsoft.com/office/powerpoint/2010/main" val="39887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66356"/>
          </a:xfrm>
        </p:spPr>
        <p:txBody>
          <a:bodyPr/>
          <a:lstStyle/>
          <a:p>
            <a:pPr algn="ctr"/>
            <a:r>
              <a:rPr lang="en-GB" b="1" u="sng" dirty="0" smtClean="0"/>
              <a:t>The Chinese Communist Party (CCP)</a:t>
            </a:r>
            <a:endParaRPr lang="en-GB" b="1" u="sng" dirty="0"/>
          </a:p>
        </p:txBody>
      </p:sp>
      <p:sp>
        <p:nvSpPr>
          <p:cNvPr id="3" name="Content Placeholder 2"/>
          <p:cNvSpPr>
            <a:spLocks noGrp="1"/>
          </p:cNvSpPr>
          <p:nvPr>
            <p:ph idx="1"/>
          </p:nvPr>
        </p:nvSpPr>
        <p:spPr>
          <a:xfrm>
            <a:off x="1" y="966356"/>
            <a:ext cx="9143999" cy="5891644"/>
          </a:xfrm>
        </p:spPr>
        <p:txBody>
          <a:bodyPr>
            <a:noAutofit/>
          </a:bodyPr>
          <a:lstStyle/>
          <a:p>
            <a:pPr algn="ctr"/>
            <a:r>
              <a:rPr lang="en-GB" sz="3200" dirty="0" smtClean="0"/>
              <a:t>The COMINTERN provided </a:t>
            </a:r>
            <a:r>
              <a:rPr lang="en-GB" sz="3200" dirty="0" smtClean="0">
                <a:solidFill>
                  <a:srgbClr val="FF0000"/>
                </a:solidFill>
              </a:rPr>
              <a:t>$5000 USD a year</a:t>
            </a:r>
            <a:r>
              <a:rPr lang="en-GB" sz="3200" dirty="0" smtClean="0"/>
              <a:t> to keep the party alive however there were constant disagreement over </a:t>
            </a:r>
            <a:r>
              <a:rPr lang="en-GB" sz="3200" dirty="0" smtClean="0">
                <a:solidFill>
                  <a:srgbClr val="92D050"/>
                </a:solidFill>
              </a:rPr>
              <a:t>whether to work with the </a:t>
            </a:r>
            <a:r>
              <a:rPr lang="en-GB" sz="3200" dirty="0" smtClean="0">
                <a:solidFill>
                  <a:srgbClr val="92D050"/>
                </a:solidFill>
              </a:rPr>
              <a:t>GMD (The </a:t>
            </a:r>
            <a:r>
              <a:rPr lang="en-GB" sz="3200" dirty="0" err="1" smtClean="0">
                <a:solidFill>
                  <a:srgbClr val="92D050"/>
                </a:solidFill>
              </a:rPr>
              <a:t>Guomingdang</a:t>
            </a:r>
            <a:r>
              <a:rPr lang="en-GB" sz="3200" dirty="0" smtClean="0">
                <a:solidFill>
                  <a:srgbClr val="92D050"/>
                </a:solidFill>
              </a:rPr>
              <a:t> – People’s Party also known as the nationalists) </a:t>
            </a:r>
            <a:r>
              <a:rPr lang="en-GB" sz="3200" dirty="0" smtClean="0">
                <a:solidFill>
                  <a:srgbClr val="92D050"/>
                </a:solidFill>
              </a:rPr>
              <a:t>or not</a:t>
            </a:r>
            <a:r>
              <a:rPr lang="en-GB" sz="3200" dirty="0" smtClean="0"/>
              <a:t>.</a:t>
            </a:r>
          </a:p>
          <a:p>
            <a:pPr algn="ctr"/>
            <a:endParaRPr lang="en-GB" sz="3200" dirty="0"/>
          </a:p>
          <a:p>
            <a:pPr algn="ctr"/>
            <a:r>
              <a:rPr lang="en-GB" sz="3200" dirty="0" smtClean="0"/>
              <a:t>The USSR wanted the </a:t>
            </a:r>
            <a:r>
              <a:rPr lang="en-GB" sz="3200" dirty="0" smtClean="0">
                <a:solidFill>
                  <a:srgbClr val="FFFF00"/>
                </a:solidFill>
              </a:rPr>
              <a:t>CCP to work with the </a:t>
            </a:r>
            <a:r>
              <a:rPr lang="en-GB" sz="3200" dirty="0" smtClean="0">
                <a:solidFill>
                  <a:srgbClr val="FFFF00"/>
                </a:solidFill>
              </a:rPr>
              <a:t>GMD</a:t>
            </a:r>
            <a:r>
              <a:rPr lang="en-GB" sz="3200" dirty="0" smtClean="0"/>
              <a:t>, </a:t>
            </a:r>
            <a:r>
              <a:rPr lang="en-GB" sz="3200" dirty="0" smtClean="0"/>
              <a:t>who they viewed as the stronger party.</a:t>
            </a:r>
          </a:p>
          <a:p>
            <a:pPr algn="ctr"/>
            <a:endParaRPr lang="en-GB" sz="3200" dirty="0"/>
          </a:p>
          <a:p>
            <a:pPr algn="ctr"/>
            <a:r>
              <a:rPr lang="en-GB" sz="3200" dirty="0" smtClean="0"/>
              <a:t>In the 1922 congress of the CCP it was agree to seek an </a:t>
            </a:r>
            <a:r>
              <a:rPr lang="en-GB" sz="3200" dirty="0" smtClean="0">
                <a:solidFill>
                  <a:srgbClr val="00B0F0"/>
                </a:solidFill>
              </a:rPr>
              <a:t>alliance with the </a:t>
            </a:r>
            <a:r>
              <a:rPr lang="en-GB" sz="3200" dirty="0" smtClean="0">
                <a:solidFill>
                  <a:srgbClr val="00B0F0"/>
                </a:solidFill>
              </a:rPr>
              <a:t>GMD</a:t>
            </a:r>
            <a:r>
              <a:rPr lang="en-GB" sz="3200" dirty="0" smtClean="0">
                <a:solidFill>
                  <a:srgbClr val="00B0F0"/>
                </a:solidFill>
              </a:rPr>
              <a:t> </a:t>
            </a:r>
            <a:r>
              <a:rPr lang="en-GB" sz="3200" dirty="0" smtClean="0">
                <a:solidFill>
                  <a:srgbClr val="00B0F0"/>
                </a:solidFill>
              </a:rPr>
              <a:t>to fight the warlords</a:t>
            </a:r>
            <a:r>
              <a:rPr lang="en-GB" sz="3200" dirty="0" smtClean="0"/>
              <a:t>. In the third congress of 1923, they actually agreed to let communists join the GMD.</a:t>
            </a:r>
          </a:p>
        </p:txBody>
      </p:sp>
    </p:spTree>
    <p:extLst>
      <p:ext uri="{BB962C8B-B14F-4D97-AF65-F5344CB8AC3E}">
        <p14:creationId xmlns:p14="http://schemas.microsoft.com/office/powerpoint/2010/main" val="678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Chinese Communist Party (CCP)</a:t>
            </a:r>
            <a:endParaRPr lang="en-GB" b="1" u="sng" dirty="0"/>
          </a:p>
        </p:txBody>
      </p:sp>
      <p:sp>
        <p:nvSpPr>
          <p:cNvPr id="3" name="Content Placeholder 2"/>
          <p:cNvSpPr>
            <a:spLocks noGrp="1"/>
          </p:cNvSpPr>
          <p:nvPr>
            <p:ph idx="1"/>
          </p:nvPr>
        </p:nvSpPr>
        <p:spPr>
          <a:xfrm>
            <a:off x="2" y="1233342"/>
            <a:ext cx="6733308" cy="5624657"/>
          </a:xfrm>
        </p:spPr>
        <p:txBody>
          <a:bodyPr>
            <a:normAutofit lnSpcReduction="10000"/>
          </a:bodyPr>
          <a:lstStyle/>
          <a:p>
            <a:r>
              <a:rPr lang="en-GB" dirty="0" smtClean="0"/>
              <a:t>Mao joined the </a:t>
            </a:r>
            <a:r>
              <a:rPr lang="en-GB" dirty="0" smtClean="0"/>
              <a:t>GMD</a:t>
            </a:r>
            <a:r>
              <a:rPr lang="en-GB" dirty="0" smtClean="0"/>
              <a:t> </a:t>
            </a:r>
            <a:r>
              <a:rPr lang="en-GB" dirty="0" smtClean="0"/>
              <a:t>as well in 1923 and </a:t>
            </a:r>
            <a:r>
              <a:rPr lang="en-GB" dirty="0" smtClean="0">
                <a:solidFill>
                  <a:srgbClr val="00B0F0"/>
                </a:solidFill>
              </a:rPr>
              <a:t>won membership of the CCP central committee</a:t>
            </a:r>
            <a:r>
              <a:rPr lang="en-GB" dirty="0" smtClean="0"/>
              <a:t>. From 1923-26 he worked within the United Front as a KMT official.</a:t>
            </a:r>
          </a:p>
          <a:p>
            <a:endParaRPr lang="en-GB" dirty="0"/>
          </a:p>
          <a:p>
            <a:r>
              <a:rPr lang="en-GB" dirty="0" smtClean="0"/>
              <a:t>He did not get on with the CCP leadership circle around </a:t>
            </a:r>
            <a:r>
              <a:rPr lang="en-GB" dirty="0" smtClean="0">
                <a:solidFill>
                  <a:srgbClr val="FFC000"/>
                </a:solidFill>
              </a:rPr>
              <a:t>Chen </a:t>
            </a:r>
            <a:r>
              <a:rPr lang="en-GB" dirty="0" err="1" smtClean="0">
                <a:solidFill>
                  <a:srgbClr val="FFC000"/>
                </a:solidFill>
              </a:rPr>
              <a:t>Duxiu</a:t>
            </a:r>
            <a:r>
              <a:rPr lang="en-GB" dirty="0" smtClean="0"/>
              <a:t>. He disliked their intellectualism and their focus on city workers.</a:t>
            </a:r>
          </a:p>
          <a:p>
            <a:endParaRPr lang="en-GB" dirty="0"/>
          </a:p>
          <a:p>
            <a:r>
              <a:rPr lang="en-GB" dirty="0" smtClean="0"/>
              <a:t>In 1925, he was </a:t>
            </a:r>
            <a:r>
              <a:rPr lang="en-GB" dirty="0" smtClean="0">
                <a:solidFill>
                  <a:srgbClr val="92D050"/>
                </a:solidFill>
              </a:rPr>
              <a:t>excluded from the central committee </a:t>
            </a:r>
            <a:r>
              <a:rPr lang="en-GB" dirty="0" smtClean="0"/>
              <a:t>and was attracted to the ideas of </a:t>
            </a:r>
            <a:r>
              <a:rPr lang="en-GB" dirty="0" smtClean="0">
                <a:solidFill>
                  <a:srgbClr val="FF0000"/>
                </a:solidFill>
              </a:rPr>
              <a:t>Peng </a:t>
            </a:r>
            <a:r>
              <a:rPr lang="en-GB" dirty="0" err="1" smtClean="0">
                <a:solidFill>
                  <a:srgbClr val="FF0000"/>
                </a:solidFill>
              </a:rPr>
              <a:t>Pai</a:t>
            </a:r>
            <a:r>
              <a:rPr lang="en-GB" dirty="0" smtClean="0"/>
              <a:t>, who he joined at a training institute for rural militants.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295" y="3626428"/>
            <a:ext cx="2193413" cy="309071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733310" y="1185718"/>
            <a:ext cx="2122851" cy="2859952"/>
          </a:xfrm>
          <a:prstGeom prst="rect">
            <a:avLst/>
          </a:prstGeom>
          <a:ln>
            <a:noFill/>
          </a:ln>
          <a:effectLst>
            <a:softEdge rad="112500"/>
          </a:effectLst>
        </p:spPr>
      </p:pic>
      <p:sp>
        <p:nvSpPr>
          <p:cNvPr id="6" name="Rectangle 5"/>
          <p:cNvSpPr/>
          <p:nvPr/>
        </p:nvSpPr>
        <p:spPr>
          <a:xfrm>
            <a:off x="6733310" y="6193707"/>
            <a:ext cx="1362915"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Peng </a:t>
            </a:r>
            <a:r>
              <a:rPr lang="en-GB" sz="2400" b="1" dirty="0" err="1">
                <a:solidFill>
                  <a:prstClr val="black"/>
                </a:solidFill>
              </a:rPr>
              <a:t>Pai</a:t>
            </a:r>
            <a:endParaRPr lang="en-GB" sz="2400" b="1" dirty="0">
              <a:solidFill>
                <a:prstClr val="black"/>
              </a:solidFill>
            </a:endParaRPr>
          </a:p>
        </p:txBody>
      </p:sp>
      <p:sp>
        <p:nvSpPr>
          <p:cNvPr id="7" name="Rectangle 6"/>
          <p:cNvSpPr/>
          <p:nvPr/>
        </p:nvSpPr>
        <p:spPr>
          <a:xfrm>
            <a:off x="7304809" y="3069506"/>
            <a:ext cx="1739899"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Chen </a:t>
            </a:r>
            <a:r>
              <a:rPr lang="en-GB" sz="2400" b="1" dirty="0" err="1">
                <a:solidFill>
                  <a:prstClr val="black"/>
                </a:solidFill>
              </a:rPr>
              <a:t>Duxui</a:t>
            </a:r>
            <a:endParaRPr lang="en-GB" sz="2400" b="1" dirty="0">
              <a:solidFill>
                <a:prstClr val="black"/>
              </a:solidFill>
            </a:endParaRPr>
          </a:p>
        </p:txBody>
      </p:sp>
    </p:spTree>
    <p:extLst>
      <p:ext uri="{BB962C8B-B14F-4D97-AF65-F5344CB8AC3E}">
        <p14:creationId xmlns:p14="http://schemas.microsoft.com/office/powerpoint/2010/main" val="4190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Chinese Communist Party (CCP)</a:t>
            </a:r>
            <a:endParaRPr lang="en-GB" b="1" u="sng" dirty="0"/>
          </a:p>
        </p:txBody>
      </p:sp>
      <p:sp>
        <p:nvSpPr>
          <p:cNvPr id="3" name="Content Placeholder 2"/>
          <p:cNvSpPr>
            <a:spLocks noGrp="1"/>
          </p:cNvSpPr>
          <p:nvPr>
            <p:ph idx="1"/>
          </p:nvPr>
        </p:nvSpPr>
        <p:spPr>
          <a:xfrm>
            <a:off x="1" y="1233342"/>
            <a:ext cx="6535881" cy="5624657"/>
          </a:xfrm>
        </p:spPr>
        <p:txBody>
          <a:bodyPr>
            <a:normAutofit/>
          </a:bodyPr>
          <a:lstStyle/>
          <a:p>
            <a:r>
              <a:rPr lang="en-GB" dirty="0" smtClean="0"/>
              <a:t>Despite the low expectations of the USSR, the CCP </a:t>
            </a:r>
            <a:r>
              <a:rPr lang="en-GB" dirty="0" smtClean="0">
                <a:solidFill>
                  <a:srgbClr val="FF0000"/>
                </a:solidFill>
              </a:rPr>
              <a:t>expanded rapidly </a:t>
            </a:r>
            <a:r>
              <a:rPr lang="en-GB" dirty="0" smtClean="0"/>
              <a:t>from 200 members in 1922 to 7000 in 1926 and </a:t>
            </a:r>
            <a:r>
              <a:rPr lang="en-GB" dirty="0" smtClean="0">
                <a:solidFill>
                  <a:srgbClr val="FFFF00"/>
                </a:solidFill>
              </a:rPr>
              <a:t>30,000 by the end of that year</a:t>
            </a:r>
            <a:r>
              <a:rPr lang="en-GB" dirty="0" smtClean="0"/>
              <a:t>.</a:t>
            </a:r>
          </a:p>
          <a:p>
            <a:endParaRPr lang="en-GB" dirty="0"/>
          </a:p>
          <a:p>
            <a:r>
              <a:rPr lang="en-GB" dirty="0" smtClean="0"/>
              <a:t>By 1927, membership reached about 58,000 making it the </a:t>
            </a:r>
            <a:r>
              <a:rPr lang="en-GB" dirty="0" smtClean="0">
                <a:solidFill>
                  <a:srgbClr val="00B0F0"/>
                </a:solidFill>
              </a:rPr>
              <a:t>3</a:t>
            </a:r>
            <a:r>
              <a:rPr lang="en-GB" baseline="30000" dirty="0" smtClean="0">
                <a:solidFill>
                  <a:srgbClr val="00B0F0"/>
                </a:solidFill>
              </a:rPr>
              <a:t>rd</a:t>
            </a:r>
            <a:r>
              <a:rPr lang="en-GB" dirty="0" smtClean="0">
                <a:solidFill>
                  <a:srgbClr val="00B0F0"/>
                </a:solidFill>
              </a:rPr>
              <a:t> largest communist party in the world </a:t>
            </a:r>
            <a:r>
              <a:rPr lang="en-GB" dirty="0" smtClean="0"/>
              <a:t>and a major force in China.</a:t>
            </a:r>
          </a:p>
          <a:p>
            <a:endParaRPr lang="en-GB" dirty="0"/>
          </a:p>
          <a:p>
            <a:r>
              <a:rPr lang="en-GB" dirty="0" smtClean="0"/>
              <a:t>The GMD slowly became </a:t>
            </a:r>
            <a:r>
              <a:rPr lang="en-GB" dirty="0" smtClean="0">
                <a:solidFill>
                  <a:srgbClr val="92D050"/>
                </a:solidFill>
              </a:rPr>
              <a:t>concerned</a:t>
            </a:r>
            <a:r>
              <a:rPr lang="en-GB" dirty="0" smtClean="0"/>
              <a:t> with this growth, despite their alliance.</a:t>
            </a:r>
          </a:p>
        </p:txBody>
      </p:sp>
      <p:pic>
        <p:nvPicPr>
          <p:cNvPr id="4" name="Picture 3"/>
          <p:cNvPicPr>
            <a:picLocks noChangeAspect="1"/>
          </p:cNvPicPr>
          <p:nvPr/>
        </p:nvPicPr>
        <p:blipFill>
          <a:blip r:embed="rId2"/>
          <a:stretch>
            <a:fillRect/>
          </a:stretch>
        </p:blipFill>
        <p:spPr>
          <a:xfrm>
            <a:off x="6231082" y="1935450"/>
            <a:ext cx="2667000" cy="17145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679709" y="4045670"/>
            <a:ext cx="2074546" cy="2298558"/>
          </a:xfrm>
          <a:prstGeom prst="rect">
            <a:avLst/>
          </a:prstGeom>
          <a:ln>
            <a:noFill/>
          </a:ln>
          <a:effectLst>
            <a:softEdge rad="112500"/>
          </a:effectLst>
        </p:spPr>
      </p:pic>
    </p:spTree>
    <p:extLst>
      <p:ext uri="{BB962C8B-B14F-4D97-AF65-F5344CB8AC3E}">
        <p14:creationId xmlns:p14="http://schemas.microsoft.com/office/powerpoint/2010/main" val="26136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8229600" cy="1143000"/>
          </a:xfrm>
        </p:spPr>
        <p:txBody>
          <a:bodyPr>
            <a:noAutofit/>
          </a:bodyPr>
          <a:lstStyle/>
          <a:p>
            <a:pPr algn="l"/>
            <a:r>
              <a:rPr lang="en-GB" sz="4000" b="1" u="sng" dirty="0" smtClean="0">
                <a:solidFill>
                  <a:schemeClr val="bg1"/>
                </a:solidFill>
              </a:rPr>
              <a:t>The </a:t>
            </a:r>
            <a:r>
              <a:rPr lang="en-GB" sz="4000" b="1" u="sng" dirty="0" err="1" smtClean="0">
                <a:solidFill>
                  <a:schemeClr val="bg1"/>
                </a:solidFill>
              </a:rPr>
              <a:t>Guomindang</a:t>
            </a:r>
            <a:r>
              <a:rPr lang="en-GB" sz="4000" b="1" u="sng" dirty="0" smtClean="0">
                <a:solidFill>
                  <a:schemeClr val="bg1"/>
                </a:solidFill>
              </a:rPr>
              <a:t> (GMD) Also known as the Kuomintang (KMT)</a:t>
            </a:r>
            <a:endParaRPr lang="en-GB" sz="4000" b="1" u="sng" dirty="0">
              <a:solidFill>
                <a:schemeClr val="bg1"/>
              </a:solidFill>
            </a:endParaRPr>
          </a:p>
        </p:txBody>
      </p:sp>
      <p:sp>
        <p:nvSpPr>
          <p:cNvPr id="3" name="Content Placeholder 2"/>
          <p:cNvSpPr>
            <a:spLocks noGrp="1"/>
          </p:cNvSpPr>
          <p:nvPr>
            <p:ph idx="1"/>
          </p:nvPr>
        </p:nvSpPr>
        <p:spPr>
          <a:xfrm>
            <a:off x="0" y="1196752"/>
            <a:ext cx="5220072" cy="5661248"/>
          </a:xfrm>
        </p:spPr>
        <p:txBody>
          <a:bodyPr>
            <a:normAutofit fontScale="92500" lnSpcReduction="10000"/>
          </a:bodyPr>
          <a:lstStyle/>
          <a:p>
            <a:r>
              <a:rPr lang="en-GB" dirty="0" smtClean="0">
                <a:solidFill>
                  <a:schemeClr val="bg1"/>
                </a:solidFill>
              </a:rPr>
              <a:t>This was the </a:t>
            </a:r>
            <a:r>
              <a:rPr lang="en-GB" b="1" dirty="0" smtClean="0">
                <a:solidFill>
                  <a:srgbClr val="FF0000"/>
                </a:solidFill>
              </a:rPr>
              <a:t>People’s National Party</a:t>
            </a:r>
            <a:r>
              <a:rPr lang="en-GB" dirty="0" smtClean="0">
                <a:solidFill>
                  <a:schemeClr val="bg1"/>
                </a:solidFill>
              </a:rPr>
              <a:t> and was formed to unite China.</a:t>
            </a:r>
          </a:p>
          <a:p>
            <a:endParaRPr lang="en-GB" dirty="0">
              <a:solidFill>
                <a:schemeClr val="bg1"/>
              </a:solidFill>
            </a:endParaRPr>
          </a:p>
          <a:p>
            <a:r>
              <a:rPr lang="en-GB" dirty="0" smtClean="0">
                <a:solidFill>
                  <a:schemeClr val="bg1"/>
                </a:solidFill>
              </a:rPr>
              <a:t>It was set up by </a:t>
            </a:r>
            <a:r>
              <a:rPr lang="en-GB" b="1" dirty="0" smtClean="0">
                <a:solidFill>
                  <a:srgbClr val="00B0F0"/>
                </a:solidFill>
              </a:rPr>
              <a:t>Sun </a:t>
            </a:r>
            <a:r>
              <a:rPr lang="en-GB" b="1" dirty="0" err="1" smtClean="0">
                <a:solidFill>
                  <a:srgbClr val="00B0F0"/>
                </a:solidFill>
              </a:rPr>
              <a:t>Yatsen</a:t>
            </a:r>
            <a:r>
              <a:rPr lang="en-GB" b="1" dirty="0" smtClean="0">
                <a:solidFill>
                  <a:srgbClr val="00B0F0"/>
                </a:solidFill>
              </a:rPr>
              <a:t> </a:t>
            </a:r>
            <a:r>
              <a:rPr lang="en-GB" dirty="0" smtClean="0">
                <a:solidFill>
                  <a:schemeClr val="bg1"/>
                </a:solidFill>
              </a:rPr>
              <a:t>and was based on his 3 principles.</a:t>
            </a:r>
          </a:p>
          <a:p>
            <a:endParaRPr lang="en-GB" dirty="0">
              <a:solidFill>
                <a:schemeClr val="bg1"/>
              </a:solidFill>
            </a:endParaRPr>
          </a:p>
          <a:p>
            <a:r>
              <a:rPr lang="en-GB" dirty="0" smtClean="0">
                <a:solidFill>
                  <a:schemeClr val="bg1"/>
                </a:solidFill>
              </a:rPr>
              <a:t>He was determined to rid China of </a:t>
            </a:r>
            <a:r>
              <a:rPr lang="en-GB" dirty="0" smtClean="0">
                <a:solidFill>
                  <a:srgbClr val="FFFF00"/>
                </a:solidFill>
              </a:rPr>
              <a:t>foreign influence </a:t>
            </a:r>
            <a:r>
              <a:rPr lang="en-GB" dirty="0" smtClean="0">
                <a:solidFill>
                  <a:schemeClr val="bg1"/>
                </a:solidFill>
              </a:rPr>
              <a:t>and to remove the power of the warlords.</a:t>
            </a:r>
          </a:p>
        </p:txBody>
      </p:sp>
      <p:sp>
        <p:nvSpPr>
          <p:cNvPr id="4" name="Vertical Scroll 3"/>
          <p:cNvSpPr/>
          <p:nvPr/>
        </p:nvSpPr>
        <p:spPr>
          <a:xfrm>
            <a:off x="4866393" y="1196752"/>
            <a:ext cx="4248472" cy="5544616"/>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u="sng" dirty="0">
                <a:solidFill>
                  <a:prstClr val="black"/>
                </a:solidFill>
              </a:rPr>
              <a:t>The 3 Principles of the </a:t>
            </a:r>
            <a:r>
              <a:rPr lang="en-GB" sz="2400" b="1" u="sng" dirty="0" err="1">
                <a:solidFill>
                  <a:prstClr val="black"/>
                </a:solidFill>
              </a:rPr>
              <a:t>Guomindang</a:t>
            </a:r>
            <a:endParaRPr lang="en-GB" sz="2400" b="1" u="sng" dirty="0">
              <a:solidFill>
                <a:prstClr val="black"/>
              </a:solidFill>
            </a:endParaRPr>
          </a:p>
          <a:p>
            <a:pPr algn="ctr"/>
            <a:endParaRPr lang="en-GB" b="1" i="1" dirty="0">
              <a:solidFill>
                <a:prstClr val="black"/>
              </a:solidFill>
            </a:endParaRPr>
          </a:p>
          <a:p>
            <a:pPr algn="ctr"/>
            <a:r>
              <a:rPr lang="en-GB" b="1" i="1" u="sng" dirty="0">
                <a:solidFill>
                  <a:prstClr val="black"/>
                </a:solidFill>
              </a:rPr>
              <a:t>1.) Nationalism</a:t>
            </a:r>
            <a:r>
              <a:rPr lang="en-GB" b="1" i="1" dirty="0">
                <a:solidFill>
                  <a:prstClr val="black"/>
                </a:solidFill>
              </a:rPr>
              <a:t>: to rid China of foreign influence and exploitation</a:t>
            </a:r>
          </a:p>
          <a:p>
            <a:pPr algn="ctr"/>
            <a:endParaRPr lang="en-GB" b="1" i="1" dirty="0">
              <a:solidFill>
                <a:prstClr val="black"/>
              </a:solidFill>
            </a:endParaRPr>
          </a:p>
          <a:p>
            <a:pPr algn="ctr"/>
            <a:r>
              <a:rPr lang="en-GB" b="1" i="1" u="sng" dirty="0">
                <a:solidFill>
                  <a:prstClr val="black"/>
                </a:solidFill>
              </a:rPr>
              <a:t>2.) Democracy</a:t>
            </a:r>
            <a:r>
              <a:rPr lang="en-GB" b="1" i="1" dirty="0">
                <a:solidFill>
                  <a:prstClr val="black"/>
                </a:solidFill>
              </a:rPr>
              <a:t>: to create a more modern system of government acceptable to the people of China</a:t>
            </a:r>
          </a:p>
          <a:p>
            <a:pPr algn="ctr"/>
            <a:endParaRPr lang="en-GB" b="1" i="1" dirty="0">
              <a:solidFill>
                <a:prstClr val="black"/>
              </a:solidFill>
            </a:endParaRPr>
          </a:p>
          <a:p>
            <a:pPr algn="ctr"/>
            <a:r>
              <a:rPr lang="en-GB" b="1" i="1" u="sng" dirty="0">
                <a:solidFill>
                  <a:prstClr val="black"/>
                </a:solidFill>
              </a:rPr>
              <a:t>3.) Social Advance</a:t>
            </a:r>
            <a:r>
              <a:rPr lang="en-GB" b="1" i="1" dirty="0">
                <a:solidFill>
                  <a:prstClr val="black"/>
                </a:solidFill>
              </a:rPr>
              <a:t>: to bring about reforms in industry and everyday life and particularly to improve the position of Chinese peasants</a:t>
            </a:r>
          </a:p>
        </p:txBody>
      </p:sp>
      <p:pic>
        <p:nvPicPr>
          <p:cNvPr id="7" name="Picture 4" descr="http://cnparm.home.texas.net/Nat/China/Sun%20Yat-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472360"/>
            <a:ext cx="1313798" cy="1455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3282" cy="1325563"/>
          </a:xfrm>
        </p:spPr>
        <p:txBody>
          <a:bodyPr/>
          <a:lstStyle/>
          <a:p>
            <a:r>
              <a:rPr lang="en-GB" b="1" u="sng" dirty="0" smtClean="0"/>
              <a:t>The </a:t>
            </a:r>
            <a:r>
              <a:rPr lang="en-GB" b="1" u="sng" dirty="0" err="1" smtClean="0"/>
              <a:t>Guomindang</a:t>
            </a:r>
            <a:r>
              <a:rPr lang="en-GB" b="1" u="sng" dirty="0" smtClean="0"/>
              <a:t> </a:t>
            </a:r>
            <a:endParaRPr lang="en-GB" b="1" u="sng" dirty="0"/>
          </a:p>
        </p:txBody>
      </p:sp>
      <p:sp>
        <p:nvSpPr>
          <p:cNvPr id="3" name="Content Placeholder 2"/>
          <p:cNvSpPr>
            <a:spLocks noGrp="1"/>
          </p:cNvSpPr>
          <p:nvPr>
            <p:ph idx="1"/>
          </p:nvPr>
        </p:nvSpPr>
        <p:spPr>
          <a:xfrm>
            <a:off x="1" y="1233342"/>
            <a:ext cx="6535881" cy="5624657"/>
          </a:xfrm>
        </p:spPr>
        <p:txBody>
          <a:bodyPr>
            <a:normAutofit fontScale="92500"/>
          </a:bodyPr>
          <a:lstStyle/>
          <a:p>
            <a:r>
              <a:rPr lang="en-GB" dirty="0" smtClean="0"/>
              <a:t>The USSR made contact with the </a:t>
            </a:r>
            <a:r>
              <a:rPr lang="en-GB" dirty="0" smtClean="0"/>
              <a:t>GMD </a:t>
            </a:r>
            <a:r>
              <a:rPr lang="en-GB" dirty="0" smtClean="0"/>
              <a:t>in January 1923 through their representative, </a:t>
            </a:r>
            <a:r>
              <a:rPr lang="en-GB" dirty="0" smtClean="0">
                <a:solidFill>
                  <a:srgbClr val="92D050"/>
                </a:solidFill>
              </a:rPr>
              <a:t>Mikhail Borodin</a:t>
            </a:r>
            <a:r>
              <a:rPr lang="en-GB" dirty="0" smtClean="0"/>
              <a:t>. Borodin helped </a:t>
            </a:r>
            <a:r>
              <a:rPr lang="en-GB" dirty="0" smtClean="0">
                <a:solidFill>
                  <a:srgbClr val="FFFF00"/>
                </a:solidFill>
              </a:rPr>
              <a:t>Sun </a:t>
            </a:r>
            <a:r>
              <a:rPr lang="en-GB" dirty="0" err="1" smtClean="0">
                <a:solidFill>
                  <a:srgbClr val="FFFF00"/>
                </a:solidFill>
              </a:rPr>
              <a:t>Yatsen</a:t>
            </a:r>
            <a:r>
              <a:rPr lang="en-GB" dirty="0" smtClean="0">
                <a:solidFill>
                  <a:srgbClr val="FFFF00"/>
                </a:solidFill>
              </a:rPr>
              <a:t> </a:t>
            </a:r>
            <a:r>
              <a:rPr lang="en-GB" dirty="0" smtClean="0"/>
              <a:t>to reform the KMT. </a:t>
            </a:r>
          </a:p>
          <a:p>
            <a:endParaRPr lang="en-GB" dirty="0"/>
          </a:p>
          <a:p>
            <a:r>
              <a:rPr lang="en-GB" dirty="0" smtClean="0"/>
              <a:t>Sun realised that he would </a:t>
            </a:r>
            <a:r>
              <a:rPr lang="en-GB" dirty="0" smtClean="0">
                <a:solidFill>
                  <a:srgbClr val="FF0000"/>
                </a:solidFill>
              </a:rPr>
              <a:t>need an army </a:t>
            </a:r>
            <a:r>
              <a:rPr lang="en-GB" dirty="0" smtClean="0"/>
              <a:t>to deal with the warlords and regain China. The USSR offered the KMT </a:t>
            </a:r>
            <a:r>
              <a:rPr lang="en-GB" dirty="0" smtClean="0">
                <a:solidFill>
                  <a:srgbClr val="00B0F0"/>
                </a:solidFill>
              </a:rPr>
              <a:t>money and advisors </a:t>
            </a:r>
            <a:r>
              <a:rPr lang="en-GB" dirty="0" smtClean="0"/>
              <a:t>to support a new military academy at Canton.</a:t>
            </a:r>
          </a:p>
          <a:p>
            <a:endParaRPr lang="en-GB" dirty="0"/>
          </a:p>
          <a:p>
            <a:r>
              <a:rPr lang="en-GB" dirty="0" smtClean="0"/>
              <a:t>The </a:t>
            </a:r>
            <a:r>
              <a:rPr lang="en-GB" dirty="0" smtClean="0">
                <a:solidFill>
                  <a:srgbClr val="FFC000"/>
                </a:solidFill>
              </a:rPr>
              <a:t>Whampoa Military Academy </a:t>
            </a:r>
            <a:r>
              <a:rPr lang="en-GB" dirty="0" smtClean="0"/>
              <a:t>was founded by the USSR with </a:t>
            </a:r>
            <a:r>
              <a:rPr lang="en-GB" dirty="0" smtClean="0">
                <a:solidFill>
                  <a:srgbClr val="FF0000"/>
                </a:solidFill>
              </a:rPr>
              <a:t>Chiang </a:t>
            </a:r>
            <a:r>
              <a:rPr lang="en-GB" dirty="0" err="1" smtClean="0">
                <a:solidFill>
                  <a:srgbClr val="FF0000"/>
                </a:solidFill>
              </a:rPr>
              <a:t>KaiShek</a:t>
            </a:r>
            <a:r>
              <a:rPr lang="en-GB" dirty="0" smtClean="0">
                <a:solidFill>
                  <a:srgbClr val="FF0000"/>
                </a:solidFill>
              </a:rPr>
              <a:t> </a:t>
            </a:r>
            <a:r>
              <a:rPr lang="en-GB" dirty="0" smtClean="0"/>
              <a:t>as it commandant and </a:t>
            </a:r>
            <a:r>
              <a:rPr lang="en-GB" dirty="0" smtClean="0">
                <a:solidFill>
                  <a:srgbClr val="FFFF00"/>
                </a:solidFill>
              </a:rPr>
              <a:t>Zhou </a:t>
            </a:r>
            <a:r>
              <a:rPr lang="en-GB" dirty="0" err="1" smtClean="0">
                <a:solidFill>
                  <a:srgbClr val="FFFF00"/>
                </a:solidFill>
              </a:rPr>
              <a:t>Enlai</a:t>
            </a:r>
            <a:r>
              <a:rPr lang="en-GB" dirty="0" smtClean="0">
                <a:solidFill>
                  <a:srgbClr val="FFFF00"/>
                </a:solidFill>
              </a:rPr>
              <a:t> </a:t>
            </a:r>
            <a:r>
              <a:rPr lang="en-GB" dirty="0" smtClean="0"/>
              <a:t>as its political commissar.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309" y="228599"/>
            <a:ext cx="2276433" cy="3129061"/>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947600" y="3764540"/>
            <a:ext cx="1847850" cy="2466975"/>
          </a:xfrm>
          <a:prstGeom prst="rect">
            <a:avLst/>
          </a:prstGeom>
          <a:ln>
            <a:noFill/>
          </a:ln>
          <a:effectLst>
            <a:softEdge rad="112500"/>
          </a:effectLst>
        </p:spPr>
      </p:pic>
      <p:sp>
        <p:nvSpPr>
          <p:cNvPr id="7" name="Rectangle 6"/>
          <p:cNvSpPr/>
          <p:nvPr/>
        </p:nvSpPr>
        <p:spPr>
          <a:xfrm>
            <a:off x="6733309" y="3069506"/>
            <a:ext cx="2311399"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Mikhail Borodin</a:t>
            </a:r>
            <a:endParaRPr lang="en-GB" sz="2400" b="1" dirty="0">
              <a:solidFill>
                <a:prstClr val="black"/>
              </a:solidFill>
            </a:endParaRPr>
          </a:p>
        </p:txBody>
      </p:sp>
      <p:sp>
        <p:nvSpPr>
          <p:cNvPr id="8" name="Rectangle 7"/>
          <p:cNvSpPr/>
          <p:nvPr/>
        </p:nvSpPr>
        <p:spPr>
          <a:xfrm>
            <a:off x="7294418" y="6141390"/>
            <a:ext cx="1732806"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Zhou </a:t>
            </a:r>
            <a:r>
              <a:rPr lang="en-GB" sz="2400" b="1" dirty="0" err="1">
                <a:solidFill>
                  <a:prstClr val="black"/>
                </a:solidFill>
              </a:rPr>
              <a:t>Enlai</a:t>
            </a:r>
            <a:endParaRPr lang="en-GB" sz="2400" b="1" dirty="0">
              <a:solidFill>
                <a:prstClr val="black"/>
              </a:solidFill>
            </a:endParaRPr>
          </a:p>
        </p:txBody>
      </p:sp>
    </p:spTree>
    <p:extLst>
      <p:ext uri="{BB962C8B-B14F-4D97-AF65-F5344CB8AC3E}">
        <p14:creationId xmlns:p14="http://schemas.microsoft.com/office/powerpoint/2010/main" val="8416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8229600" cy="1143000"/>
          </a:xfrm>
        </p:spPr>
        <p:txBody>
          <a:bodyPr/>
          <a:lstStyle/>
          <a:p>
            <a:pPr algn="l"/>
            <a:r>
              <a:rPr lang="en-GB" b="1" u="sng" dirty="0" smtClean="0">
                <a:solidFill>
                  <a:schemeClr val="bg1"/>
                </a:solidFill>
              </a:rPr>
              <a:t>Sun </a:t>
            </a:r>
            <a:r>
              <a:rPr lang="en-GB" b="1" u="sng" dirty="0" err="1" smtClean="0">
                <a:solidFill>
                  <a:schemeClr val="bg1"/>
                </a:solidFill>
              </a:rPr>
              <a:t>Yatsen</a:t>
            </a:r>
            <a:r>
              <a:rPr lang="en-GB" b="1" u="sng" dirty="0" smtClean="0">
                <a:solidFill>
                  <a:schemeClr val="bg1"/>
                </a:solidFill>
              </a:rPr>
              <a:t> </a:t>
            </a:r>
            <a:r>
              <a:rPr lang="en-GB" b="1" u="sng" dirty="0" smtClean="0">
                <a:solidFill>
                  <a:schemeClr val="bg1"/>
                </a:solidFill>
              </a:rPr>
              <a:t>Dies…</a:t>
            </a:r>
            <a:endParaRPr lang="en-GB" b="1" u="sng" dirty="0">
              <a:solidFill>
                <a:schemeClr val="bg1"/>
              </a:solidFill>
            </a:endParaRPr>
          </a:p>
        </p:txBody>
      </p:sp>
      <p:sp>
        <p:nvSpPr>
          <p:cNvPr id="3" name="Content Placeholder 2"/>
          <p:cNvSpPr>
            <a:spLocks noGrp="1"/>
          </p:cNvSpPr>
          <p:nvPr>
            <p:ph idx="1"/>
          </p:nvPr>
        </p:nvSpPr>
        <p:spPr>
          <a:xfrm>
            <a:off x="0" y="1196752"/>
            <a:ext cx="5220072" cy="5661248"/>
          </a:xfrm>
        </p:spPr>
        <p:txBody>
          <a:bodyPr>
            <a:normAutofit lnSpcReduction="10000"/>
          </a:bodyPr>
          <a:lstStyle/>
          <a:p>
            <a:r>
              <a:rPr lang="en-GB" dirty="0" smtClean="0">
                <a:solidFill>
                  <a:schemeClr val="bg1"/>
                </a:solidFill>
              </a:rPr>
              <a:t>In 1925 Sun </a:t>
            </a:r>
            <a:r>
              <a:rPr lang="en-GB" dirty="0" err="1" smtClean="0">
                <a:solidFill>
                  <a:schemeClr val="bg1"/>
                </a:solidFill>
              </a:rPr>
              <a:t>Yatsen</a:t>
            </a:r>
            <a:r>
              <a:rPr lang="en-GB" dirty="0" smtClean="0">
                <a:solidFill>
                  <a:schemeClr val="bg1"/>
                </a:solidFill>
              </a:rPr>
              <a:t> </a:t>
            </a:r>
            <a:r>
              <a:rPr lang="en-GB" dirty="0" smtClean="0">
                <a:solidFill>
                  <a:srgbClr val="FF0000"/>
                </a:solidFill>
              </a:rPr>
              <a:t>died of cancer</a:t>
            </a:r>
            <a:r>
              <a:rPr lang="en-GB" dirty="0" smtClean="0">
                <a:solidFill>
                  <a:schemeClr val="bg1"/>
                </a:solidFill>
              </a:rPr>
              <a:t>. </a:t>
            </a:r>
            <a:r>
              <a:rPr lang="en-GB" b="1" dirty="0" smtClean="0">
                <a:solidFill>
                  <a:srgbClr val="FFFF00"/>
                </a:solidFill>
              </a:rPr>
              <a:t>Chiang </a:t>
            </a:r>
            <a:r>
              <a:rPr lang="en-GB" b="1" dirty="0" err="1" smtClean="0">
                <a:solidFill>
                  <a:srgbClr val="FFFF00"/>
                </a:solidFill>
              </a:rPr>
              <a:t>KaiShek</a:t>
            </a:r>
            <a:r>
              <a:rPr lang="en-GB" dirty="0" smtClean="0">
                <a:solidFill>
                  <a:schemeClr val="bg1"/>
                </a:solidFill>
              </a:rPr>
              <a:t>, who was the leader of the </a:t>
            </a:r>
            <a:r>
              <a:rPr lang="en-GB" dirty="0" smtClean="0">
                <a:solidFill>
                  <a:schemeClr val="bg1"/>
                </a:solidFill>
              </a:rPr>
              <a:t>GMD</a:t>
            </a:r>
            <a:r>
              <a:rPr lang="en-GB" dirty="0" smtClean="0">
                <a:solidFill>
                  <a:schemeClr val="bg1"/>
                </a:solidFill>
              </a:rPr>
              <a:t> </a:t>
            </a:r>
            <a:r>
              <a:rPr lang="en-GB" dirty="0" smtClean="0">
                <a:solidFill>
                  <a:schemeClr val="bg1"/>
                </a:solidFill>
              </a:rPr>
              <a:t>army, became leader.</a:t>
            </a:r>
          </a:p>
          <a:p>
            <a:endParaRPr lang="en-GB" dirty="0">
              <a:solidFill>
                <a:schemeClr val="bg1"/>
              </a:solidFill>
            </a:endParaRPr>
          </a:p>
          <a:p>
            <a:r>
              <a:rPr lang="en-GB" dirty="0" smtClean="0">
                <a:solidFill>
                  <a:schemeClr val="bg1"/>
                </a:solidFill>
              </a:rPr>
              <a:t>Chiang K-S was alarmed at the growing power of the CCP. Most </a:t>
            </a:r>
            <a:r>
              <a:rPr lang="en-GB" dirty="0" smtClean="0">
                <a:solidFill>
                  <a:schemeClr val="bg1"/>
                </a:solidFill>
              </a:rPr>
              <a:t>GMD</a:t>
            </a:r>
            <a:r>
              <a:rPr lang="en-GB" dirty="0" smtClean="0">
                <a:solidFill>
                  <a:schemeClr val="bg1"/>
                </a:solidFill>
              </a:rPr>
              <a:t> </a:t>
            </a:r>
            <a:r>
              <a:rPr lang="en-GB" dirty="0" smtClean="0">
                <a:solidFill>
                  <a:schemeClr val="bg1"/>
                </a:solidFill>
              </a:rPr>
              <a:t>officers were </a:t>
            </a:r>
            <a:r>
              <a:rPr lang="en-GB" b="1" dirty="0" smtClean="0">
                <a:solidFill>
                  <a:srgbClr val="00B0F0"/>
                </a:solidFill>
              </a:rPr>
              <a:t>landlords</a:t>
            </a:r>
            <a:r>
              <a:rPr lang="en-GB" dirty="0" smtClean="0">
                <a:solidFill>
                  <a:schemeClr val="bg1"/>
                </a:solidFill>
              </a:rPr>
              <a:t> or came from the </a:t>
            </a:r>
            <a:r>
              <a:rPr lang="en-GB" b="1" dirty="0" smtClean="0">
                <a:solidFill>
                  <a:srgbClr val="FF0000"/>
                </a:solidFill>
              </a:rPr>
              <a:t>business classes</a:t>
            </a:r>
            <a:r>
              <a:rPr lang="en-GB" dirty="0" smtClean="0">
                <a:solidFill>
                  <a:schemeClr val="bg1"/>
                </a:solidFill>
              </a:rPr>
              <a:t>. They were afraid of the Communists. </a:t>
            </a:r>
          </a:p>
        </p:txBody>
      </p:sp>
      <p:pic>
        <p:nvPicPr>
          <p:cNvPr id="4" name="Picture 6" descr="http://upload.wikimedia.org/wikipedia/commons/thumb/3/38/Chiang_Kai-shek%EF%BC%88%E8%94%A3%E4%B8%AD%E6%AD%A3%EF%BC%89.jpg/220px-Chiang_Kai-shek%EF%BC%88%E8%94%A3%E4%B8%AD%E6%AD%A3%EF%BC%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24" y="2852936"/>
            <a:ext cx="2880320" cy="3836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cnparm.home.texas.net/Nat/China/Sun%20Yat-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1362"/>
            <a:ext cx="2366420" cy="2621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837218" y="1853769"/>
            <a:ext cx="1895763"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Sun </a:t>
            </a:r>
            <a:r>
              <a:rPr lang="en-GB" sz="2400" b="1" dirty="0" err="1">
                <a:solidFill>
                  <a:prstClr val="black"/>
                </a:solidFill>
              </a:rPr>
              <a:t>Yatsen</a:t>
            </a:r>
            <a:endParaRPr lang="en-GB" sz="2400" b="1" dirty="0">
              <a:solidFill>
                <a:prstClr val="black"/>
              </a:solidFill>
            </a:endParaRPr>
          </a:p>
        </p:txBody>
      </p:sp>
      <p:sp>
        <p:nvSpPr>
          <p:cNvPr id="7" name="Rectangle 6"/>
          <p:cNvSpPr/>
          <p:nvPr/>
        </p:nvSpPr>
        <p:spPr>
          <a:xfrm>
            <a:off x="5157727" y="5923542"/>
            <a:ext cx="2261382"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Chiang </a:t>
            </a:r>
            <a:r>
              <a:rPr lang="en-GB" sz="2400" b="1" dirty="0" err="1">
                <a:solidFill>
                  <a:prstClr val="black"/>
                </a:solidFill>
              </a:rPr>
              <a:t>Kaishek</a:t>
            </a:r>
            <a:endParaRPr lang="en-GB" sz="2400" b="1" dirty="0">
              <a:solidFill>
                <a:prstClr val="black"/>
              </a:solidFill>
            </a:endParaRPr>
          </a:p>
        </p:txBody>
      </p:sp>
    </p:spTree>
    <p:extLst>
      <p:ext uri="{BB962C8B-B14F-4D97-AF65-F5344CB8AC3E}">
        <p14:creationId xmlns:p14="http://schemas.microsoft.com/office/powerpoint/2010/main" val="18182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8229600" cy="1143000"/>
          </a:xfrm>
        </p:spPr>
        <p:txBody>
          <a:bodyPr>
            <a:normAutofit fontScale="90000"/>
          </a:bodyPr>
          <a:lstStyle/>
          <a:p>
            <a:pPr algn="l"/>
            <a:r>
              <a:rPr lang="en-GB" b="1" u="sng" dirty="0" smtClean="0">
                <a:solidFill>
                  <a:schemeClr val="bg1"/>
                </a:solidFill>
              </a:rPr>
              <a:t>The Northern Expedition 1926-1928</a:t>
            </a:r>
            <a:endParaRPr lang="en-GB" b="1" u="sng" dirty="0">
              <a:solidFill>
                <a:schemeClr val="bg1"/>
              </a:solidFill>
            </a:endParaRPr>
          </a:p>
        </p:txBody>
      </p:sp>
      <p:sp>
        <p:nvSpPr>
          <p:cNvPr id="3" name="Content Placeholder 2"/>
          <p:cNvSpPr>
            <a:spLocks noGrp="1"/>
          </p:cNvSpPr>
          <p:nvPr>
            <p:ph idx="1"/>
          </p:nvPr>
        </p:nvSpPr>
        <p:spPr>
          <a:xfrm>
            <a:off x="0" y="1196752"/>
            <a:ext cx="5220072" cy="5661248"/>
          </a:xfrm>
        </p:spPr>
        <p:txBody>
          <a:bodyPr>
            <a:normAutofit fontScale="92500" lnSpcReduction="20000"/>
          </a:bodyPr>
          <a:lstStyle/>
          <a:p>
            <a:r>
              <a:rPr lang="en-GB" dirty="0" smtClean="0">
                <a:solidFill>
                  <a:schemeClr val="bg1"/>
                </a:solidFill>
              </a:rPr>
              <a:t>The attack on the warlords began in 1926, in a </a:t>
            </a:r>
            <a:r>
              <a:rPr lang="en-GB" dirty="0" smtClean="0">
                <a:solidFill>
                  <a:srgbClr val="00B0F0"/>
                </a:solidFill>
              </a:rPr>
              <a:t>combined operation</a:t>
            </a:r>
            <a:r>
              <a:rPr lang="en-GB" dirty="0" smtClean="0">
                <a:solidFill>
                  <a:schemeClr val="bg1"/>
                </a:solidFill>
              </a:rPr>
              <a:t> amongst the KMT and CCP.</a:t>
            </a:r>
          </a:p>
          <a:p>
            <a:endParaRPr lang="en-GB" dirty="0" smtClean="0">
              <a:solidFill>
                <a:schemeClr val="bg1"/>
              </a:solidFill>
            </a:endParaRPr>
          </a:p>
          <a:p>
            <a:r>
              <a:rPr lang="en-GB" dirty="0" smtClean="0">
                <a:solidFill>
                  <a:schemeClr val="bg1"/>
                </a:solidFill>
              </a:rPr>
              <a:t>Peasants &amp; workers welcomed Chiang’s armies &amp; there was </a:t>
            </a:r>
            <a:r>
              <a:rPr lang="en-GB" b="1" dirty="0" smtClean="0">
                <a:solidFill>
                  <a:srgbClr val="FF0000"/>
                </a:solidFill>
              </a:rPr>
              <a:t>little resistance </a:t>
            </a:r>
            <a:r>
              <a:rPr lang="en-GB" dirty="0" smtClean="0">
                <a:solidFill>
                  <a:schemeClr val="bg1"/>
                </a:solidFill>
              </a:rPr>
              <a:t>from the warlords.</a:t>
            </a:r>
          </a:p>
          <a:p>
            <a:endParaRPr lang="en-GB" dirty="0">
              <a:solidFill>
                <a:schemeClr val="bg1"/>
              </a:solidFill>
            </a:endParaRPr>
          </a:p>
          <a:p>
            <a:r>
              <a:rPr lang="en-GB" dirty="0" smtClean="0">
                <a:solidFill>
                  <a:schemeClr val="bg1"/>
                </a:solidFill>
              </a:rPr>
              <a:t>China was now </a:t>
            </a:r>
            <a:r>
              <a:rPr lang="en-GB" b="1" dirty="0" smtClean="0">
                <a:solidFill>
                  <a:srgbClr val="FFFF00"/>
                </a:solidFill>
              </a:rPr>
              <a:t>reunified</a:t>
            </a:r>
            <a:r>
              <a:rPr lang="en-GB" dirty="0" smtClean="0">
                <a:solidFill>
                  <a:srgbClr val="FFFF00"/>
                </a:solidFill>
              </a:rPr>
              <a:t> </a:t>
            </a:r>
            <a:r>
              <a:rPr lang="en-GB" dirty="0" smtClean="0">
                <a:solidFill>
                  <a:schemeClr val="bg1"/>
                </a:solidFill>
              </a:rPr>
              <a:t>and Chiang’s government was </a:t>
            </a:r>
            <a:r>
              <a:rPr lang="en-GB" b="1" dirty="0" smtClean="0">
                <a:solidFill>
                  <a:srgbClr val="FF0000"/>
                </a:solidFill>
              </a:rPr>
              <a:t>recognised </a:t>
            </a:r>
            <a:r>
              <a:rPr lang="en-GB" dirty="0" smtClean="0">
                <a:solidFill>
                  <a:schemeClr val="bg1"/>
                </a:solidFill>
              </a:rPr>
              <a:t>by foreign powers.</a:t>
            </a:r>
          </a:p>
        </p:txBody>
      </p:sp>
      <p:pic>
        <p:nvPicPr>
          <p:cNvPr id="10246" name="Picture 6" descr="http://www.cityofart.net/bship/central_troops_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16962"/>
            <a:ext cx="3707904" cy="2441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www.coverbrowser.com/image/time/5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080" y="980728"/>
            <a:ext cx="2937935" cy="386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descr="http://unimaps.com/china1926/lgmain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 y="1456"/>
            <a:ext cx="9139420" cy="686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04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8229600" cy="1143000"/>
          </a:xfrm>
        </p:spPr>
        <p:txBody>
          <a:bodyPr>
            <a:normAutofit/>
          </a:bodyPr>
          <a:lstStyle/>
          <a:p>
            <a:pPr algn="l"/>
            <a:r>
              <a:rPr lang="en-GB" b="1" u="sng" dirty="0" smtClean="0">
                <a:solidFill>
                  <a:schemeClr val="bg1"/>
                </a:solidFill>
              </a:rPr>
              <a:t>The Shanghai Massacres - 1927</a:t>
            </a:r>
            <a:endParaRPr lang="en-GB" b="1" u="sng" dirty="0">
              <a:solidFill>
                <a:schemeClr val="bg1"/>
              </a:solidFill>
            </a:endParaRPr>
          </a:p>
        </p:txBody>
      </p:sp>
      <p:sp>
        <p:nvSpPr>
          <p:cNvPr id="3" name="Content Placeholder 2"/>
          <p:cNvSpPr>
            <a:spLocks noGrp="1"/>
          </p:cNvSpPr>
          <p:nvPr>
            <p:ph idx="1"/>
          </p:nvPr>
        </p:nvSpPr>
        <p:spPr>
          <a:xfrm>
            <a:off x="0" y="980727"/>
            <a:ext cx="5220072" cy="5877273"/>
          </a:xfrm>
        </p:spPr>
        <p:txBody>
          <a:bodyPr>
            <a:normAutofit/>
          </a:bodyPr>
          <a:lstStyle/>
          <a:p>
            <a:r>
              <a:rPr lang="en-GB" dirty="0" smtClean="0">
                <a:solidFill>
                  <a:schemeClr val="bg1"/>
                </a:solidFill>
              </a:rPr>
              <a:t>Chiang </a:t>
            </a:r>
            <a:r>
              <a:rPr lang="en-GB" b="1" dirty="0" smtClean="0">
                <a:solidFill>
                  <a:srgbClr val="FFFF00"/>
                </a:solidFill>
              </a:rPr>
              <a:t>feared</a:t>
            </a:r>
            <a:r>
              <a:rPr lang="en-GB" dirty="0" smtClean="0">
                <a:solidFill>
                  <a:schemeClr val="bg1"/>
                </a:solidFill>
              </a:rPr>
              <a:t> the growing influence of the CCP, especially in Shanghai.</a:t>
            </a:r>
          </a:p>
          <a:p>
            <a:endParaRPr lang="en-GB" dirty="0">
              <a:solidFill>
                <a:schemeClr val="bg1"/>
              </a:solidFill>
            </a:endParaRPr>
          </a:p>
          <a:p>
            <a:r>
              <a:rPr lang="en-GB" dirty="0" smtClean="0">
                <a:solidFill>
                  <a:schemeClr val="bg1"/>
                </a:solidFill>
              </a:rPr>
              <a:t>In 1927 the workers of Shanghai </a:t>
            </a:r>
            <a:r>
              <a:rPr lang="en-GB" b="1" dirty="0" smtClean="0">
                <a:solidFill>
                  <a:srgbClr val="FF0000"/>
                </a:solidFill>
              </a:rPr>
              <a:t>rebelled against the warlord </a:t>
            </a:r>
            <a:r>
              <a:rPr lang="en-GB" dirty="0" smtClean="0">
                <a:solidFill>
                  <a:schemeClr val="bg1"/>
                </a:solidFill>
              </a:rPr>
              <a:t>in the area. The </a:t>
            </a:r>
            <a:r>
              <a:rPr lang="en-GB" dirty="0" smtClean="0">
                <a:solidFill>
                  <a:schemeClr val="bg1"/>
                </a:solidFill>
              </a:rPr>
              <a:t>GMD</a:t>
            </a:r>
            <a:r>
              <a:rPr lang="en-GB" dirty="0" smtClean="0">
                <a:solidFill>
                  <a:schemeClr val="bg1"/>
                </a:solidFill>
              </a:rPr>
              <a:t> </a:t>
            </a:r>
            <a:r>
              <a:rPr lang="en-GB" dirty="0" smtClean="0">
                <a:solidFill>
                  <a:schemeClr val="bg1"/>
                </a:solidFill>
              </a:rPr>
              <a:t>army and the triad ‘</a:t>
            </a:r>
            <a:r>
              <a:rPr lang="en-GB" dirty="0" smtClean="0">
                <a:solidFill>
                  <a:srgbClr val="92D050"/>
                </a:solidFill>
              </a:rPr>
              <a:t>green gang</a:t>
            </a:r>
            <a:r>
              <a:rPr lang="en-GB" dirty="0" smtClean="0">
                <a:solidFill>
                  <a:schemeClr val="bg1"/>
                </a:solidFill>
              </a:rPr>
              <a:t>’ </a:t>
            </a:r>
            <a:r>
              <a:rPr lang="en-GB" b="1" dirty="0" smtClean="0">
                <a:solidFill>
                  <a:srgbClr val="00B0F0"/>
                </a:solidFill>
              </a:rPr>
              <a:t>executed</a:t>
            </a:r>
            <a:r>
              <a:rPr lang="en-GB" b="1" dirty="0" smtClean="0">
                <a:solidFill>
                  <a:srgbClr val="FF0000"/>
                </a:solidFill>
              </a:rPr>
              <a:t> </a:t>
            </a:r>
            <a:r>
              <a:rPr lang="en-GB" dirty="0" smtClean="0">
                <a:solidFill>
                  <a:schemeClr val="bg1"/>
                </a:solidFill>
              </a:rPr>
              <a:t>all the Communists they could find.</a:t>
            </a:r>
          </a:p>
        </p:txBody>
      </p:sp>
      <p:pic>
        <p:nvPicPr>
          <p:cNvPr id="9218" name="Picture 2" descr="http://2.bp.blogspot.com/_69Ty55H-fE8/THLoK8DGaeI/AAAAAAAAAG8/6-GL6dYCFXs/s1600/ShanghaiMassacre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235" y="4254617"/>
            <a:ext cx="3963291" cy="2568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www.xtimeline.com/__UserPic_Large/56901/evt10033018390002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35" y="980727"/>
            <a:ext cx="3941765" cy="3273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5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7136"/>
          </a:xfrm>
        </p:spPr>
        <p:txBody>
          <a:bodyPr>
            <a:normAutofit/>
          </a:bodyPr>
          <a:lstStyle/>
          <a:p>
            <a:r>
              <a:rPr lang="en-GB" b="1" u="sng" dirty="0" smtClean="0"/>
              <a:t>Mao at Jiangxi 1927-34</a:t>
            </a:r>
            <a:endParaRPr lang="en-GB" b="1" u="sng" dirty="0"/>
          </a:p>
        </p:txBody>
      </p:sp>
      <p:sp>
        <p:nvSpPr>
          <p:cNvPr id="3" name="Content Placeholder 2"/>
          <p:cNvSpPr>
            <a:spLocks noGrp="1"/>
          </p:cNvSpPr>
          <p:nvPr>
            <p:ph idx="1"/>
          </p:nvPr>
        </p:nvSpPr>
        <p:spPr>
          <a:xfrm>
            <a:off x="0" y="987136"/>
            <a:ext cx="5694218" cy="5870863"/>
          </a:xfrm>
        </p:spPr>
        <p:txBody>
          <a:bodyPr>
            <a:normAutofit lnSpcReduction="10000"/>
          </a:bodyPr>
          <a:lstStyle/>
          <a:p>
            <a:r>
              <a:rPr lang="en-GB" dirty="0" smtClean="0"/>
              <a:t>After the 1927 Shanghai Massacre, Mao led his CCP forces to the mountains of </a:t>
            </a:r>
            <a:r>
              <a:rPr lang="en-GB" dirty="0" smtClean="0">
                <a:solidFill>
                  <a:srgbClr val="92D050"/>
                </a:solidFill>
              </a:rPr>
              <a:t>Jiangxi province </a:t>
            </a:r>
            <a:r>
              <a:rPr lang="en-GB" dirty="0" smtClean="0"/>
              <a:t>and organised </a:t>
            </a:r>
            <a:r>
              <a:rPr lang="en-GB" dirty="0" smtClean="0">
                <a:solidFill>
                  <a:srgbClr val="FFFF00"/>
                </a:solidFill>
              </a:rPr>
              <a:t>guerrilla resistance</a:t>
            </a:r>
            <a:r>
              <a:rPr lang="en-GB" dirty="0" smtClean="0"/>
              <a:t>.</a:t>
            </a:r>
          </a:p>
          <a:p>
            <a:endParaRPr lang="en-GB" dirty="0"/>
          </a:p>
          <a:p>
            <a:r>
              <a:rPr lang="en-GB" dirty="0" smtClean="0"/>
              <a:t>He spent 7 years developing the Jiangxi Soviet, dedicated to </a:t>
            </a:r>
            <a:r>
              <a:rPr lang="en-GB" dirty="0" smtClean="0">
                <a:solidFill>
                  <a:srgbClr val="FFC000"/>
                </a:solidFill>
              </a:rPr>
              <a:t>peasant revolution</a:t>
            </a:r>
            <a:r>
              <a:rPr lang="en-GB" dirty="0" smtClean="0"/>
              <a:t>. He clashed with the </a:t>
            </a:r>
            <a:r>
              <a:rPr lang="en-GB" dirty="0" smtClean="0">
                <a:solidFill>
                  <a:srgbClr val="00B0F0"/>
                </a:solidFill>
              </a:rPr>
              <a:t>COMINTERN</a:t>
            </a:r>
            <a:r>
              <a:rPr lang="en-GB" dirty="0" smtClean="0"/>
              <a:t> who wanted him to focus on </a:t>
            </a:r>
            <a:r>
              <a:rPr lang="en-GB" dirty="0" smtClean="0">
                <a:solidFill>
                  <a:srgbClr val="FFC000"/>
                </a:solidFill>
              </a:rPr>
              <a:t>urban workers</a:t>
            </a:r>
            <a:r>
              <a:rPr lang="en-GB" dirty="0" smtClean="0"/>
              <a:t>.</a:t>
            </a:r>
          </a:p>
          <a:p>
            <a:endParaRPr lang="en-GB" dirty="0"/>
          </a:p>
          <a:p>
            <a:r>
              <a:rPr lang="en-GB" dirty="0" smtClean="0"/>
              <a:t>It was at Jiangxi where Mao developed his taste for using </a:t>
            </a:r>
            <a:r>
              <a:rPr lang="en-GB" dirty="0" smtClean="0">
                <a:solidFill>
                  <a:srgbClr val="92D050"/>
                </a:solidFill>
              </a:rPr>
              <a:t>torture and purges</a:t>
            </a:r>
            <a:r>
              <a:rPr lang="en-GB" dirty="0" smtClean="0"/>
              <a:t> to gain control.</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293" y="141575"/>
            <a:ext cx="3527839" cy="2809443"/>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202" y="3106078"/>
            <a:ext cx="2957946" cy="3596861"/>
          </a:xfrm>
          <a:prstGeom prst="rect">
            <a:avLst/>
          </a:prstGeom>
          <a:ln>
            <a:noFill/>
          </a:ln>
          <a:effectLst>
            <a:softEdge rad="112500"/>
          </a:effectLst>
        </p:spPr>
      </p:pic>
    </p:spTree>
    <p:extLst>
      <p:ext uri="{BB962C8B-B14F-4D97-AF65-F5344CB8AC3E}">
        <p14:creationId xmlns:p14="http://schemas.microsoft.com/office/powerpoint/2010/main" val="40463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7136"/>
          </a:xfrm>
        </p:spPr>
        <p:txBody>
          <a:bodyPr>
            <a:normAutofit fontScale="90000"/>
          </a:bodyPr>
          <a:lstStyle/>
          <a:p>
            <a:r>
              <a:rPr lang="en-GB" b="1" u="sng" dirty="0" smtClean="0"/>
              <a:t>Mao as a Chinese Revolutionary 1911-1927</a:t>
            </a:r>
            <a:endParaRPr lang="en-GB" b="1" u="sng" dirty="0"/>
          </a:p>
        </p:txBody>
      </p:sp>
      <p:sp>
        <p:nvSpPr>
          <p:cNvPr id="3" name="Content Placeholder 2"/>
          <p:cNvSpPr>
            <a:spLocks noGrp="1"/>
          </p:cNvSpPr>
          <p:nvPr>
            <p:ph idx="1"/>
          </p:nvPr>
        </p:nvSpPr>
        <p:spPr>
          <a:xfrm>
            <a:off x="0" y="987136"/>
            <a:ext cx="5694218" cy="5870863"/>
          </a:xfrm>
        </p:spPr>
        <p:txBody>
          <a:bodyPr>
            <a:normAutofit/>
          </a:bodyPr>
          <a:lstStyle/>
          <a:p>
            <a:r>
              <a:rPr lang="en-GB" dirty="0" smtClean="0"/>
              <a:t>Mao came to believe in the </a:t>
            </a:r>
            <a:r>
              <a:rPr lang="en-GB" dirty="0" smtClean="0">
                <a:solidFill>
                  <a:srgbClr val="FFC000"/>
                </a:solidFill>
              </a:rPr>
              <a:t>dialectic </a:t>
            </a:r>
            <a:r>
              <a:rPr lang="en-GB" dirty="0" smtClean="0"/>
              <a:t>as the explanation of life. i.e. the Marxist notion that </a:t>
            </a:r>
            <a:r>
              <a:rPr lang="en-GB" i="1" dirty="0" smtClean="0">
                <a:solidFill>
                  <a:srgbClr val="00B0F0"/>
                </a:solidFill>
              </a:rPr>
              <a:t>historical development occurs through a progressive series of conflicts </a:t>
            </a:r>
            <a:r>
              <a:rPr lang="en-GB" dirty="0" smtClean="0"/>
              <a:t>between social classes.</a:t>
            </a:r>
          </a:p>
          <a:p>
            <a:endParaRPr lang="en-GB" dirty="0"/>
          </a:p>
          <a:p>
            <a:r>
              <a:rPr lang="en-GB" dirty="0" smtClean="0"/>
              <a:t>He held the belief that all change, all progress, resulted from </a:t>
            </a:r>
            <a:r>
              <a:rPr lang="en-GB" dirty="0" smtClean="0">
                <a:solidFill>
                  <a:srgbClr val="92D050"/>
                </a:solidFill>
              </a:rPr>
              <a:t>suppression of the weaker by the stronger</a:t>
            </a:r>
            <a:r>
              <a:rPr lang="en-GB" dirty="0" smtClean="0"/>
              <a:t>. </a:t>
            </a:r>
          </a:p>
          <a:p>
            <a:endParaRPr lang="en-GB" dirty="0"/>
          </a:p>
          <a:p>
            <a:r>
              <a:rPr lang="en-GB" dirty="0" smtClean="0"/>
              <a:t>During the </a:t>
            </a:r>
            <a:r>
              <a:rPr lang="en-GB" dirty="0" smtClean="0">
                <a:solidFill>
                  <a:srgbClr val="FFFF00"/>
                </a:solidFill>
              </a:rPr>
              <a:t>Warlord Period</a:t>
            </a:r>
            <a:r>
              <a:rPr lang="en-GB" dirty="0" smtClean="0"/>
              <a:t>, he saw first hand how force could be used:</a:t>
            </a:r>
            <a:endParaRPr lang="en-GB" dirty="0"/>
          </a:p>
        </p:txBody>
      </p:sp>
      <p:sp>
        <p:nvSpPr>
          <p:cNvPr id="4" name="Rectangle 3"/>
          <p:cNvSpPr/>
          <p:nvPr/>
        </p:nvSpPr>
        <p:spPr>
          <a:xfrm>
            <a:off x="6109855" y="1283277"/>
            <a:ext cx="2904258" cy="17352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i="1" dirty="0">
                <a:solidFill>
                  <a:prstClr val="black"/>
                </a:solidFill>
              </a:rPr>
              <a:t>‘All power grows out of the barrel of a gun’.</a:t>
            </a:r>
            <a:endParaRPr lang="en-GB" sz="2800" i="1" dirty="0">
              <a:solidFill>
                <a:prstClr val="black"/>
              </a:solidFill>
            </a:endParaRPr>
          </a:p>
        </p:txBody>
      </p:sp>
      <p:sp>
        <p:nvSpPr>
          <p:cNvPr id="5" name="Rectangle 4"/>
          <p:cNvSpPr/>
          <p:nvPr/>
        </p:nvSpPr>
        <p:spPr>
          <a:xfrm>
            <a:off x="6109855" y="3314700"/>
            <a:ext cx="2919844" cy="2945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i="1" dirty="0">
                <a:solidFill>
                  <a:prstClr val="black"/>
                </a:solidFill>
              </a:rPr>
              <a:t>‘A revolution is not a tea party; it is an act of violence, by which one class overthrows another’.</a:t>
            </a:r>
            <a:endParaRPr lang="en-GB" sz="2800" i="1" dirty="0">
              <a:solidFill>
                <a:prstClr val="black"/>
              </a:solidFill>
            </a:endParaRPr>
          </a:p>
        </p:txBody>
      </p:sp>
    </p:spTree>
    <p:extLst>
      <p:ext uri="{BB962C8B-B14F-4D97-AF65-F5344CB8AC3E}">
        <p14:creationId xmlns:p14="http://schemas.microsoft.com/office/powerpoint/2010/main" val="28450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7136"/>
          </a:xfrm>
        </p:spPr>
        <p:txBody>
          <a:bodyPr>
            <a:normAutofit/>
          </a:bodyPr>
          <a:lstStyle/>
          <a:p>
            <a:r>
              <a:rPr lang="en-GB" b="1" u="sng" dirty="0" smtClean="0"/>
              <a:t>Mao at Jiangxi 1927-34</a:t>
            </a:r>
            <a:endParaRPr lang="en-GB" b="1" u="sng" dirty="0"/>
          </a:p>
        </p:txBody>
      </p:sp>
      <p:sp>
        <p:nvSpPr>
          <p:cNvPr id="3" name="Content Placeholder 2"/>
          <p:cNvSpPr>
            <a:spLocks noGrp="1"/>
          </p:cNvSpPr>
          <p:nvPr>
            <p:ph idx="1"/>
          </p:nvPr>
        </p:nvSpPr>
        <p:spPr>
          <a:xfrm>
            <a:off x="0" y="987136"/>
            <a:ext cx="5694218" cy="5870863"/>
          </a:xfrm>
        </p:spPr>
        <p:txBody>
          <a:bodyPr>
            <a:normAutofit/>
          </a:bodyPr>
          <a:lstStyle/>
          <a:p>
            <a:r>
              <a:rPr lang="en-GB" dirty="0" smtClean="0"/>
              <a:t>In 1930, he had no qualms in </a:t>
            </a:r>
            <a:r>
              <a:rPr lang="en-GB" dirty="0" smtClean="0">
                <a:solidFill>
                  <a:srgbClr val="FFC000"/>
                </a:solidFill>
              </a:rPr>
              <a:t>torturing &amp; executing </a:t>
            </a:r>
            <a:r>
              <a:rPr lang="en-GB" dirty="0" smtClean="0"/>
              <a:t>some 4000 Red Army troops, accused of being KMT spies. Some estimate over 10,000!</a:t>
            </a:r>
          </a:p>
          <a:p>
            <a:endParaRPr lang="en-GB" dirty="0"/>
          </a:p>
          <a:p>
            <a:r>
              <a:rPr lang="en-GB" dirty="0" smtClean="0"/>
              <a:t>This incident became known as the ‘</a:t>
            </a:r>
            <a:r>
              <a:rPr lang="en-GB" dirty="0" err="1" smtClean="0">
                <a:solidFill>
                  <a:srgbClr val="00B0F0"/>
                </a:solidFill>
              </a:rPr>
              <a:t>Futian</a:t>
            </a:r>
            <a:r>
              <a:rPr lang="en-GB" dirty="0" smtClean="0">
                <a:solidFill>
                  <a:srgbClr val="00B0F0"/>
                </a:solidFill>
              </a:rPr>
              <a:t> incident</a:t>
            </a:r>
            <a:r>
              <a:rPr lang="en-GB" dirty="0" smtClean="0"/>
              <a:t>’. It strengthened Mao’s control until the CCP leadership arrived in 1932. </a:t>
            </a:r>
          </a:p>
          <a:p>
            <a:endParaRPr lang="en-GB" dirty="0"/>
          </a:p>
          <a:p>
            <a:r>
              <a:rPr lang="en-GB" dirty="0" smtClean="0">
                <a:solidFill>
                  <a:srgbClr val="92D050"/>
                </a:solidFill>
              </a:rPr>
              <a:t>Zhou </a:t>
            </a:r>
            <a:r>
              <a:rPr lang="en-GB" dirty="0" err="1" smtClean="0">
                <a:solidFill>
                  <a:srgbClr val="92D050"/>
                </a:solidFill>
              </a:rPr>
              <a:t>Enlai</a:t>
            </a:r>
            <a:r>
              <a:rPr lang="en-GB" dirty="0" smtClean="0">
                <a:solidFill>
                  <a:srgbClr val="92D050"/>
                </a:solidFill>
              </a:rPr>
              <a:t> </a:t>
            </a:r>
            <a:r>
              <a:rPr lang="en-GB" dirty="0" smtClean="0"/>
              <a:t>and </a:t>
            </a:r>
            <a:r>
              <a:rPr lang="en-GB" dirty="0" smtClean="0">
                <a:solidFill>
                  <a:srgbClr val="92D050"/>
                </a:solidFill>
              </a:rPr>
              <a:t>Bo </a:t>
            </a:r>
            <a:r>
              <a:rPr lang="en-GB" dirty="0" err="1" smtClean="0">
                <a:solidFill>
                  <a:srgbClr val="92D050"/>
                </a:solidFill>
              </a:rPr>
              <a:t>Gu</a:t>
            </a:r>
            <a:r>
              <a:rPr lang="en-GB" dirty="0" smtClean="0">
                <a:solidFill>
                  <a:srgbClr val="92D050"/>
                </a:solidFill>
              </a:rPr>
              <a:t> </a:t>
            </a:r>
            <a:r>
              <a:rPr lang="en-GB" dirty="0" smtClean="0"/>
              <a:t>ousted Mao from his military positions.</a:t>
            </a:r>
            <a:endParaRPr lang="en-GB" dirty="0"/>
          </a:p>
        </p:txBody>
      </p:sp>
      <p:sp>
        <p:nvSpPr>
          <p:cNvPr id="4" name="Rectangle 3"/>
          <p:cNvSpPr/>
          <p:nvPr/>
        </p:nvSpPr>
        <p:spPr>
          <a:xfrm>
            <a:off x="5694218" y="228600"/>
            <a:ext cx="3335482" cy="64423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i="1" dirty="0">
                <a:solidFill>
                  <a:prstClr val="black"/>
                </a:solidFill>
              </a:rPr>
              <a:t>‘They were brought out to be tortured, women as well as men… they were tortured to make them speak and they were tortured on Mao’s orders. These is a document in the party archives which Mao approved which says, ‘do not kill the important leaders too quickly, but squeeze out of them the maximum information; then from the clues they give you can go on to unearth others.’</a:t>
            </a:r>
            <a:endParaRPr lang="en-GB" sz="2400" i="1" dirty="0">
              <a:solidFill>
                <a:prstClr val="black"/>
              </a:solidFill>
            </a:endParaRPr>
          </a:p>
        </p:txBody>
      </p:sp>
    </p:spTree>
    <p:extLst>
      <p:ext uri="{BB962C8B-B14F-4D97-AF65-F5344CB8AC3E}">
        <p14:creationId xmlns:p14="http://schemas.microsoft.com/office/powerpoint/2010/main" val="31362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7136"/>
          </a:xfrm>
        </p:spPr>
        <p:txBody>
          <a:bodyPr>
            <a:normAutofit fontScale="90000"/>
          </a:bodyPr>
          <a:lstStyle/>
          <a:p>
            <a:pPr algn="ctr"/>
            <a:r>
              <a:rPr lang="en-GB" b="1" u="sng" dirty="0" smtClean="0"/>
              <a:t>Mao as a Chinese Revolutionary 1911-1927</a:t>
            </a:r>
            <a:endParaRPr lang="en-GB" b="1" u="sng" dirty="0"/>
          </a:p>
        </p:txBody>
      </p:sp>
      <p:sp>
        <p:nvSpPr>
          <p:cNvPr id="4" name="Rectangle 3"/>
          <p:cNvSpPr/>
          <p:nvPr/>
        </p:nvSpPr>
        <p:spPr>
          <a:xfrm>
            <a:off x="114300" y="987137"/>
            <a:ext cx="8915400" cy="36160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i="1" dirty="0">
                <a:solidFill>
                  <a:prstClr val="black"/>
                </a:solidFill>
              </a:rPr>
              <a:t>‘During my student days in Hunan, the city was overrun by the forces of rival war lords – not once but half a dozen times. Twice the school was occupied by troops and all the school funds confiscated. The brutal punishments inflicted on the peasants included such things as gouging out eyes, ripping out tongues, disembowelling and decapitation, slashing with knives and grinding with sand, burning with kerosene and branding with red-hot irons.’</a:t>
            </a:r>
            <a:endParaRPr lang="en-GB" sz="2800" i="1" dirty="0">
              <a:solidFill>
                <a:prstClr val="black"/>
              </a:solidFill>
            </a:endParaRPr>
          </a:p>
        </p:txBody>
      </p:sp>
      <p:sp>
        <p:nvSpPr>
          <p:cNvPr id="5" name="Content Placeholder 2"/>
          <p:cNvSpPr>
            <a:spLocks noGrp="1"/>
          </p:cNvSpPr>
          <p:nvPr>
            <p:ph idx="1"/>
          </p:nvPr>
        </p:nvSpPr>
        <p:spPr>
          <a:xfrm>
            <a:off x="0" y="4727864"/>
            <a:ext cx="9144000" cy="2130135"/>
          </a:xfrm>
        </p:spPr>
        <p:txBody>
          <a:bodyPr>
            <a:normAutofit lnSpcReduction="10000"/>
          </a:bodyPr>
          <a:lstStyle/>
          <a:p>
            <a:pPr algn="ctr"/>
            <a:r>
              <a:rPr lang="en-GB" dirty="0" smtClean="0"/>
              <a:t>Mao realised that it was the </a:t>
            </a:r>
            <a:r>
              <a:rPr lang="en-GB" dirty="0" smtClean="0">
                <a:solidFill>
                  <a:srgbClr val="92D050"/>
                </a:solidFill>
              </a:rPr>
              <a:t>strongest</a:t>
            </a:r>
            <a:r>
              <a:rPr lang="en-GB" dirty="0" smtClean="0"/>
              <a:t> and </a:t>
            </a:r>
            <a:r>
              <a:rPr lang="en-GB" dirty="0" smtClean="0">
                <a:solidFill>
                  <a:srgbClr val="00B0F0"/>
                </a:solidFill>
              </a:rPr>
              <a:t>most ruthless </a:t>
            </a:r>
            <a:r>
              <a:rPr lang="en-GB" dirty="0" smtClean="0"/>
              <a:t>who always won. The only way to gain power was through </a:t>
            </a:r>
            <a:r>
              <a:rPr lang="en-GB" dirty="0" smtClean="0">
                <a:solidFill>
                  <a:srgbClr val="FFFF00"/>
                </a:solidFill>
              </a:rPr>
              <a:t>violence</a:t>
            </a:r>
            <a:r>
              <a:rPr lang="en-GB" dirty="0" smtClean="0"/>
              <a:t>.</a:t>
            </a:r>
          </a:p>
          <a:p>
            <a:pPr algn="ctr"/>
            <a:r>
              <a:rPr lang="en-GB" dirty="0" smtClean="0"/>
              <a:t>The rise to power of the </a:t>
            </a:r>
            <a:r>
              <a:rPr lang="en-GB" dirty="0" smtClean="0">
                <a:solidFill>
                  <a:srgbClr val="FFC000"/>
                </a:solidFill>
              </a:rPr>
              <a:t>Bolsheviks</a:t>
            </a:r>
            <a:r>
              <a:rPr lang="en-GB" dirty="0" smtClean="0"/>
              <a:t> in the 1917 Russian Revolution seemed to </a:t>
            </a:r>
            <a:r>
              <a:rPr lang="en-GB" dirty="0" smtClean="0">
                <a:solidFill>
                  <a:srgbClr val="00B0F0"/>
                </a:solidFill>
              </a:rPr>
              <a:t>confirm his beliefs</a:t>
            </a:r>
            <a:r>
              <a:rPr lang="en-GB" dirty="0" smtClean="0"/>
              <a:t>.</a:t>
            </a:r>
            <a:endParaRPr lang="en-GB" dirty="0"/>
          </a:p>
        </p:txBody>
      </p:sp>
    </p:spTree>
    <p:extLst>
      <p:ext uri="{BB962C8B-B14F-4D97-AF65-F5344CB8AC3E}">
        <p14:creationId xmlns:p14="http://schemas.microsoft.com/office/powerpoint/2010/main" val="9759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1911 Revolution</a:t>
            </a:r>
            <a:endParaRPr lang="en-GB" b="1" u="sng" dirty="0"/>
          </a:p>
        </p:txBody>
      </p:sp>
      <p:sp>
        <p:nvSpPr>
          <p:cNvPr id="3" name="Content Placeholder 2"/>
          <p:cNvSpPr>
            <a:spLocks noGrp="1"/>
          </p:cNvSpPr>
          <p:nvPr>
            <p:ph idx="1"/>
          </p:nvPr>
        </p:nvSpPr>
        <p:spPr>
          <a:xfrm>
            <a:off x="0" y="1150216"/>
            <a:ext cx="6265718" cy="5707784"/>
          </a:xfrm>
        </p:spPr>
        <p:txBody>
          <a:bodyPr>
            <a:normAutofit/>
          </a:bodyPr>
          <a:lstStyle/>
          <a:p>
            <a:r>
              <a:rPr lang="en-GB" dirty="0" smtClean="0"/>
              <a:t>On 10</a:t>
            </a:r>
            <a:r>
              <a:rPr lang="en-GB" baseline="30000" dirty="0" smtClean="0"/>
              <a:t>th</a:t>
            </a:r>
            <a:r>
              <a:rPr lang="en-GB" dirty="0" smtClean="0"/>
              <a:t> Oct 1911, the city of </a:t>
            </a:r>
            <a:r>
              <a:rPr lang="en-GB" dirty="0" err="1" smtClean="0">
                <a:solidFill>
                  <a:srgbClr val="00B0F0"/>
                </a:solidFill>
              </a:rPr>
              <a:t>Wuchang</a:t>
            </a:r>
            <a:r>
              <a:rPr lang="en-GB" dirty="0" smtClean="0">
                <a:solidFill>
                  <a:srgbClr val="00B0F0"/>
                </a:solidFill>
              </a:rPr>
              <a:t> </a:t>
            </a:r>
            <a:r>
              <a:rPr lang="en-GB" dirty="0" smtClean="0"/>
              <a:t>exploded in revolt which quickly spread to all major cities in China. </a:t>
            </a:r>
          </a:p>
          <a:p>
            <a:pPr marL="0" indent="0">
              <a:buNone/>
            </a:pPr>
            <a:endParaRPr lang="en-GB" dirty="0"/>
          </a:p>
          <a:p>
            <a:r>
              <a:rPr lang="en-GB" dirty="0" smtClean="0"/>
              <a:t>On 12</a:t>
            </a:r>
            <a:r>
              <a:rPr lang="en-GB" baseline="30000" dirty="0" smtClean="0"/>
              <a:t>th</a:t>
            </a:r>
            <a:r>
              <a:rPr lang="en-GB" dirty="0" smtClean="0"/>
              <a:t> February 1912, the 6-Year-Old Emperor, </a:t>
            </a:r>
            <a:r>
              <a:rPr lang="en-GB" dirty="0" err="1" smtClean="0">
                <a:solidFill>
                  <a:srgbClr val="FF0000"/>
                </a:solidFill>
              </a:rPr>
              <a:t>Puyi</a:t>
            </a:r>
            <a:r>
              <a:rPr lang="en-GB" dirty="0" smtClean="0"/>
              <a:t>, was forced to abdicate by </a:t>
            </a:r>
            <a:r>
              <a:rPr lang="en-GB" dirty="0" smtClean="0">
                <a:solidFill>
                  <a:srgbClr val="FFFF00"/>
                </a:solidFill>
              </a:rPr>
              <a:t>Yuan Shikai</a:t>
            </a:r>
            <a:r>
              <a:rPr lang="en-GB" dirty="0" smtClean="0"/>
              <a:t>, the leader of the army. </a:t>
            </a:r>
          </a:p>
          <a:p>
            <a:endParaRPr lang="en-GB" dirty="0"/>
          </a:p>
          <a:p>
            <a:r>
              <a:rPr lang="en-GB" dirty="0" smtClean="0"/>
              <a:t>It was the end of not only the </a:t>
            </a:r>
            <a:r>
              <a:rPr lang="en-GB" dirty="0" smtClean="0">
                <a:solidFill>
                  <a:srgbClr val="92D050"/>
                </a:solidFill>
              </a:rPr>
              <a:t>Qing Dynasty </a:t>
            </a:r>
            <a:r>
              <a:rPr lang="en-GB" dirty="0" smtClean="0"/>
              <a:t>which had ruled since 1644 but of </a:t>
            </a:r>
            <a:r>
              <a:rPr lang="en-GB" dirty="0" smtClean="0">
                <a:solidFill>
                  <a:srgbClr val="00B0F0"/>
                </a:solidFill>
              </a:rPr>
              <a:t>Imperial China </a:t>
            </a:r>
            <a:r>
              <a:rPr lang="en-GB" dirty="0" smtClean="0"/>
              <a:t>itself. China was now a </a:t>
            </a:r>
            <a:r>
              <a:rPr lang="en-GB" u="sng" dirty="0" smtClean="0">
                <a:solidFill>
                  <a:srgbClr val="FFFF00"/>
                </a:solidFill>
              </a:rPr>
              <a:t>Republic</a:t>
            </a:r>
            <a:r>
              <a:rPr lang="en-GB" dirty="0" smtClean="0"/>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509" y="114301"/>
            <a:ext cx="2738444" cy="3408218"/>
          </a:xfrm>
          <a:prstGeom prst="rect">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509" y="83129"/>
            <a:ext cx="2738444" cy="3408218"/>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558300" y="3574476"/>
            <a:ext cx="2286861" cy="3092594"/>
          </a:xfrm>
          <a:prstGeom prst="rect">
            <a:avLst/>
          </a:prstGeom>
          <a:ln>
            <a:noFill/>
          </a:ln>
          <a:effectLst>
            <a:softEdge rad="112500"/>
          </a:effectLst>
        </p:spPr>
      </p:pic>
    </p:spTree>
    <p:extLst>
      <p:ext uri="{BB962C8B-B14F-4D97-AF65-F5344CB8AC3E}">
        <p14:creationId xmlns:p14="http://schemas.microsoft.com/office/powerpoint/2010/main" val="13969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After the Revolution</a:t>
            </a:r>
            <a:endParaRPr lang="en-GB" b="1" u="sng" dirty="0"/>
          </a:p>
        </p:txBody>
      </p:sp>
      <p:sp>
        <p:nvSpPr>
          <p:cNvPr id="3" name="Content Placeholder 2"/>
          <p:cNvSpPr>
            <a:spLocks noGrp="1"/>
          </p:cNvSpPr>
          <p:nvPr>
            <p:ph idx="1"/>
          </p:nvPr>
        </p:nvSpPr>
        <p:spPr>
          <a:xfrm>
            <a:off x="0" y="1233342"/>
            <a:ext cx="5548745" cy="5624657"/>
          </a:xfrm>
        </p:spPr>
        <p:txBody>
          <a:bodyPr/>
          <a:lstStyle/>
          <a:p>
            <a:r>
              <a:rPr lang="en-GB" dirty="0" smtClean="0"/>
              <a:t>In 1912, </a:t>
            </a:r>
            <a:r>
              <a:rPr lang="en-GB" dirty="0" smtClean="0">
                <a:solidFill>
                  <a:srgbClr val="FF0000"/>
                </a:solidFill>
              </a:rPr>
              <a:t>Yuan </a:t>
            </a:r>
            <a:r>
              <a:rPr lang="en-GB" dirty="0" err="1" smtClean="0">
                <a:solidFill>
                  <a:srgbClr val="FF0000"/>
                </a:solidFill>
              </a:rPr>
              <a:t>Shikai</a:t>
            </a:r>
            <a:r>
              <a:rPr lang="en-GB" dirty="0" smtClean="0">
                <a:solidFill>
                  <a:srgbClr val="FF0000"/>
                </a:solidFill>
              </a:rPr>
              <a:t> </a:t>
            </a:r>
            <a:r>
              <a:rPr lang="en-GB" dirty="0" smtClean="0"/>
              <a:t>became the President of the Chinese Republic. He was the leader of the </a:t>
            </a:r>
            <a:r>
              <a:rPr lang="en-GB" dirty="0" err="1" smtClean="0">
                <a:solidFill>
                  <a:srgbClr val="FFFF00"/>
                </a:solidFill>
              </a:rPr>
              <a:t>Beiyang</a:t>
            </a:r>
            <a:r>
              <a:rPr lang="en-GB" dirty="0" smtClean="0">
                <a:solidFill>
                  <a:srgbClr val="FFFF00"/>
                </a:solidFill>
              </a:rPr>
              <a:t> Army</a:t>
            </a:r>
            <a:r>
              <a:rPr lang="en-GB" dirty="0" smtClean="0"/>
              <a:t>, the best fighting force in China. Its commanders all owed him loyalty.</a:t>
            </a:r>
          </a:p>
          <a:p>
            <a:endParaRPr lang="en-GB" dirty="0"/>
          </a:p>
          <a:p>
            <a:r>
              <a:rPr lang="en-GB" dirty="0" smtClean="0"/>
              <a:t>Sun </a:t>
            </a:r>
            <a:r>
              <a:rPr lang="en-GB" dirty="0" err="1" smtClean="0"/>
              <a:t>Yat-Sen</a:t>
            </a:r>
            <a:r>
              <a:rPr lang="en-GB" dirty="0" smtClean="0"/>
              <a:t> had no choice but to </a:t>
            </a:r>
            <a:r>
              <a:rPr lang="en-GB" dirty="0" smtClean="0">
                <a:solidFill>
                  <a:srgbClr val="00B0F0"/>
                </a:solidFill>
              </a:rPr>
              <a:t>surrender the Presidency </a:t>
            </a:r>
            <a:r>
              <a:rPr lang="en-GB" dirty="0" smtClean="0"/>
              <a:t>to him. They hoped he would rule as a </a:t>
            </a:r>
            <a:r>
              <a:rPr lang="en-GB" dirty="0" smtClean="0">
                <a:solidFill>
                  <a:srgbClr val="92D050"/>
                </a:solidFill>
              </a:rPr>
              <a:t>constitutional president </a:t>
            </a:r>
            <a:r>
              <a:rPr lang="en-GB" dirty="0" smtClean="0"/>
              <a:t>with a parliament modelled on the US Congress.</a:t>
            </a:r>
            <a:endParaRPr lang="en-GB" dirty="0"/>
          </a:p>
        </p:txBody>
      </p:sp>
      <p:pic>
        <p:nvPicPr>
          <p:cNvPr id="5" name="Picture 4"/>
          <p:cNvPicPr>
            <a:picLocks noChangeAspect="1"/>
          </p:cNvPicPr>
          <p:nvPr/>
        </p:nvPicPr>
        <p:blipFill>
          <a:blip r:embed="rId2"/>
          <a:stretch>
            <a:fillRect/>
          </a:stretch>
        </p:blipFill>
        <p:spPr>
          <a:xfrm>
            <a:off x="5465618" y="935057"/>
            <a:ext cx="3340243" cy="4517116"/>
          </a:xfrm>
          <a:prstGeom prst="rect">
            <a:avLst/>
          </a:prstGeom>
          <a:ln>
            <a:noFill/>
          </a:ln>
          <a:effectLst>
            <a:softEdge rad="112500"/>
          </a:effectLst>
        </p:spPr>
      </p:pic>
      <p:sp>
        <p:nvSpPr>
          <p:cNvPr id="6" name="Rectangle 5"/>
          <p:cNvSpPr/>
          <p:nvPr/>
        </p:nvSpPr>
        <p:spPr>
          <a:xfrm>
            <a:off x="6079766" y="5190453"/>
            <a:ext cx="1806934"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Yuan </a:t>
            </a:r>
            <a:r>
              <a:rPr lang="en-GB" sz="2400" b="1" dirty="0" err="1">
                <a:solidFill>
                  <a:prstClr val="black"/>
                </a:solidFill>
              </a:rPr>
              <a:t>Shikai</a:t>
            </a:r>
            <a:endParaRPr lang="en-GB" sz="2400" b="1" dirty="0">
              <a:solidFill>
                <a:prstClr val="black"/>
              </a:solidFill>
            </a:endParaRPr>
          </a:p>
        </p:txBody>
      </p:sp>
      <p:sp>
        <p:nvSpPr>
          <p:cNvPr id="7" name="Rectangle 6"/>
          <p:cNvSpPr/>
          <p:nvPr/>
        </p:nvSpPr>
        <p:spPr>
          <a:xfrm>
            <a:off x="6273836" y="5190453"/>
            <a:ext cx="1806934"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Yuan </a:t>
            </a:r>
            <a:r>
              <a:rPr lang="en-GB" sz="2400" b="1" dirty="0" err="1">
                <a:solidFill>
                  <a:prstClr val="black"/>
                </a:solidFill>
              </a:rPr>
              <a:t>Shikai</a:t>
            </a:r>
            <a:endParaRPr lang="en-GB" sz="2400" b="1" dirty="0">
              <a:solidFill>
                <a:prstClr val="black"/>
              </a:solidFill>
            </a:endParaRPr>
          </a:p>
        </p:txBody>
      </p:sp>
    </p:spTree>
    <p:extLst>
      <p:ext uri="{BB962C8B-B14F-4D97-AF65-F5344CB8AC3E}">
        <p14:creationId xmlns:p14="http://schemas.microsoft.com/office/powerpoint/2010/main" val="7576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December 1912 Elections</a:t>
            </a:r>
            <a:endParaRPr lang="en-GB" b="1" u="sng" dirty="0"/>
          </a:p>
        </p:txBody>
      </p:sp>
      <p:sp>
        <p:nvSpPr>
          <p:cNvPr id="3" name="Content Placeholder 2"/>
          <p:cNvSpPr>
            <a:spLocks noGrp="1"/>
          </p:cNvSpPr>
          <p:nvPr>
            <p:ph idx="1"/>
          </p:nvPr>
        </p:nvSpPr>
        <p:spPr>
          <a:xfrm>
            <a:off x="0" y="1233342"/>
            <a:ext cx="5548745" cy="5624657"/>
          </a:xfrm>
        </p:spPr>
        <p:txBody>
          <a:bodyPr/>
          <a:lstStyle/>
          <a:p>
            <a:r>
              <a:rPr lang="en-GB" dirty="0" smtClean="0"/>
              <a:t>There was to be a</a:t>
            </a:r>
            <a:r>
              <a:rPr lang="en-GB" dirty="0" smtClean="0">
                <a:solidFill>
                  <a:srgbClr val="92D050"/>
                </a:solidFill>
              </a:rPr>
              <a:t> senate </a:t>
            </a:r>
            <a:r>
              <a:rPr lang="en-GB" dirty="0" smtClean="0"/>
              <a:t>elected by the different provincial assemblies and a </a:t>
            </a:r>
            <a:r>
              <a:rPr lang="en-GB" dirty="0" smtClean="0">
                <a:solidFill>
                  <a:srgbClr val="00B0F0"/>
                </a:solidFill>
              </a:rPr>
              <a:t>house of representatives</a:t>
            </a:r>
            <a:r>
              <a:rPr lang="en-GB" dirty="0" smtClean="0"/>
              <a:t>. </a:t>
            </a:r>
          </a:p>
          <a:p>
            <a:endParaRPr lang="en-GB" dirty="0"/>
          </a:p>
          <a:p>
            <a:r>
              <a:rPr lang="en-GB" dirty="0" smtClean="0"/>
              <a:t>Four main political parties emerged in China with over 300 local parties. The </a:t>
            </a:r>
            <a:r>
              <a:rPr lang="en-GB" dirty="0" smtClean="0">
                <a:solidFill>
                  <a:srgbClr val="FF0000"/>
                </a:solidFill>
              </a:rPr>
              <a:t>National People’s Party </a:t>
            </a:r>
            <a:r>
              <a:rPr lang="en-GB" dirty="0" smtClean="0"/>
              <a:t>(GMD/KMT) was created by </a:t>
            </a:r>
            <a:r>
              <a:rPr lang="en-GB" dirty="0" smtClean="0">
                <a:solidFill>
                  <a:srgbClr val="FFFF00"/>
                </a:solidFill>
              </a:rPr>
              <a:t>Sun </a:t>
            </a:r>
            <a:r>
              <a:rPr lang="en-GB" dirty="0" err="1" smtClean="0">
                <a:solidFill>
                  <a:srgbClr val="FFFF00"/>
                </a:solidFill>
              </a:rPr>
              <a:t>Yatsen</a:t>
            </a:r>
            <a:r>
              <a:rPr lang="en-GB" dirty="0" smtClean="0"/>
              <a:t>. </a:t>
            </a:r>
          </a:p>
          <a:p>
            <a:endParaRPr lang="en-GB" dirty="0"/>
          </a:p>
          <a:p>
            <a:r>
              <a:rPr lang="en-GB" dirty="0" smtClean="0"/>
              <a:t>The </a:t>
            </a:r>
            <a:r>
              <a:rPr lang="en-GB" dirty="0" smtClean="0"/>
              <a:t>GMD</a:t>
            </a:r>
            <a:r>
              <a:rPr lang="en-GB" dirty="0" smtClean="0"/>
              <a:t> </a:t>
            </a:r>
            <a:r>
              <a:rPr lang="en-GB" dirty="0" smtClean="0"/>
              <a:t>won 43% vote and 259/596 seats.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7427"/>
            <a:ext cx="2780001" cy="3842514"/>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548745" y="4132551"/>
            <a:ext cx="3406814" cy="2631931"/>
          </a:xfrm>
          <a:prstGeom prst="rect">
            <a:avLst/>
          </a:prstGeom>
          <a:ln>
            <a:noFill/>
          </a:ln>
          <a:effectLst>
            <a:softEdge rad="112500"/>
          </a:effectLst>
        </p:spPr>
      </p:pic>
      <p:sp>
        <p:nvSpPr>
          <p:cNvPr id="6" name="Rectangle 5"/>
          <p:cNvSpPr/>
          <p:nvPr/>
        </p:nvSpPr>
        <p:spPr>
          <a:xfrm>
            <a:off x="6481653" y="3562807"/>
            <a:ext cx="2059673"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Sun </a:t>
            </a:r>
            <a:r>
              <a:rPr lang="en-GB" sz="2400" b="1" dirty="0" err="1">
                <a:solidFill>
                  <a:prstClr val="black"/>
                </a:solidFill>
              </a:rPr>
              <a:t>Yat-sen</a:t>
            </a:r>
            <a:endParaRPr lang="en-GB" sz="2400" b="1" dirty="0">
              <a:solidFill>
                <a:prstClr val="black"/>
              </a:solidFill>
            </a:endParaRPr>
          </a:p>
        </p:txBody>
      </p:sp>
    </p:spTree>
    <p:extLst>
      <p:ext uri="{BB962C8B-B14F-4D97-AF65-F5344CB8AC3E}">
        <p14:creationId xmlns:p14="http://schemas.microsoft.com/office/powerpoint/2010/main" val="1943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Yuan </a:t>
            </a:r>
            <a:r>
              <a:rPr lang="en-GB" b="1" u="sng" dirty="0" err="1" smtClean="0"/>
              <a:t>Shikai</a:t>
            </a:r>
            <a:r>
              <a:rPr lang="en-GB" b="1" u="sng" dirty="0" smtClean="0"/>
              <a:t> takes over</a:t>
            </a:r>
            <a:endParaRPr lang="en-GB" b="1" u="sng" dirty="0"/>
          </a:p>
        </p:txBody>
      </p:sp>
      <p:sp>
        <p:nvSpPr>
          <p:cNvPr id="3" name="Content Placeholder 2"/>
          <p:cNvSpPr>
            <a:spLocks noGrp="1"/>
          </p:cNvSpPr>
          <p:nvPr>
            <p:ph idx="1"/>
          </p:nvPr>
        </p:nvSpPr>
        <p:spPr>
          <a:xfrm>
            <a:off x="0" y="1233342"/>
            <a:ext cx="5548745" cy="5624657"/>
          </a:xfrm>
        </p:spPr>
        <p:txBody>
          <a:bodyPr>
            <a:normAutofit lnSpcReduction="10000"/>
          </a:bodyPr>
          <a:lstStyle/>
          <a:p>
            <a:r>
              <a:rPr lang="en-GB" dirty="0" smtClean="0"/>
              <a:t>The KMT expected to form a new government and they appointed </a:t>
            </a:r>
            <a:r>
              <a:rPr lang="en-GB" dirty="0" smtClean="0">
                <a:solidFill>
                  <a:srgbClr val="FFFF00"/>
                </a:solidFill>
              </a:rPr>
              <a:t>Song Jiaoren </a:t>
            </a:r>
            <a:r>
              <a:rPr lang="en-GB" dirty="0" smtClean="0"/>
              <a:t>as prime minister.</a:t>
            </a:r>
          </a:p>
          <a:p>
            <a:endParaRPr lang="en-GB" dirty="0"/>
          </a:p>
          <a:p>
            <a:r>
              <a:rPr lang="en-GB" dirty="0" smtClean="0"/>
              <a:t>He was </a:t>
            </a:r>
            <a:r>
              <a:rPr lang="en-GB" dirty="0" smtClean="0">
                <a:solidFill>
                  <a:srgbClr val="FF0000"/>
                </a:solidFill>
              </a:rPr>
              <a:t>assassinated </a:t>
            </a:r>
            <a:r>
              <a:rPr lang="en-GB" dirty="0" smtClean="0"/>
              <a:t>on 20</a:t>
            </a:r>
            <a:r>
              <a:rPr lang="en-GB" baseline="30000" dirty="0" smtClean="0"/>
              <a:t>th</a:t>
            </a:r>
            <a:r>
              <a:rPr lang="en-GB" dirty="0" smtClean="0"/>
              <a:t> March 1913 as he was about to board a train to Beijing. </a:t>
            </a:r>
          </a:p>
          <a:p>
            <a:endParaRPr lang="en-GB" dirty="0"/>
          </a:p>
          <a:p>
            <a:r>
              <a:rPr lang="en-GB" dirty="0" smtClean="0"/>
              <a:t>In May, KMT military governors were dismissed and Nanjing was </a:t>
            </a:r>
            <a:r>
              <a:rPr lang="en-GB" dirty="0" smtClean="0">
                <a:solidFill>
                  <a:srgbClr val="00B0F0"/>
                </a:solidFill>
              </a:rPr>
              <a:t>occupied </a:t>
            </a:r>
            <a:r>
              <a:rPr lang="en-GB" dirty="0" smtClean="0"/>
              <a:t>by Yuan </a:t>
            </a:r>
            <a:r>
              <a:rPr lang="en-GB" dirty="0" err="1" smtClean="0"/>
              <a:t>Shikai’s</a:t>
            </a:r>
            <a:r>
              <a:rPr lang="en-GB" dirty="0" smtClean="0"/>
              <a:t> troops. The new assembly was </a:t>
            </a:r>
            <a:r>
              <a:rPr lang="en-GB" dirty="0" smtClean="0">
                <a:solidFill>
                  <a:srgbClr val="92D050"/>
                </a:solidFill>
              </a:rPr>
              <a:t>forced to elect</a:t>
            </a:r>
            <a:r>
              <a:rPr lang="en-GB" dirty="0" smtClean="0"/>
              <a:t> Yuan as president for five years and the </a:t>
            </a:r>
            <a:r>
              <a:rPr lang="en-GB" dirty="0" smtClean="0">
                <a:solidFill>
                  <a:srgbClr val="FFC000"/>
                </a:solidFill>
              </a:rPr>
              <a:t>KMT was banned</a:t>
            </a:r>
            <a:r>
              <a:rPr lang="en-GB" dirty="0" smtClean="0"/>
              <a:t>!</a:t>
            </a:r>
            <a:endParaRPr lang="en-GB" dirty="0"/>
          </a:p>
        </p:txBody>
      </p:sp>
      <p:pic>
        <p:nvPicPr>
          <p:cNvPr id="5" name="Picture 4"/>
          <p:cNvPicPr>
            <a:picLocks noChangeAspect="1"/>
          </p:cNvPicPr>
          <p:nvPr/>
        </p:nvPicPr>
        <p:blipFill>
          <a:blip r:embed="rId2"/>
          <a:stretch>
            <a:fillRect/>
          </a:stretch>
        </p:blipFill>
        <p:spPr>
          <a:xfrm>
            <a:off x="5647196" y="1325563"/>
            <a:ext cx="3309336" cy="3971203"/>
          </a:xfrm>
          <a:prstGeom prst="rect">
            <a:avLst/>
          </a:prstGeom>
          <a:ln>
            <a:noFill/>
          </a:ln>
          <a:effectLst>
            <a:softEdge rad="112500"/>
          </a:effectLst>
        </p:spPr>
      </p:pic>
      <p:sp>
        <p:nvSpPr>
          <p:cNvPr id="6" name="Rectangle 5"/>
          <p:cNvSpPr/>
          <p:nvPr/>
        </p:nvSpPr>
        <p:spPr>
          <a:xfrm>
            <a:off x="6272027" y="4892844"/>
            <a:ext cx="2059673" cy="523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prstClr val="black"/>
                </a:solidFill>
              </a:rPr>
              <a:t>Song </a:t>
            </a:r>
            <a:r>
              <a:rPr lang="en-GB" sz="2400" b="1" dirty="0" err="1">
                <a:solidFill>
                  <a:prstClr val="black"/>
                </a:solidFill>
              </a:rPr>
              <a:t>Jiaoren</a:t>
            </a:r>
            <a:endParaRPr lang="en-GB" sz="2400" b="1" dirty="0">
              <a:solidFill>
                <a:prstClr val="black"/>
              </a:solidFill>
            </a:endParaRPr>
          </a:p>
        </p:txBody>
      </p:sp>
    </p:spTree>
    <p:extLst>
      <p:ext uri="{BB962C8B-B14F-4D97-AF65-F5344CB8AC3E}">
        <p14:creationId xmlns:p14="http://schemas.microsoft.com/office/powerpoint/2010/main" val="4033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Twenty-One Demands</a:t>
            </a:r>
            <a:endParaRPr lang="en-GB" b="1" u="sng" dirty="0"/>
          </a:p>
        </p:txBody>
      </p:sp>
      <p:sp>
        <p:nvSpPr>
          <p:cNvPr id="3" name="Content Placeholder 2"/>
          <p:cNvSpPr>
            <a:spLocks noGrp="1"/>
          </p:cNvSpPr>
          <p:nvPr>
            <p:ph idx="1"/>
          </p:nvPr>
        </p:nvSpPr>
        <p:spPr>
          <a:xfrm>
            <a:off x="0" y="1233342"/>
            <a:ext cx="5548745" cy="5624657"/>
          </a:xfrm>
        </p:spPr>
        <p:txBody>
          <a:bodyPr>
            <a:normAutofit lnSpcReduction="10000"/>
          </a:bodyPr>
          <a:lstStyle/>
          <a:p>
            <a:r>
              <a:rPr lang="en-GB" dirty="0" smtClean="0"/>
              <a:t>Yuan had become leader of a China facing </a:t>
            </a:r>
            <a:r>
              <a:rPr lang="en-GB" dirty="0" smtClean="0">
                <a:solidFill>
                  <a:srgbClr val="FFC000"/>
                </a:solidFill>
              </a:rPr>
              <a:t>serious problems</a:t>
            </a:r>
            <a:r>
              <a:rPr lang="en-GB" dirty="0" smtClean="0"/>
              <a:t>. The regime he led relied on foreign loans. </a:t>
            </a:r>
            <a:r>
              <a:rPr lang="en-GB" dirty="0" smtClean="0">
                <a:solidFill>
                  <a:srgbClr val="FF0000"/>
                </a:solidFill>
              </a:rPr>
              <a:t>Tax income was declining</a:t>
            </a:r>
            <a:r>
              <a:rPr lang="en-GB" dirty="0" smtClean="0"/>
              <a:t>.</a:t>
            </a:r>
          </a:p>
          <a:p>
            <a:endParaRPr lang="en-GB" dirty="0"/>
          </a:p>
          <a:p>
            <a:r>
              <a:rPr lang="en-GB" dirty="0" smtClean="0"/>
              <a:t>Luckily, WW1 had distracted many foreign governments but Japan took advantage of China’s weakness and in January 1915, presented the </a:t>
            </a:r>
            <a:r>
              <a:rPr lang="en-GB" dirty="0" smtClean="0">
                <a:solidFill>
                  <a:srgbClr val="00B0F0"/>
                </a:solidFill>
              </a:rPr>
              <a:t>21 Demands</a:t>
            </a:r>
            <a:r>
              <a:rPr lang="en-GB" dirty="0" smtClean="0"/>
              <a:t>.</a:t>
            </a:r>
          </a:p>
          <a:p>
            <a:endParaRPr lang="en-GB" dirty="0"/>
          </a:p>
          <a:p>
            <a:r>
              <a:rPr lang="en-GB" dirty="0" smtClean="0"/>
              <a:t>Yuan was </a:t>
            </a:r>
            <a:r>
              <a:rPr lang="en-GB" dirty="0" smtClean="0">
                <a:solidFill>
                  <a:srgbClr val="FFFF00"/>
                </a:solidFill>
              </a:rPr>
              <a:t>forced to sign these demands</a:t>
            </a:r>
            <a:r>
              <a:rPr lang="en-GB" dirty="0" smtClean="0"/>
              <a:t>, further undermining his authority.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386" y="1325563"/>
            <a:ext cx="3401291" cy="204077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386" y="3854612"/>
            <a:ext cx="3349503" cy="2224070"/>
          </a:xfrm>
          <a:prstGeom prst="rect">
            <a:avLst/>
          </a:prstGeom>
          <a:ln>
            <a:noFill/>
          </a:ln>
          <a:effectLst>
            <a:softEdge rad="112500"/>
          </a:effectLst>
        </p:spPr>
      </p:pic>
    </p:spTree>
    <p:extLst>
      <p:ext uri="{BB962C8B-B14F-4D97-AF65-F5344CB8AC3E}">
        <p14:creationId xmlns:p14="http://schemas.microsoft.com/office/powerpoint/2010/main" val="12544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2116</Words>
  <Application>Microsoft Office PowerPoint</Application>
  <PresentationFormat>On-screen Show (4:3)</PresentationFormat>
  <Paragraphs>173</Paragraphs>
  <Slides>30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Calibri Light</vt:lpstr>
      <vt:lpstr>1_Office Theme</vt:lpstr>
      <vt:lpstr>2_Office Theme</vt:lpstr>
      <vt:lpstr>Office Theme</vt:lpstr>
      <vt:lpstr>3_Office Theme</vt:lpstr>
      <vt:lpstr>Mao’s Zedong’s rise to power</vt:lpstr>
      <vt:lpstr>Mao’s Early Years</vt:lpstr>
      <vt:lpstr>Mao as a Chinese Revolutionary 1911-1927</vt:lpstr>
      <vt:lpstr>Mao as a Chinese Revolutionary 1911-1927</vt:lpstr>
      <vt:lpstr>The 1911 Revolution</vt:lpstr>
      <vt:lpstr>After the Revolution</vt:lpstr>
      <vt:lpstr>December 1912 Elections</vt:lpstr>
      <vt:lpstr>Yuan Shikai takes over</vt:lpstr>
      <vt:lpstr>The Twenty-One Demands</vt:lpstr>
      <vt:lpstr>The Twenty-One Demands</vt:lpstr>
      <vt:lpstr>Era of the Warlords</vt:lpstr>
      <vt:lpstr>4th May Movement 1919</vt:lpstr>
      <vt:lpstr>The Warlord Period</vt:lpstr>
      <vt:lpstr>The Warlord Period</vt:lpstr>
      <vt:lpstr>    </vt:lpstr>
      <vt:lpstr>The Warlord Period</vt:lpstr>
      <vt:lpstr>The Chinese Communist Party (CCP)</vt:lpstr>
      <vt:lpstr>The Chinese Communist Party (CCP)</vt:lpstr>
      <vt:lpstr>The Chinese Communist Party (CCP)</vt:lpstr>
      <vt:lpstr>The Chinese Communist Party (CCP)</vt:lpstr>
      <vt:lpstr>The Chinese Communist Party (CCP)</vt:lpstr>
      <vt:lpstr>The Chinese Communist Party (CCP)</vt:lpstr>
      <vt:lpstr>The Guomindang (GMD) Also known as the Kuomintang (KMT)</vt:lpstr>
      <vt:lpstr>The Guomindang </vt:lpstr>
      <vt:lpstr>Sun Yatsen Dies…</vt:lpstr>
      <vt:lpstr>The Northern Expedition 1926-1928</vt:lpstr>
      <vt:lpstr>PowerPoint Presentation</vt:lpstr>
      <vt:lpstr>The Shanghai Massacres - 1927</vt:lpstr>
      <vt:lpstr>Mao at Jiangxi 1927-34</vt:lpstr>
      <vt:lpstr>Mao at Jiangxi 1927-34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Mao’s Zedong’s rise to power</dc:title>
  <dc:creator>Helen Loxton-Baker</dc:creator>
  <cp:lastModifiedBy>Helen Loxton-Baker</cp:lastModifiedBy>
  <cp:revision>3</cp:revision>
  <dcterms:created xsi:type="dcterms:W3CDTF">2016-10-07T13:10:06Z</dcterms:created>
  <dcterms:modified xsi:type="dcterms:W3CDTF">2016-10-07T13:24:37Z</dcterms:modified>
</cp:coreProperties>
</file>