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82C65-EBCC-4A6C-BF65-F921D2991801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97BE0-3672-45CF-B105-824195B0C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39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Differentiate for Mariam, </a:t>
            </a:r>
            <a:r>
              <a:rPr lang="en-US" dirty="0" err="1" smtClean="0"/>
              <a:t>Dasha</a:t>
            </a:r>
            <a:r>
              <a:rPr lang="en-US" dirty="0" smtClean="0"/>
              <a:t> &amp; </a:t>
            </a:r>
            <a:r>
              <a:rPr lang="en-US" dirty="0" err="1" smtClean="0"/>
              <a:t>Moza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Remove accuracy – add in historical interpretation.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Ie</a:t>
            </a:r>
            <a:r>
              <a:rPr lang="en-US" baseline="0" dirty="0" smtClean="0"/>
              <a:t> what is the viewpoint of the source?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010E2-5309-40CE-BE64-520EA99526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9050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4F42D-2F00-460D-9534-B55D40C0A9FE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09/10/2017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F2B7DA-C660-4DD1-BFFA-71666599D56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123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4F42D-2F00-460D-9534-B55D40C0A9FE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09/10/2017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F2B7DA-C660-4DD1-BFFA-71666599D56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74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4F42D-2F00-460D-9534-B55D40C0A9FE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09/10/2017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F2B7DA-C660-4DD1-BFFA-71666599D56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135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4F42D-2F00-460D-9534-B55D40C0A9FE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09/10/2017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F2B7DA-C660-4DD1-BFFA-71666599D56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897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4F42D-2F00-460D-9534-B55D40C0A9FE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09/10/2017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F2B7DA-C660-4DD1-BFFA-71666599D56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376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4F42D-2F00-460D-9534-B55D40C0A9FE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09/10/2017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F2B7DA-C660-4DD1-BFFA-71666599D56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50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4F42D-2F00-460D-9534-B55D40C0A9FE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09/10/2017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F2B7DA-C660-4DD1-BFFA-71666599D56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014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4F42D-2F00-460D-9534-B55D40C0A9FE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09/10/2017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F2B7DA-C660-4DD1-BFFA-71666599D56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707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4F42D-2F00-460D-9534-B55D40C0A9FE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09/10/2017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F2B7DA-C660-4DD1-BFFA-71666599D56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164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4F42D-2F00-460D-9534-B55D40C0A9FE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09/10/2017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F2B7DA-C660-4DD1-BFFA-71666599D56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674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4F42D-2F00-460D-9534-B55D40C0A9FE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09/10/2017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F2B7DA-C660-4DD1-BFFA-71666599D56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953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4F42D-2F00-460D-9534-B55D40C0A9FE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09/10/2017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F2B7DA-C660-4DD1-BFFA-71666599D56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805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745593" y="2026426"/>
            <a:ext cx="548203" cy="405685"/>
          </a:xfrm>
          <a:prstGeom prst="rightArrow">
            <a:avLst/>
          </a:prstGeom>
          <a:solidFill>
            <a:srgbClr val="F094D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547" y="1471866"/>
            <a:ext cx="1874306" cy="2292935"/>
          </a:xfrm>
          <a:prstGeom prst="rect">
            <a:avLst/>
          </a:prstGeom>
          <a:solidFill>
            <a:srgbClr val="ADE99F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WHAT DOES THE SOURCE TELL YOU?</a:t>
            </a: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) what does the source SAY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?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OR What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can you SEE in the picture? </a:t>
            </a:r>
            <a:r>
              <a:rPr kumimoji="0" lang="en-GB" sz="11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(Is the information given accurate?)</a:t>
            </a:r>
            <a:endParaRPr kumimoji="0" lang="en-GB" sz="11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2) What is the main message of the author?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(Consider the </a:t>
            </a:r>
            <a:r>
              <a:rPr kumimoji="0" lang="en-GB" sz="11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content, context and comment 3C’s</a:t>
            </a:r>
            <a:r>
              <a:rPr kumimoji="0" lang="en-GB" sz="11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)</a:t>
            </a:r>
            <a:endParaRPr kumimoji="0" lang="en-GB" sz="11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530" y="826890"/>
            <a:ext cx="1777284" cy="41549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STEP 1: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SOURCE CONTENT</a:t>
            </a:r>
            <a:endParaRPr kumimoji="0" lang="en-GB" sz="1050" b="1" i="0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17998" y="5453578"/>
            <a:ext cx="4499282" cy="6001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4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) Who made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it? 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When was it made? (This is the </a:t>
            </a:r>
            <a:r>
              <a:rPr kumimoji="0" lang="en-GB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origin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)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5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)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Why do you think the source was made? (This is the 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purpose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of the source)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6358" y="4084243"/>
            <a:ext cx="1101884" cy="577081"/>
          </a:xfrm>
          <a:prstGeom prst="rect">
            <a:avLst/>
          </a:prstGeom>
          <a:solidFill>
            <a:srgbClr val="FF66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STEP </a:t>
            </a:r>
            <a:r>
              <a:rPr kumimoji="0" lang="en-GB" sz="105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2: HISTORICAL VIEWPOINT</a:t>
            </a:r>
            <a:endParaRPr kumimoji="0" lang="en-GB" sz="105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1810058" y="4800108"/>
            <a:ext cx="506039" cy="405685"/>
          </a:xfrm>
          <a:prstGeom prst="rightArrow">
            <a:avLst/>
          </a:prstGeom>
          <a:solidFill>
            <a:srgbClr val="F094D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ight Arrow 18"/>
          <p:cNvSpPr/>
          <p:nvPr/>
        </p:nvSpPr>
        <p:spPr>
          <a:xfrm rot="10800000">
            <a:off x="6496677" y="1544871"/>
            <a:ext cx="416447" cy="405685"/>
          </a:xfrm>
          <a:prstGeom prst="rightArrow">
            <a:avLst/>
          </a:prstGeom>
          <a:solidFill>
            <a:srgbClr val="F094D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12126" y="5453578"/>
            <a:ext cx="1719392" cy="577081"/>
          </a:xfrm>
          <a:prstGeom prst="rect">
            <a:avLst/>
          </a:prstGeom>
          <a:solidFill>
            <a:schemeClr val="accent4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STEP 3</a:t>
            </a:r>
            <a:r>
              <a:rPr kumimoji="0" lang="en-GB" sz="105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: SOURCE PROVENANCE (Origin, Purpose)</a:t>
            </a:r>
            <a:endParaRPr kumimoji="0" lang="en-GB" sz="1050" b="1" i="1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28065" y="781833"/>
            <a:ext cx="4391328" cy="43858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25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" panose="05000000000000000000" pitchFamily="2" charset="2"/>
              </a:rPr>
              <a:t>FOLLOW STEPS </a:t>
            </a:r>
            <a:r>
              <a:rPr kumimoji="0" lang="en-GB" sz="1125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" panose="05000000000000000000" pitchFamily="2" charset="2"/>
              </a:rPr>
              <a:t>1-5; </a:t>
            </a:r>
            <a:r>
              <a:rPr kumimoji="0" lang="en-GB" sz="1125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" panose="05000000000000000000" pitchFamily="2" charset="2"/>
              </a:rPr>
              <a:t>start on green, and work your way round- follow the blue </a:t>
            </a:r>
            <a:r>
              <a:rPr kumimoji="0" lang="en-GB" sz="1125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" panose="05000000000000000000" pitchFamily="2" charset="2"/>
              </a:rPr>
              <a:t>arrows.  Answer question 1-7</a:t>
            </a:r>
            <a:endParaRPr kumimoji="0" lang="en-GB" sz="1125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8873" y="4879563"/>
            <a:ext cx="1754697" cy="900246"/>
          </a:xfrm>
          <a:prstGeom prst="rect">
            <a:avLst/>
          </a:prstGeom>
          <a:solidFill>
            <a:srgbClr val="FFCC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</a:t>
            </a:r>
            <a:r>
              <a:rPr kumimoji="0" lang="en-GB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) What is the sources view of the event you are studying?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3" name="Right Arrow 22"/>
          <p:cNvSpPr/>
          <p:nvPr/>
        </p:nvSpPr>
        <p:spPr>
          <a:xfrm rot="10800000">
            <a:off x="6468977" y="3859115"/>
            <a:ext cx="450328" cy="405685"/>
          </a:xfrm>
          <a:prstGeom prst="rightArrow">
            <a:avLst/>
          </a:prstGeom>
          <a:solidFill>
            <a:srgbClr val="F094D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03512" y="4663662"/>
            <a:ext cx="1133476" cy="4154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STEP 4</a:t>
            </a:r>
            <a:r>
              <a:rPr kumimoji="0" lang="en-GB" sz="105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: RELIABILITY</a:t>
            </a:r>
            <a:endParaRPr kumimoji="0" lang="en-GB" sz="105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13124" y="3478146"/>
            <a:ext cx="2066979" cy="9002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6</a:t>
            </a:r>
            <a:r>
              <a:rPr kumimoji="0" lang="en-GB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) Do you </a:t>
            </a:r>
            <a:r>
              <a:rPr kumimoji="0" lang="en-GB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TRUST</a:t>
            </a:r>
            <a:r>
              <a:rPr kumimoji="0" lang="en-GB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the person who created the source?  Are they likely to tell you the truth?  Could they be biased? Why?  </a:t>
            </a:r>
          </a:p>
        </p:txBody>
      </p:sp>
      <p:sp>
        <p:nvSpPr>
          <p:cNvPr id="14" name="Down Arrow 13"/>
          <p:cNvSpPr/>
          <p:nvPr/>
        </p:nvSpPr>
        <p:spPr>
          <a:xfrm>
            <a:off x="1490543" y="1275153"/>
            <a:ext cx="211718" cy="196208"/>
          </a:xfrm>
          <a:prstGeom prst="down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1419736" y="3882794"/>
            <a:ext cx="185365" cy="261480"/>
          </a:xfrm>
          <a:prstGeom prst="down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1383193" y="4657735"/>
            <a:ext cx="221908" cy="235370"/>
          </a:xfrm>
          <a:prstGeom prst="down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Down Arrow 34"/>
          <p:cNvSpPr/>
          <p:nvPr/>
        </p:nvSpPr>
        <p:spPr>
          <a:xfrm rot="10800000">
            <a:off x="8381733" y="4390491"/>
            <a:ext cx="207688" cy="267243"/>
          </a:xfrm>
          <a:prstGeom prst="down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Down Arrow 35"/>
          <p:cNvSpPr/>
          <p:nvPr/>
        </p:nvSpPr>
        <p:spPr>
          <a:xfrm rot="10800000">
            <a:off x="8313937" y="3234483"/>
            <a:ext cx="201763" cy="237356"/>
          </a:xfrm>
          <a:prstGeom prst="down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ight Arrow 25"/>
          <p:cNvSpPr/>
          <p:nvPr/>
        </p:nvSpPr>
        <p:spPr>
          <a:xfrm rot="16200000">
            <a:off x="5245736" y="5101079"/>
            <a:ext cx="365068" cy="387240"/>
          </a:xfrm>
          <a:prstGeom prst="rightArrow">
            <a:avLst/>
          </a:prstGeom>
          <a:solidFill>
            <a:srgbClr val="F094D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21497" y="1475419"/>
            <a:ext cx="4147480" cy="36298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0" y="-6852"/>
            <a:ext cx="9144001" cy="750319"/>
          </a:xfrm>
          <a:prstGeom prst="rect">
            <a:avLst/>
          </a:prstGeom>
          <a:solidFill>
            <a:srgbClr val="2FA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2393" tIns="51197" rIns="102393" bIns="51197" anchor="ctr"/>
          <a:lstStyle/>
          <a:p>
            <a:pPr marL="0" marR="0" lvl="0" indent="0" algn="ctr" defTabSz="407484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Source Analysis - Toolkit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  <p:grpSp>
        <p:nvGrpSpPr>
          <p:cNvPr id="40" name="Group 2"/>
          <p:cNvGrpSpPr>
            <a:grpSpLocks/>
          </p:cNvGrpSpPr>
          <p:nvPr/>
        </p:nvGrpSpPr>
        <p:grpSpPr bwMode="auto">
          <a:xfrm>
            <a:off x="0" y="6094413"/>
            <a:ext cx="9144000" cy="763587"/>
            <a:chOff x="0" y="4580821"/>
            <a:chExt cx="9144000" cy="562681"/>
          </a:xfrm>
        </p:grpSpPr>
        <p:sp>
          <p:nvSpPr>
            <p:cNvPr id="41" name="Rectangle 40"/>
            <p:cNvSpPr/>
            <p:nvPr/>
          </p:nvSpPr>
          <p:spPr>
            <a:xfrm>
              <a:off x="0" y="4580821"/>
              <a:ext cx="9144000" cy="562681"/>
            </a:xfrm>
            <a:prstGeom prst="rect">
              <a:avLst/>
            </a:prstGeom>
            <a:solidFill>
              <a:srgbClr val="2FAC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2" name="Picture 4" descr="Screen Shot 2015-02-09 at 12.06.40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588459"/>
              <a:ext cx="2798613" cy="55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5" descr="GEMS_PhotoLogo_9_DB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8000" y="4640762"/>
              <a:ext cx="922842" cy="435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TextBox 43"/>
            <p:cNvSpPr txBox="1"/>
            <p:nvPr/>
          </p:nvSpPr>
          <p:spPr>
            <a:xfrm>
              <a:off x="3373438" y="4614745"/>
              <a:ext cx="4652962" cy="5229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MS PGothic" panose="020B0600070205080204" pitchFamily="34" charset="-128"/>
                  <a:cs typeface="Arial"/>
                </a:rPr>
                <a:t>Want to know the latest?</a:t>
              </a: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MS PGothic" panose="020B0600070205080204" pitchFamily="34" charset="-128"/>
                  <a:cs typeface="Arial"/>
                </a:rPr>
                <a:t>	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MS PGothic" panose="020B0600070205080204" pitchFamily="34" charset="-128"/>
                  <a:cs typeface="Arial"/>
                </a:rPr>
                <a:t>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MS PGothic" panose="020B0600070205080204" pitchFamily="34" charset="-128"/>
                  <a:cs typeface="Arial"/>
                </a:rPr>
                <a:t>Follow us… 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MS PGothic" panose="020B0600070205080204" pitchFamily="34" charset="-128"/>
                  <a:cs typeface="Arial"/>
                </a:rPr>
                <a:t>Twitter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MS PGothic" panose="020B0600070205080204" pitchFamily="34" charset="-128"/>
                  <a:cs typeface="Arial"/>
                </a:rPr>
                <a:t> </a:t>
              </a:r>
              <a:r>
                <a:rPr kumimoji="0" lang="en-US" sz="825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MS PGothic" panose="020B0600070205080204" pitchFamily="34" charset="-128"/>
                  <a:cs typeface="Arial"/>
                </a:rPr>
                <a:t>@GEMS_WSO 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MS PGothic" panose="020B0600070205080204" pitchFamily="34" charset="-128"/>
                  <a:cs typeface="Arial"/>
                </a:rPr>
                <a:t>|  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MS PGothic" panose="020B0600070205080204" pitchFamily="34" charset="-128"/>
                  <a:cs typeface="Arial"/>
                </a:rPr>
                <a:t>Facebook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MS PGothic" panose="020B0600070205080204" pitchFamily="34" charset="-128"/>
                  <a:cs typeface="Arial"/>
                </a:rPr>
                <a:t> </a:t>
              </a:r>
              <a:r>
                <a:rPr kumimoji="0" lang="en-US" sz="825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MS PGothic" panose="020B0600070205080204" pitchFamily="34" charset="-128"/>
                  <a:cs typeface="Arial"/>
                </a:rPr>
                <a:t>GEMSWSO</a:t>
              </a:r>
              <a:endParaRPr kumimoji="0" lang="en-US" sz="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MS PGothic" panose="020B0600070205080204" pitchFamily="34" charset="-128"/>
                <a:cs typeface="Arial"/>
              </a:endParaRPr>
            </a:p>
          </p:txBody>
        </p:sp>
      </p:grpSp>
      <p:pic>
        <p:nvPicPr>
          <p:cNvPr id="47" name="Picture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905" y="35351"/>
            <a:ext cx="624669" cy="624669"/>
          </a:xfrm>
          <a:prstGeom prst="ellipse">
            <a:avLst/>
          </a:prstGeom>
        </p:spPr>
      </p:pic>
      <p:sp>
        <p:nvSpPr>
          <p:cNvPr id="48" name="Down Arrow 47"/>
          <p:cNvSpPr/>
          <p:nvPr/>
        </p:nvSpPr>
        <p:spPr>
          <a:xfrm rot="16200000">
            <a:off x="3911675" y="5515824"/>
            <a:ext cx="233393" cy="387042"/>
          </a:xfrm>
          <a:prstGeom prst="down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510955" y="2812140"/>
            <a:ext cx="1095284" cy="4154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STEP </a:t>
            </a:r>
            <a:r>
              <a:rPr kumimoji="0" lang="en-GB" sz="105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5: VALUE</a:t>
            </a:r>
            <a:endParaRPr kumimoji="0" lang="en-GB" sz="105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913125" y="893635"/>
            <a:ext cx="1894155" cy="1708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7</a:t>
            </a:r>
            <a:r>
              <a:rPr kumimoji="0" lang="en-GB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) 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Is the source </a:t>
            </a:r>
            <a:r>
              <a:rPr kumimoji="0" lang="en-GB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VALUABLE? </a:t>
            </a:r>
            <a:r>
              <a:rPr kumimoji="0" lang="en-GB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Does the source help you find out more about the topic you are studying?  What </a:t>
            </a:r>
            <a:r>
              <a:rPr kumimoji="0" lang="en-GB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limitations</a:t>
            </a:r>
            <a:r>
              <a:rPr kumimoji="0" lang="en-GB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does the source have? (To fully answer this you MUST consider the content, origin and purpose </a:t>
            </a:r>
            <a:r>
              <a:rPr kumimoji="0" lang="en-GB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COP</a:t>
            </a:r>
            <a:r>
              <a:rPr kumimoji="0" lang="en-GB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)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2" name="Down Arrow 51"/>
          <p:cNvSpPr/>
          <p:nvPr/>
        </p:nvSpPr>
        <p:spPr>
          <a:xfrm rot="10800000">
            <a:off x="8312158" y="2592859"/>
            <a:ext cx="199440" cy="207056"/>
          </a:xfrm>
          <a:prstGeom prst="down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5410" y="450139"/>
            <a:ext cx="641569" cy="366058"/>
            <a:chOff x="1584412" y="1360751"/>
            <a:chExt cx="641569" cy="366058"/>
          </a:xfrm>
        </p:grpSpPr>
        <p:sp>
          <p:nvSpPr>
            <p:cNvPr id="6" name="Oval 5"/>
            <p:cNvSpPr/>
            <p:nvPr/>
          </p:nvSpPr>
          <p:spPr>
            <a:xfrm>
              <a:off x="1614730" y="1360751"/>
              <a:ext cx="407806" cy="36605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84412" y="1380009"/>
              <a:ext cx="6415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Q13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8401293" y="2852303"/>
            <a:ext cx="641569" cy="366058"/>
            <a:chOff x="1584412" y="1360751"/>
            <a:chExt cx="641569" cy="366058"/>
          </a:xfrm>
        </p:grpSpPr>
        <p:sp>
          <p:nvSpPr>
            <p:cNvPr id="54" name="Oval 53"/>
            <p:cNvSpPr/>
            <p:nvPr/>
          </p:nvSpPr>
          <p:spPr>
            <a:xfrm>
              <a:off x="1614730" y="1360751"/>
              <a:ext cx="407806" cy="36605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584412" y="1380009"/>
              <a:ext cx="6415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Q14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7384831" y="4700769"/>
            <a:ext cx="641569" cy="366058"/>
            <a:chOff x="1584412" y="1360751"/>
            <a:chExt cx="641569" cy="366058"/>
          </a:xfrm>
        </p:grpSpPr>
        <p:sp>
          <p:nvSpPr>
            <p:cNvPr id="57" name="Oval 56"/>
            <p:cNvSpPr/>
            <p:nvPr/>
          </p:nvSpPr>
          <p:spPr>
            <a:xfrm>
              <a:off x="1614730" y="1360751"/>
              <a:ext cx="407806" cy="36605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584412" y="1380009"/>
              <a:ext cx="6415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Q14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023872" y="451884"/>
            <a:ext cx="641569" cy="366058"/>
            <a:chOff x="1584412" y="1360751"/>
            <a:chExt cx="641569" cy="366058"/>
          </a:xfrm>
        </p:grpSpPr>
        <p:sp>
          <p:nvSpPr>
            <p:cNvPr id="60" name="Oval 59"/>
            <p:cNvSpPr/>
            <p:nvPr/>
          </p:nvSpPr>
          <p:spPr>
            <a:xfrm>
              <a:off x="1614730" y="1360751"/>
              <a:ext cx="407806" cy="36605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584412" y="1380009"/>
              <a:ext cx="6415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Q15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46052" y="450139"/>
            <a:ext cx="641569" cy="366058"/>
            <a:chOff x="1584412" y="1360751"/>
            <a:chExt cx="641569" cy="366058"/>
          </a:xfrm>
        </p:grpSpPr>
        <p:sp>
          <p:nvSpPr>
            <p:cNvPr id="63" name="Oval 62"/>
            <p:cNvSpPr/>
            <p:nvPr/>
          </p:nvSpPr>
          <p:spPr>
            <a:xfrm>
              <a:off x="1614730" y="1360751"/>
              <a:ext cx="407806" cy="36605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584412" y="1380009"/>
              <a:ext cx="6415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Q14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5" name="Down Arrow 64"/>
          <p:cNvSpPr/>
          <p:nvPr/>
        </p:nvSpPr>
        <p:spPr>
          <a:xfrm rot="10800000">
            <a:off x="8312158" y="5095250"/>
            <a:ext cx="214000" cy="359182"/>
          </a:xfrm>
          <a:prstGeom prst="down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Down Arrow 65"/>
          <p:cNvSpPr/>
          <p:nvPr/>
        </p:nvSpPr>
        <p:spPr>
          <a:xfrm rot="16200000">
            <a:off x="1875086" y="5480095"/>
            <a:ext cx="291531" cy="307896"/>
          </a:xfrm>
          <a:prstGeom prst="down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1656464" y="3371169"/>
            <a:ext cx="813226" cy="366058"/>
            <a:chOff x="1584412" y="1360751"/>
            <a:chExt cx="641569" cy="366058"/>
          </a:xfrm>
        </p:grpSpPr>
        <p:sp>
          <p:nvSpPr>
            <p:cNvPr id="68" name="Oval 67"/>
            <p:cNvSpPr/>
            <p:nvPr/>
          </p:nvSpPr>
          <p:spPr>
            <a:xfrm>
              <a:off x="1614730" y="1360751"/>
              <a:ext cx="407806" cy="36605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584412" y="1380009"/>
              <a:ext cx="6415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Q13b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91547" y="4188908"/>
            <a:ext cx="641569" cy="366058"/>
            <a:chOff x="1584412" y="1360751"/>
            <a:chExt cx="641569" cy="366058"/>
          </a:xfrm>
        </p:grpSpPr>
        <p:sp>
          <p:nvSpPr>
            <p:cNvPr id="71" name="Oval 70"/>
            <p:cNvSpPr/>
            <p:nvPr/>
          </p:nvSpPr>
          <p:spPr>
            <a:xfrm>
              <a:off x="1614730" y="1360751"/>
              <a:ext cx="407806" cy="36605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584412" y="1380009"/>
              <a:ext cx="6415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Q15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568155" y="5252317"/>
            <a:ext cx="641569" cy="366058"/>
            <a:chOff x="1584412" y="1360751"/>
            <a:chExt cx="641569" cy="366058"/>
          </a:xfrm>
        </p:grpSpPr>
        <p:sp>
          <p:nvSpPr>
            <p:cNvPr id="74" name="Oval 73"/>
            <p:cNvSpPr/>
            <p:nvPr/>
          </p:nvSpPr>
          <p:spPr>
            <a:xfrm>
              <a:off x="1614730" y="1360751"/>
              <a:ext cx="407806" cy="36605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584412" y="1380009"/>
              <a:ext cx="6415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Q14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510790" y="467316"/>
            <a:ext cx="641569" cy="366058"/>
            <a:chOff x="1584412" y="1360751"/>
            <a:chExt cx="641569" cy="366058"/>
          </a:xfrm>
        </p:grpSpPr>
        <p:sp>
          <p:nvSpPr>
            <p:cNvPr id="77" name="Oval 76"/>
            <p:cNvSpPr/>
            <p:nvPr/>
          </p:nvSpPr>
          <p:spPr>
            <a:xfrm>
              <a:off x="1614730" y="1360751"/>
              <a:ext cx="407806" cy="36605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584412" y="1380009"/>
              <a:ext cx="6415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Q16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1529954" y="4204754"/>
            <a:ext cx="641569" cy="366058"/>
            <a:chOff x="1584412" y="1360751"/>
            <a:chExt cx="641569" cy="366058"/>
          </a:xfrm>
        </p:grpSpPr>
        <p:sp>
          <p:nvSpPr>
            <p:cNvPr id="80" name="Oval 79"/>
            <p:cNvSpPr/>
            <p:nvPr/>
          </p:nvSpPr>
          <p:spPr>
            <a:xfrm>
              <a:off x="1614730" y="1360751"/>
              <a:ext cx="407806" cy="36605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584412" y="1380009"/>
              <a:ext cx="6415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Q16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935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270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MS PGothic</vt:lpstr>
      <vt:lpstr>MS PGothic</vt:lpstr>
      <vt:lpstr>Arial</vt:lpstr>
      <vt:lpstr>Calibri</vt:lpstr>
      <vt:lpstr>Calibri Light</vt:lpstr>
      <vt:lpstr>Comic Sans MS</vt:lpstr>
      <vt:lpstr>Wingdings</vt:lpstr>
      <vt:lpstr>4_Office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Loxston-Baker</dc:creator>
  <cp:lastModifiedBy>Helen Loxston-Baker</cp:lastModifiedBy>
  <cp:revision>1</cp:revision>
  <dcterms:created xsi:type="dcterms:W3CDTF">2017-10-09T12:09:14Z</dcterms:created>
  <dcterms:modified xsi:type="dcterms:W3CDTF">2017-10-09T12:10:08Z</dcterms:modified>
</cp:coreProperties>
</file>