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5"/>
  </p:notesMasterIdLst>
  <p:sldIdLst>
    <p:sldId id="260" r:id="rId3"/>
    <p:sldId id="263" r:id="rId4"/>
    <p:sldId id="265" r:id="rId5"/>
    <p:sldId id="264" r:id="rId6"/>
    <p:sldId id="279" r:id="rId7"/>
    <p:sldId id="266" r:id="rId8"/>
    <p:sldId id="267" r:id="rId9"/>
    <p:sldId id="270" r:id="rId10"/>
    <p:sldId id="268" r:id="rId11"/>
    <p:sldId id="287" r:id="rId12"/>
    <p:sldId id="273" r:id="rId13"/>
    <p:sldId id="271" r:id="rId14"/>
    <p:sldId id="277" r:id="rId15"/>
    <p:sldId id="280" r:id="rId16"/>
    <p:sldId id="281" r:id="rId17"/>
    <p:sldId id="282" r:id="rId18"/>
    <p:sldId id="283" r:id="rId19"/>
    <p:sldId id="274" r:id="rId20"/>
    <p:sldId id="275" r:id="rId21"/>
    <p:sldId id="284" r:id="rId22"/>
    <p:sldId id="285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9FF33"/>
    <a:srgbClr val="FF66CC"/>
    <a:srgbClr val="CC00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664" autoAdjust="0"/>
  </p:normalViewPr>
  <p:slideViewPr>
    <p:cSldViewPr>
      <p:cViewPr varScale="1">
        <p:scale>
          <a:sx n="70" d="100"/>
          <a:sy n="70" d="100"/>
        </p:scale>
        <p:origin x="66" y="1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DD8A4-F411-41BE-98AC-B9EDB3003CE4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39BEB-B512-44A5-8598-330D622CA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9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77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can divide up the title into the 6</a:t>
            </a:r>
            <a:r>
              <a:rPr lang="en-US" baseline="0" dirty="0" smtClean="0"/>
              <a:t> historical concepts – answers on the next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21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can divide up the title into the 6</a:t>
            </a:r>
            <a:r>
              <a:rPr lang="en-US" baseline="0" dirty="0" smtClean="0"/>
              <a:t> historical concepts – answers on the next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12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44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777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062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97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645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313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9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77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65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77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32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7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19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92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39BEB-B512-44A5-8598-330D622CAE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39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10303-67B7-409D-8A29-259C40673DCF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72374070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5A046-B957-4D0E-9622-F840AC3FBC47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07044021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5440" y="273629"/>
            <a:ext cx="2054880" cy="585277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0720" cy="585277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78F50-CDF1-4B78-8FAB-45F0F6B49E9E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015110346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2AC-7BF0-4EB6-8DE2-263992D391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4BD-1C5F-4BA0-8B69-1C303C527F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62641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2AC-7BF0-4EB6-8DE2-263992D391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4BD-1C5F-4BA0-8B69-1C303C527F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026940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2AC-7BF0-4EB6-8DE2-263992D391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4BD-1C5F-4BA0-8B69-1C303C527F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638976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2AC-7BF0-4EB6-8DE2-263992D391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4BD-1C5F-4BA0-8B69-1C303C527F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107907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2AC-7BF0-4EB6-8DE2-263992D391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4BD-1C5F-4BA0-8B69-1C303C527F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802609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2AC-7BF0-4EB6-8DE2-263992D391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4BD-1C5F-4BA0-8B69-1C303C527F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912760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2AC-7BF0-4EB6-8DE2-263992D391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4BD-1C5F-4BA0-8B69-1C303C527F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709378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2AC-7BF0-4EB6-8DE2-263992D391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4BD-1C5F-4BA0-8B69-1C303C527F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7595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AB549-881F-465E-A35E-8B0FD418CCF8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314458150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2AC-7BF0-4EB6-8DE2-263992D391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4BD-1C5F-4BA0-8B69-1C303C527F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270796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2AC-7BF0-4EB6-8DE2-263992D391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4BD-1C5F-4BA0-8B69-1C303C527F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0691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2AC-7BF0-4EB6-8DE2-263992D391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D4BD-1C5F-4BA0-8B69-1C303C527F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69090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AF5C0-0D9B-4FA5-B63D-A9DE18690B24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963643180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0" y="1604328"/>
            <a:ext cx="4042080" cy="45220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800" y="1604328"/>
            <a:ext cx="4043520" cy="45220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41DF1-306D-42C3-95AF-222CBF2D4DD0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2976699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A62B-F27B-4225-8963-8D1FCD1A6B60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22449084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8694-8A56-4F50-A91E-73751B57E474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6875061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25FD-89D0-49E5-9687-89347DC503C1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12085816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E5511-978A-4635-8F80-9FBC79D1DBC9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386690013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41857-3E00-4A92-BA63-1FAB2DD0D7DB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94239684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23840" cy="114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23840" cy="452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Cliquez pour éditer le format du plan de texte</a:t>
            </a:r>
          </a:p>
          <a:p>
            <a:pPr lvl="1"/>
            <a:r>
              <a:rPr lang="en-GB" altLang="en-US" smtClean="0"/>
              <a:t>Second niveau de plan</a:t>
            </a:r>
          </a:p>
          <a:p>
            <a:pPr lvl="2"/>
            <a:r>
              <a:rPr lang="en-GB" altLang="en-US" smtClean="0"/>
              <a:t>Troisième niveau de plan</a:t>
            </a:r>
          </a:p>
          <a:p>
            <a:pPr lvl="3"/>
            <a:r>
              <a:rPr lang="en-GB" altLang="en-US" smtClean="0"/>
              <a:t>Quatrième niveau de plan</a:t>
            </a:r>
          </a:p>
          <a:p>
            <a:pPr lvl="4"/>
            <a:r>
              <a:rPr lang="en-GB" altLang="en-US" smtClean="0"/>
              <a:t>Cinquième niveau de plan</a:t>
            </a:r>
          </a:p>
          <a:p>
            <a:pPr lvl="4"/>
            <a:r>
              <a:rPr lang="en-GB" altLang="en-US" smtClean="0"/>
              <a:t>Sixième niveau de plan</a:t>
            </a:r>
          </a:p>
          <a:p>
            <a:pPr lvl="4"/>
            <a:r>
              <a:rPr lang="en-GB" altLang="en-US" smtClean="0"/>
              <a:t>Septième niveau de plan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6481" y="6247376"/>
            <a:ext cx="2126880" cy="4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defTabSz="4075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200">
              <a:solidFill>
                <a:srgbClr val="FFFFFF"/>
              </a:solidFill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7681" y="6247376"/>
            <a:ext cx="2895840" cy="4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defTabSz="4075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20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2544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defTabSz="4075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65F9A01A-AF5D-4C29-93EC-04A4FD89022C}" type="slidenum">
              <a:rPr lang="fr-FR" altLang="en-US" sz="2200"/>
              <a:pPr defTabSz="407526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‹#›</a:t>
            </a:fld>
            <a:endParaRPr lang="fr-FR" altLang="en-US" sz="2200"/>
          </a:p>
        </p:txBody>
      </p:sp>
    </p:spTree>
    <p:extLst>
      <p:ext uri="{BB962C8B-B14F-4D97-AF65-F5344CB8AC3E}">
        <p14:creationId xmlns:p14="http://schemas.microsoft.com/office/powerpoint/2010/main" val="28502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2280994" indent="-207363"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695720" indent="-207363"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110446" indent="-207363"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525172" indent="-207363"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11045" indent="-311045" algn="l" defTabSz="407526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036815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451541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1866268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280994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6pPr>
      <a:lvl7pPr marL="2695720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7pPr>
      <a:lvl8pPr marL="3110446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8pPr>
      <a:lvl9pPr marL="3525172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Microsoft YaHei" charset="0"/>
        </a:defRPr>
      </a:lvl9pPr>
    </p:bodyStyle>
    <p:otherStyle>
      <a:defPPr>
        <a:defRPr lang="en-US"/>
      </a:defPPr>
      <a:lvl1pPr marL="0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400652AC-7BF0-4EB6-8DE2-263992D391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4/8/2017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4A48D4BD-1C5F-4BA0-8B69-1C303C527F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0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landschoolhistory.com/source-evaluation.html" TargetMode="Externa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441" y="6181291"/>
            <a:ext cx="9142560" cy="676709"/>
            <a:chOff x="0" y="4580821"/>
            <a:chExt cx="9144000" cy="562681"/>
          </a:xfrm>
        </p:grpSpPr>
        <p:sp>
          <p:nvSpPr>
            <p:cNvPr id="10" name="Rectangle 9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DB178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Screen Shot 2015-02-09 at 12.06.57 P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0821"/>
              <a:ext cx="2830343" cy="562679"/>
            </a:xfrm>
            <a:prstGeom prst="rect">
              <a:avLst/>
            </a:prstGeom>
          </p:spPr>
        </p:pic>
        <p:pic>
          <p:nvPicPr>
            <p:cNvPr id="13" name="Picture 12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-25758" y="0"/>
            <a:ext cx="9144000" cy="761508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History Internal Assessment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1252" y="833596"/>
            <a:ext cx="8229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Historical investigation</a:t>
            </a:r>
          </a:p>
          <a:p>
            <a:pPr algn="ctr"/>
            <a:endParaRPr lang="en-US" sz="2800" dirty="0"/>
          </a:p>
          <a:p>
            <a:r>
              <a:rPr lang="en-US" sz="2800" b="1" dirty="0" smtClean="0">
                <a:solidFill>
                  <a:srgbClr val="CC0066"/>
                </a:solidFill>
              </a:rPr>
              <a:t>Duration:  </a:t>
            </a:r>
            <a:r>
              <a:rPr lang="en-US" sz="2800" dirty="0" smtClean="0"/>
              <a:t>20 hours</a:t>
            </a:r>
          </a:p>
          <a:p>
            <a:r>
              <a:rPr lang="en-US" sz="2800" b="1" dirty="0" smtClean="0">
                <a:solidFill>
                  <a:srgbClr val="CC0066"/>
                </a:solidFill>
              </a:rPr>
              <a:t>Weighting:  </a:t>
            </a:r>
            <a:r>
              <a:rPr lang="en-US" sz="2800" dirty="0" smtClean="0"/>
              <a:t>25% SL, 20% HL</a:t>
            </a:r>
          </a:p>
          <a:p>
            <a:endParaRPr lang="en-US" sz="2800" dirty="0"/>
          </a:p>
          <a:p>
            <a:r>
              <a:rPr lang="en-US" sz="2800" dirty="0" smtClean="0"/>
              <a:t>Both SL and HL students are required to complete a historical investigation into a topic of their choice.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33526" y="4338440"/>
            <a:ext cx="8125052" cy="1569660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u="sng" dirty="0" smtClean="0"/>
              <a:t>AIMS: </a:t>
            </a:r>
          </a:p>
          <a:p>
            <a:r>
              <a:rPr lang="en-US" sz="2400" dirty="0" smtClean="0"/>
              <a:t>1. To demonstrate the application of skills and knowledge.</a:t>
            </a:r>
          </a:p>
          <a:p>
            <a:r>
              <a:rPr lang="en-US" sz="2400" dirty="0" smtClean="0"/>
              <a:t>2. To pursue your personal interest without the time limitations of exams.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70466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1441" y="35226"/>
            <a:ext cx="9144001" cy="750319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4000" b="1" dirty="0">
                <a:solidFill>
                  <a:srgbClr val="FFFFFF"/>
                </a:solidFill>
                <a:cs typeface="Arial"/>
              </a:rPr>
              <a:t>Section 1:  IA Titles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146730"/>
              </p:ext>
            </p:extLst>
          </p:nvPr>
        </p:nvGraphicFramePr>
        <p:xfrm>
          <a:off x="379559" y="1143000"/>
          <a:ext cx="8382000" cy="39928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754041">
                  <a:extLst>
                    <a:ext uri="{9D8B030D-6E8A-4147-A177-3AD203B41FA5}">
                      <a16:colId xmlns:a16="http://schemas.microsoft.com/office/drawing/2014/main" val="977288637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4083682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12044014"/>
                    </a:ext>
                  </a:extLst>
                </a:gridCol>
                <a:gridCol w="1827359">
                  <a:extLst>
                    <a:ext uri="{9D8B030D-6E8A-4147-A177-3AD203B41FA5}">
                      <a16:colId xmlns:a16="http://schemas.microsoft.com/office/drawing/2014/main" val="8020963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Topic Idea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Research Question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Command Word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Key Concept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15556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Supreme Court Decisions in the Civil Rights Movement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what extent did the Supreme Court Decision in </a:t>
                      </a:r>
                      <a:r>
                        <a:rPr lang="en-US" dirty="0" err="1" smtClean="0"/>
                        <a:t>Sweatt</a:t>
                      </a:r>
                      <a:r>
                        <a:rPr lang="en-US" dirty="0" smtClean="0"/>
                        <a:t> v. Painter (1950)</a:t>
                      </a:r>
                      <a:r>
                        <a:rPr lang="en-US" baseline="0" dirty="0" smtClean="0"/>
                        <a:t> influence Brown v. Board of Education (1954)?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what extent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Causation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795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73703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52693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75106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83480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8647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9559" y="5154168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Activity:</a:t>
            </a:r>
            <a:r>
              <a:rPr lang="en-US" sz="2400" dirty="0" smtClean="0"/>
              <a:t>  Create a table like the one above.  Look at the examples of IA questions on the next slide.  For each consider the Topic idea, command words and key concepts.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30321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1441" y="35226"/>
            <a:ext cx="9144001" cy="750319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4000" b="1" dirty="0">
                <a:solidFill>
                  <a:srgbClr val="FFFFFF"/>
                </a:solidFill>
                <a:cs typeface="Arial"/>
              </a:rPr>
              <a:t>Section 1:  IA Titles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4947" y="856357"/>
            <a:ext cx="90312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000" dirty="0" smtClean="0"/>
              <a:t>To </a:t>
            </a:r>
            <a:r>
              <a:rPr lang="en-US" altLang="en-US" sz="2000" dirty="0"/>
              <a:t>what extent were the first Five Year Plans of Stalin and Mao successfully implemented</a:t>
            </a:r>
            <a:r>
              <a:rPr lang="en-US" altLang="en-US" sz="2000" dirty="0" smtClean="0"/>
              <a:t>?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pPr marL="457200" indent="-457200">
              <a:lnSpc>
                <a:spcPct val="80000"/>
              </a:lnSpc>
              <a:buFont typeface="+mj-lt"/>
              <a:buAutoNum type="arabicPeriod" startAt="2"/>
            </a:pPr>
            <a:r>
              <a:rPr lang="en-US" altLang="en-US" sz="2000" dirty="0" smtClean="0"/>
              <a:t>Why </a:t>
            </a:r>
            <a:r>
              <a:rPr lang="en-US" altLang="en-US" sz="2000" dirty="0"/>
              <a:t>did Trotsky leave the Menshevik party and become a Bolshevik, and how important was his role in the Bolshevik Revolution of October 1917</a:t>
            </a:r>
            <a:r>
              <a:rPr lang="en-US" altLang="en-US" sz="2000" dirty="0" smtClean="0"/>
              <a:t>?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 startAt="2"/>
            </a:pPr>
            <a:endParaRPr lang="en-US" altLang="en-US" sz="2000" dirty="0"/>
          </a:p>
          <a:p>
            <a:pPr marL="457200" indent="-457200">
              <a:lnSpc>
                <a:spcPct val="80000"/>
              </a:lnSpc>
              <a:buFont typeface="+mj-lt"/>
              <a:buAutoNum type="arabicPeriod" startAt="2"/>
            </a:pPr>
            <a:r>
              <a:rPr lang="en-US" sz="2000" dirty="0" smtClean="0"/>
              <a:t>How </a:t>
            </a:r>
            <a:r>
              <a:rPr lang="en-US" sz="2000" dirty="0"/>
              <a:t>did the Red Guards carry out their role in the development of the Chinese 1966 Cultural Revolution</a:t>
            </a:r>
            <a:r>
              <a:rPr lang="en-US" sz="2000" dirty="0" smtClean="0"/>
              <a:t>?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 startAt="2"/>
            </a:pPr>
            <a:endParaRPr lang="en-US" altLang="en-US" sz="2000" dirty="0"/>
          </a:p>
          <a:p>
            <a:pPr marL="457200" indent="-457200">
              <a:lnSpc>
                <a:spcPct val="80000"/>
              </a:lnSpc>
              <a:buFont typeface="+mj-lt"/>
              <a:buAutoNum type="arabicPeriod" startAt="2"/>
            </a:pPr>
            <a:r>
              <a:rPr lang="en-US" sz="2000" dirty="0" smtClean="0"/>
              <a:t>How </a:t>
            </a:r>
            <a:r>
              <a:rPr lang="en-US" sz="2000" dirty="0"/>
              <a:t>did the Alliance system lead to the outbreak of the First World War</a:t>
            </a:r>
            <a:r>
              <a:rPr lang="en-US" sz="2000" dirty="0" smtClean="0"/>
              <a:t>?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 startAt="2"/>
            </a:pPr>
            <a:endParaRPr lang="en-US" altLang="en-US" sz="2000" dirty="0"/>
          </a:p>
          <a:p>
            <a:pPr marL="457200" indent="-457200">
              <a:lnSpc>
                <a:spcPct val="80000"/>
              </a:lnSpc>
              <a:buFont typeface="+mj-lt"/>
              <a:buAutoNum type="arabicPeriod" startAt="2"/>
            </a:pPr>
            <a:r>
              <a:rPr lang="en-US" altLang="en-US" sz="2000" dirty="0" smtClean="0"/>
              <a:t>How </a:t>
            </a:r>
            <a:r>
              <a:rPr lang="en-US" altLang="en-US" sz="2000" dirty="0"/>
              <a:t>did newspaper reports on the death of Kennedy vary, and how reliable were they</a:t>
            </a:r>
            <a:r>
              <a:rPr lang="en-US" altLang="en-US" sz="2000" dirty="0" smtClean="0"/>
              <a:t>?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 startAt="2"/>
            </a:pPr>
            <a:endParaRPr lang="en-US" altLang="en-US" sz="2000" dirty="0"/>
          </a:p>
          <a:p>
            <a:pPr marL="457200" indent="-457200">
              <a:lnSpc>
                <a:spcPct val="90000"/>
              </a:lnSpc>
              <a:buFont typeface="+mj-lt"/>
              <a:buAutoNum type="arabicPeriod" startAt="2"/>
            </a:pPr>
            <a:r>
              <a:rPr lang="en-US" altLang="en-US" sz="2000" dirty="0" smtClean="0"/>
              <a:t>How </a:t>
            </a:r>
            <a:r>
              <a:rPr lang="en-US" altLang="en-US" sz="2000" dirty="0"/>
              <a:t>can our understanding of the origins of the Cold War be aided by a study of different schools of thought on it’s origins</a:t>
            </a:r>
            <a:r>
              <a:rPr lang="en-US" altLang="en-US" sz="2000" dirty="0" smtClean="0"/>
              <a:t>?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 startAt="2"/>
            </a:pPr>
            <a:endParaRPr lang="en-US" altLang="en-US" sz="2000" dirty="0"/>
          </a:p>
          <a:p>
            <a:pPr marL="457200" indent="-457200">
              <a:lnSpc>
                <a:spcPct val="90000"/>
              </a:lnSpc>
              <a:buFont typeface="+mj-lt"/>
              <a:buAutoNum type="arabicPeriod" startAt="2"/>
            </a:pPr>
            <a:r>
              <a:rPr lang="en-US" altLang="en-US" sz="2000" dirty="0" smtClean="0"/>
              <a:t>What impact did the Greensboro sit-in in 1960 have on segregated restaurants?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 startAt="2"/>
            </a:pPr>
            <a:endParaRPr lang="en-US" altLang="en-US" sz="2000" dirty="0"/>
          </a:p>
          <a:p>
            <a:pPr marL="457200" indent="-457200">
              <a:lnSpc>
                <a:spcPct val="90000"/>
              </a:lnSpc>
              <a:buFont typeface="+mj-lt"/>
              <a:buAutoNum type="arabicPeriod" startAt="2"/>
            </a:pPr>
            <a:r>
              <a:rPr lang="en-US" altLang="en-US" sz="2000" dirty="0" smtClean="0"/>
              <a:t>Why did the American Indian Movement seize and occupy the town of Wounded Knee?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9009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4034"/>
            <a:ext cx="9144000" cy="761508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Section 1:  Types of Sources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1441" y="6181291"/>
            <a:ext cx="9142560" cy="676709"/>
            <a:chOff x="0" y="4580821"/>
            <a:chExt cx="9144000" cy="562681"/>
          </a:xfrm>
        </p:grpSpPr>
        <p:sp>
          <p:nvSpPr>
            <p:cNvPr id="13" name="Rectangle 12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DB178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creen Shot 2015-02-09 at 12.06.57 P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0821"/>
              <a:ext cx="2830343" cy="562679"/>
            </a:xfrm>
            <a:prstGeom prst="rect">
              <a:avLst/>
            </a:prstGeom>
          </p:spPr>
        </p:pic>
        <p:pic>
          <p:nvPicPr>
            <p:cNvPr id="15" name="Picture 14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228600" y="1066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CC0066"/>
                </a:solidFill>
              </a:rPr>
              <a:t>Section 1: Identification and evaluation of sources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752600"/>
            <a:ext cx="845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section requires you to;</a:t>
            </a:r>
          </a:p>
          <a:p>
            <a:endParaRPr lang="en-US" dirty="0" smtClean="0"/>
          </a:p>
          <a:p>
            <a:r>
              <a:rPr lang="en-US" b="1" u="sng" dirty="0" err="1" smtClean="0"/>
              <a:t>Analyse</a:t>
            </a:r>
            <a:r>
              <a:rPr lang="en-US" b="1" u="sng" dirty="0" smtClean="0"/>
              <a:t> two sources</a:t>
            </a:r>
            <a:r>
              <a:rPr lang="en-US" dirty="0" smtClean="0"/>
              <a:t> in detail.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r>
              <a:rPr lang="en-US" dirty="0" smtClean="0"/>
              <a:t>The sources can be either </a:t>
            </a:r>
            <a:r>
              <a:rPr lang="en-US" b="1" dirty="0" smtClean="0"/>
              <a:t>primary</a:t>
            </a:r>
            <a:r>
              <a:rPr lang="en-US" dirty="0" smtClean="0"/>
              <a:t> OR </a:t>
            </a:r>
            <a:r>
              <a:rPr lang="en-US" b="1" dirty="0" smtClean="0"/>
              <a:t>secondary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3706353"/>
            <a:ext cx="8606852" cy="1742015"/>
          </a:xfrm>
          <a:prstGeom prst="rect">
            <a:avLst/>
          </a:prstGeom>
          <a:ln w="38100">
            <a:solidFill>
              <a:srgbClr val="CC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GB" sz="2000" b="1" dirty="0">
                <a:solidFill>
                  <a:srgbClr val="00B050"/>
                </a:solidFill>
              </a:rPr>
              <a:t>A primary source is:</a:t>
            </a:r>
          </a:p>
          <a:p>
            <a:pPr>
              <a:lnSpc>
                <a:spcPct val="80000"/>
              </a:lnSpc>
              <a:defRPr/>
            </a:pPr>
            <a:r>
              <a:rPr lang="en-GB" dirty="0"/>
              <a:t>An object or information created </a:t>
            </a:r>
            <a:r>
              <a:rPr lang="en-GB" sz="2000" b="1" dirty="0"/>
              <a:t>during</a:t>
            </a:r>
            <a:r>
              <a:rPr lang="en-GB" dirty="0"/>
              <a:t> the period of history that the historian is studying.</a:t>
            </a:r>
          </a:p>
          <a:p>
            <a:pPr>
              <a:lnSpc>
                <a:spcPct val="80000"/>
              </a:lnSpc>
              <a:defRPr/>
            </a:pPr>
            <a:endParaRPr lang="en-GB" dirty="0"/>
          </a:p>
          <a:p>
            <a:pPr>
              <a:lnSpc>
                <a:spcPct val="80000"/>
              </a:lnSpc>
              <a:defRPr/>
            </a:pPr>
            <a:r>
              <a:rPr lang="en-GB" sz="2000" b="1" dirty="0">
                <a:solidFill>
                  <a:srgbClr val="0070C0"/>
                </a:solidFill>
              </a:rPr>
              <a:t>A secondary source is:</a:t>
            </a:r>
          </a:p>
          <a:p>
            <a:pPr>
              <a:lnSpc>
                <a:spcPct val="80000"/>
              </a:lnSpc>
              <a:defRPr/>
            </a:pPr>
            <a:r>
              <a:rPr lang="en-GB" dirty="0"/>
              <a:t>An object or information created </a:t>
            </a:r>
            <a:r>
              <a:rPr lang="en-GB" sz="2000" b="1" dirty="0"/>
              <a:t>after</a:t>
            </a:r>
            <a:r>
              <a:rPr lang="en-GB" dirty="0"/>
              <a:t> the period of history that the historian is studying.</a:t>
            </a:r>
          </a:p>
        </p:txBody>
      </p:sp>
    </p:spTree>
    <p:extLst>
      <p:ext uri="{BB962C8B-B14F-4D97-AF65-F5344CB8AC3E}">
        <p14:creationId xmlns:p14="http://schemas.microsoft.com/office/powerpoint/2010/main" val="8967228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2400" y="990600"/>
            <a:ext cx="2895600" cy="3920836"/>
          </a:xfrm>
          <a:prstGeom prst="roundRect">
            <a:avLst/>
          </a:prstGeom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n-US" sz="2400" b="1" u="sng" dirty="0" smtClean="0">
                <a:solidFill>
                  <a:prstClr val="black"/>
                </a:solidFill>
              </a:rPr>
              <a:t>Nature</a:t>
            </a:r>
          </a:p>
          <a:p>
            <a:pPr algn="ctr" defTabSz="914400"/>
            <a:r>
              <a:rPr lang="en-US" dirty="0" smtClean="0">
                <a:solidFill>
                  <a:prstClr val="black"/>
                </a:solidFill>
              </a:rPr>
              <a:t>This means the type of source.  Is it a letter, diary, newspaper report, political cartoon, government report, speech, telegram, etc.?  </a:t>
            </a:r>
            <a:r>
              <a:rPr lang="en-US" b="1" u="sng" dirty="0" smtClean="0">
                <a:solidFill>
                  <a:prstClr val="black"/>
                </a:solidFill>
              </a:rPr>
              <a:t>A cartoon </a:t>
            </a:r>
            <a:r>
              <a:rPr lang="en-US" b="1" dirty="0" smtClean="0">
                <a:solidFill>
                  <a:prstClr val="black"/>
                </a:solidFill>
              </a:rPr>
              <a:t>often reflects the popular view of the time – an ‘in joke’.  However they are an </a:t>
            </a:r>
            <a:r>
              <a:rPr lang="en-US" b="1" u="sng" dirty="0" smtClean="0">
                <a:solidFill>
                  <a:prstClr val="black"/>
                </a:solidFill>
              </a:rPr>
              <a:t>exaggerated</a:t>
            </a:r>
            <a:r>
              <a:rPr lang="en-US" b="1" dirty="0" smtClean="0">
                <a:solidFill>
                  <a:prstClr val="black"/>
                </a:solidFill>
              </a:rPr>
              <a:t> and often distorted view of an event.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00400" y="978408"/>
            <a:ext cx="2743200" cy="3933028"/>
          </a:xfrm>
          <a:prstGeom prst="roundRect">
            <a:avLst/>
          </a:prstGeom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n-US" sz="2400" b="1" u="sng" dirty="0" smtClean="0">
                <a:solidFill>
                  <a:prstClr val="black"/>
                </a:solidFill>
              </a:rPr>
              <a:t>Origin</a:t>
            </a:r>
          </a:p>
          <a:p>
            <a:pPr algn="ctr" defTabSz="914400"/>
            <a:r>
              <a:rPr lang="en-US" b="1" dirty="0">
                <a:solidFill>
                  <a:prstClr val="black"/>
                </a:solidFill>
              </a:rPr>
              <a:t>W</a:t>
            </a:r>
            <a:r>
              <a:rPr lang="en-US" b="1" dirty="0" smtClean="0">
                <a:solidFill>
                  <a:prstClr val="black"/>
                </a:solidFill>
              </a:rPr>
              <a:t>ho produced the source</a:t>
            </a:r>
            <a:r>
              <a:rPr lang="en-US" dirty="0" smtClean="0">
                <a:solidFill>
                  <a:prstClr val="black"/>
                </a:solidFill>
              </a:rPr>
              <a:t>.  How knowledgeable are they? </a:t>
            </a:r>
            <a:r>
              <a:rPr lang="en-US" b="1" dirty="0" smtClean="0">
                <a:solidFill>
                  <a:prstClr val="black"/>
                </a:solidFill>
              </a:rPr>
              <a:t>When did they create it?</a:t>
            </a:r>
            <a:r>
              <a:rPr lang="en-US" dirty="0" smtClean="0">
                <a:solidFill>
                  <a:prstClr val="black"/>
                </a:solidFill>
              </a:rPr>
              <a:t>  Was it at the time or after?  </a:t>
            </a:r>
            <a:r>
              <a:rPr lang="en-US" b="1" dirty="0" smtClean="0">
                <a:solidFill>
                  <a:prstClr val="black"/>
                </a:solidFill>
              </a:rPr>
              <a:t>Where did they produce it?</a:t>
            </a:r>
            <a:r>
              <a:rPr lang="en-US" dirty="0" smtClean="0">
                <a:solidFill>
                  <a:prstClr val="black"/>
                </a:solidFill>
              </a:rPr>
              <a:t>  What were the circumstances like at the time?  For example in WWI the British government censored newspapers.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0" y="1000852"/>
            <a:ext cx="2819400" cy="2047148"/>
          </a:xfrm>
          <a:prstGeom prst="roundRect">
            <a:avLst/>
          </a:prstGeom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n-US" sz="2400" b="1" u="sng" dirty="0" smtClean="0">
                <a:solidFill>
                  <a:prstClr val="black"/>
                </a:solidFill>
              </a:rPr>
              <a:t>Purpose</a:t>
            </a:r>
          </a:p>
          <a:p>
            <a:pPr algn="ctr" defTabSz="914400"/>
            <a:r>
              <a:rPr lang="en-US" sz="1600" b="1" dirty="0">
                <a:solidFill>
                  <a:prstClr val="black"/>
                </a:solidFill>
              </a:rPr>
              <a:t>W</a:t>
            </a:r>
            <a:r>
              <a:rPr lang="en-US" sz="1600" b="1" dirty="0" smtClean="0">
                <a:solidFill>
                  <a:prstClr val="black"/>
                </a:solidFill>
              </a:rPr>
              <a:t>hy was the source was made?</a:t>
            </a:r>
            <a:r>
              <a:rPr lang="en-US" sz="1600" dirty="0" smtClean="0">
                <a:solidFill>
                  <a:prstClr val="black"/>
                </a:solidFill>
              </a:rPr>
              <a:t>  Political cartoons are made to turn you against a person or event by ridicule and exaggeration.  They are referred to as </a:t>
            </a:r>
            <a:r>
              <a:rPr lang="en-US" sz="1600" b="1" u="sng" dirty="0" smtClean="0">
                <a:solidFill>
                  <a:prstClr val="black"/>
                </a:solidFill>
              </a:rPr>
              <a:t>political satire</a:t>
            </a:r>
            <a:r>
              <a:rPr lang="en-US" sz="1600" dirty="0" smtClean="0">
                <a:solidFill>
                  <a:prstClr val="black"/>
                </a:solidFill>
              </a:rPr>
              <a:t>.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0" y="3429000"/>
            <a:ext cx="2819400" cy="1242490"/>
          </a:xfrm>
          <a:prstGeom prst="roundRect">
            <a:avLst/>
          </a:prstGeom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n-US" sz="2400" b="1" u="sng" dirty="0" smtClean="0">
                <a:solidFill>
                  <a:prstClr val="black"/>
                </a:solidFill>
              </a:rPr>
              <a:t>Content</a:t>
            </a:r>
          </a:p>
          <a:p>
            <a:pPr algn="ctr" defTabSz="914400"/>
            <a:r>
              <a:rPr lang="en-US" sz="1600" b="1" dirty="0" smtClean="0">
                <a:solidFill>
                  <a:prstClr val="black"/>
                </a:solidFill>
              </a:rPr>
              <a:t>What information </a:t>
            </a:r>
            <a:r>
              <a:rPr lang="en-US" sz="1600" dirty="0" smtClean="0">
                <a:solidFill>
                  <a:prstClr val="black"/>
                </a:solidFill>
              </a:rPr>
              <a:t>does the source tell me about the topic being investigated.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4034"/>
            <a:ext cx="9144000" cy="761508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Section 1:  Key Terms for source analysis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2900" y="5116746"/>
            <a:ext cx="8458200" cy="1143000"/>
          </a:xfrm>
          <a:prstGeom prst="roundRect">
            <a:avLst/>
          </a:prstGeom>
          <a:ln w="2857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n-US" sz="2400" b="1" u="sng" dirty="0" smtClean="0">
                <a:solidFill>
                  <a:prstClr val="black"/>
                </a:solidFill>
              </a:rPr>
              <a:t>Value and Limitations</a:t>
            </a:r>
            <a:endParaRPr lang="en-US" sz="2400" b="1" u="sng" dirty="0" smtClean="0">
              <a:solidFill>
                <a:prstClr val="black"/>
              </a:solidFill>
            </a:endParaRPr>
          </a:p>
          <a:p>
            <a:pPr algn="ctr" defTabSz="914400"/>
            <a:r>
              <a:rPr lang="en-US" sz="1600" dirty="0" smtClean="0">
                <a:solidFill>
                  <a:prstClr val="black"/>
                </a:solidFill>
              </a:rPr>
              <a:t>How valuable is this source for helping you answer your question or investigation?  You must consider the NOP to reach decisions on the value of a source.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6333851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www.islandschoolhistory.com/source-evaluation.html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518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4034"/>
            <a:ext cx="9144000" cy="761508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Section 1:  Mark Scheme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687490"/>
              </p:ext>
            </p:extLst>
          </p:nvPr>
        </p:nvGraphicFramePr>
        <p:xfrm>
          <a:off x="304800" y="990600"/>
          <a:ext cx="86106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6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The work does not reach a standard described by the descriptors below.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1-2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The question for investigation has been stated. The student has identified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and selected appropriate sources, but there is little or no explanation of the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relevance of the sources to the investigation.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The response describes, but does not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MyriadPro-Regular"/>
                        </a:rPr>
                        <a:t>analyse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 or evaluate, two of the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sources.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3-4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An appropriate question for investigation has been stated. The student has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identified and selected appropriate sources, and there is some explanation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of the relevance of the sources to the investigation.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There is some analysis and evaluation of two sources, but reference to their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value and limitations is limited.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5-6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An appropriate question for investigation has been clearly stated. The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student has identified and selected appropriate and relevant sources,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and there is a clear explanation of the relevance of the sources to the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investigation.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There is a detailed analysis and evaluation of two sources with explicit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discussion of the value and limitations of two of the sources for the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investigation, with reference to the origins, purpose and content of the two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5944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4034"/>
            <a:ext cx="9144000" cy="761508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Section 1:  Examples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524000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Read through the examples you have been given and the markers comments.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What can you learn about how to achieve 6 marks on section 1?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6868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1"/>
          <p:cNvGrpSpPr>
            <a:grpSpLocks/>
          </p:cNvGrpSpPr>
          <p:nvPr/>
        </p:nvGrpSpPr>
        <p:grpSpPr bwMode="auto">
          <a:xfrm>
            <a:off x="0" y="6123524"/>
            <a:ext cx="9144000" cy="748879"/>
            <a:chOff x="0" y="4580821"/>
            <a:chExt cx="9144000" cy="562681"/>
          </a:xfrm>
        </p:grpSpPr>
        <p:sp>
          <p:nvSpPr>
            <p:cNvPr id="4" name="Rectangle 3"/>
            <p:cNvSpPr/>
            <p:nvPr/>
          </p:nvSpPr>
          <p:spPr>
            <a:xfrm>
              <a:off x="0" y="4580821"/>
              <a:ext cx="9144000" cy="562681"/>
            </a:xfrm>
            <a:prstGeom prst="rect">
              <a:avLst/>
            </a:prstGeom>
            <a:solidFill>
              <a:srgbClr val="2FAC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US" sz="2200">
                <a:solidFill>
                  <a:srgbClr val="FFFFFF"/>
                </a:solidFill>
              </a:endParaRPr>
            </a:p>
          </p:txBody>
        </p:sp>
        <p:pic>
          <p:nvPicPr>
            <p:cNvPr id="31749" name="Picture 16" descr="Screen Shot 2015-02-09 at 12.06.40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588459"/>
              <a:ext cx="2798613" cy="55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0" name="Picture 8" descr="GEMS_PhotoLogo_9_DB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8000" y="4640762"/>
              <a:ext cx="922842" cy="43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-1441" y="35226"/>
            <a:ext cx="9144001" cy="750319"/>
          </a:xfrm>
          <a:prstGeom prst="rect">
            <a:avLst/>
          </a:prstGeom>
          <a:solidFill>
            <a:srgbClr val="2FA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393" tIns="51197" rIns="102393" bIns="51197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Section 2:  Investigation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7421" y="865321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MyriadPro-Regular"/>
              </a:rPr>
              <a:t>This section of the internal assessment task consists of the actual investigation</a:t>
            </a:r>
            <a:r>
              <a:rPr lang="en-US" dirty="0">
                <a:latin typeface="MyriadPro-Regular"/>
              </a:rPr>
              <a:t>. </a:t>
            </a:r>
            <a:endParaRPr lang="en-US" dirty="0" smtClean="0">
              <a:latin typeface="MyriadPro-Regular"/>
            </a:endParaRPr>
          </a:p>
          <a:p>
            <a:endParaRPr lang="en-US" dirty="0">
              <a:latin typeface="MyriadPro-Regular"/>
            </a:endParaRPr>
          </a:p>
          <a:p>
            <a:endParaRPr lang="en-US" dirty="0">
              <a:latin typeface="MyriadPro-Regular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5259" y="1814607"/>
            <a:ext cx="8610600" cy="1785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latin typeface="MyriadPro-Regular"/>
              </a:rPr>
              <a:t>Your investigation may be;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MyriadPro-Regular"/>
              </a:rPr>
              <a:t>a </a:t>
            </a:r>
            <a:r>
              <a:rPr lang="en-US" dirty="0">
                <a:latin typeface="MyriadPro-Regular"/>
              </a:rPr>
              <a:t>historical topic or theme using a variety of written sources or a variety of written and non-written sources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MyriadPro-Regular"/>
              </a:rPr>
              <a:t>a </a:t>
            </a:r>
            <a:r>
              <a:rPr lang="en-US" dirty="0">
                <a:latin typeface="MyriadPro-Regular"/>
              </a:rPr>
              <a:t>historical topic based on fieldwork, for example, a museum, archeological site, battlefields, places of worship such as mosques or churches, historic buildings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MyriadPro-Regular"/>
              </a:rPr>
              <a:t>a </a:t>
            </a:r>
            <a:r>
              <a:rPr lang="en-US" dirty="0">
                <a:latin typeface="MyriadPro-Regular"/>
              </a:rPr>
              <a:t>local history study.</a:t>
            </a:r>
          </a:p>
        </p:txBody>
      </p:sp>
      <p:sp>
        <p:nvSpPr>
          <p:cNvPr id="5" name="Rectangle 4"/>
          <p:cNvSpPr/>
          <p:nvPr/>
        </p:nvSpPr>
        <p:spPr>
          <a:xfrm>
            <a:off x="245721" y="3814172"/>
            <a:ext cx="8630138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MyriadPro-Regular"/>
              </a:rPr>
              <a:t>The investigation must be </a:t>
            </a:r>
            <a:r>
              <a:rPr lang="en-US" b="1" dirty="0">
                <a:latin typeface="MyriadPro-Regular"/>
              </a:rPr>
              <a:t>clearly and effectively organized</a:t>
            </a:r>
            <a:r>
              <a:rPr lang="en-US" dirty="0">
                <a:latin typeface="MyriadPro-Regular"/>
              </a:rPr>
              <a:t>. While there is no prescribed format for </a:t>
            </a:r>
            <a:r>
              <a:rPr lang="en-US" dirty="0" smtClean="0">
                <a:latin typeface="MyriadPro-Regular"/>
              </a:rPr>
              <a:t>how this </a:t>
            </a:r>
            <a:r>
              <a:rPr lang="en-US" dirty="0">
                <a:latin typeface="MyriadPro-Regular"/>
              </a:rPr>
              <a:t>section must be structured, it </a:t>
            </a:r>
            <a:r>
              <a:rPr lang="en-US" b="1" dirty="0">
                <a:latin typeface="MyriadPro-Regular"/>
              </a:rPr>
              <a:t>must contain critical analysis that is focused clearly on the question </a:t>
            </a:r>
            <a:r>
              <a:rPr lang="en-US" b="1" dirty="0" smtClean="0">
                <a:latin typeface="MyriadPro-Regular"/>
              </a:rPr>
              <a:t>being investigated</a:t>
            </a:r>
            <a:r>
              <a:rPr lang="en-US" dirty="0">
                <a:latin typeface="MyriadPro-Regular"/>
              </a:rPr>
              <a:t>, and must also </a:t>
            </a:r>
            <a:r>
              <a:rPr lang="en-US" b="1" dirty="0">
                <a:latin typeface="MyriadPro-Regular"/>
              </a:rPr>
              <a:t>include the conclusion </a:t>
            </a:r>
            <a:r>
              <a:rPr lang="en-US" dirty="0">
                <a:latin typeface="MyriadPro-Regular"/>
              </a:rPr>
              <a:t>that the student draws from their analysis.</a:t>
            </a:r>
          </a:p>
          <a:p>
            <a:r>
              <a:rPr lang="en-US" dirty="0">
                <a:latin typeface="MyriadPro-Regular"/>
              </a:rPr>
              <a:t>In this section, students </a:t>
            </a:r>
            <a:r>
              <a:rPr lang="en-US" b="1" dirty="0">
                <a:latin typeface="MyriadPro-Regular"/>
              </a:rPr>
              <a:t>must use a range of evidence to support their argument</a:t>
            </a:r>
            <a:r>
              <a:rPr lang="en-US" dirty="0">
                <a:latin typeface="MyriadPro-Regular"/>
              </a:rPr>
              <a:t>. Please note that </a:t>
            </a:r>
            <a:r>
              <a:rPr lang="en-US" dirty="0" smtClean="0">
                <a:latin typeface="MyriadPro-Regular"/>
              </a:rPr>
              <a:t>students can </a:t>
            </a:r>
            <a:r>
              <a:rPr lang="en-US" dirty="0">
                <a:latin typeface="MyriadPro-Regular"/>
              </a:rPr>
              <a:t>use primary sources, secondary sources, or a mixture of the two.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002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1"/>
          <p:cNvGrpSpPr>
            <a:grpSpLocks/>
          </p:cNvGrpSpPr>
          <p:nvPr/>
        </p:nvGrpSpPr>
        <p:grpSpPr bwMode="auto">
          <a:xfrm>
            <a:off x="0" y="6123524"/>
            <a:ext cx="9144000" cy="748879"/>
            <a:chOff x="0" y="4580821"/>
            <a:chExt cx="9144000" cy="562681"/>
          </a:xfrm>
        </p:grpSpPr>
        <p:sp>
          <p:nvSpPr>
            <p:cNvPr id="4" name="Rectangle 3"/>
            <p:cNvSpPr/>
            <p:nvPr/>
          </p:nvSpPr>
          <p:spPr>
            <a:xfrm>
              <a:off x="0" y="4580821"/>
              <a:ext cx="9144000" cy="562681"/>
            </a:xfrm>
            <a:prstGeom prst="rect">
              <a:avLst/>
            </a:prstGeom>
            <a:solidFill>
              <a:srgbClr val="2FAC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US" sz="2200">
                <a:solidFill>
                  <a:srgbClr val="FFFFFF"/>
                </a:solidFill>
              </a:endParaRPr>
            </a:p>
          </p:txBody>
        </p:sp>
        <p:pic>
          <p:nvPicPr>
            <p:cNvPr id="31749" name="Picture 16" descr="Screen Shot 2015-02-09 at 12.06.40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588459"/>
              <a:ext cx="2798613" cy="55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0" name="Picture 8" descr="GEMS_PhotoLogo_9_DB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8000" y="4640762"/>
              <a:ext cx="922842" cy="43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-1441" y="35226"/>
            <a:ext cx="9144001" cy="750319"/>
          </a:xfrm>
          <a:prstGeom prst="rect">
            <a:avLst/>
          </a:prstGeom>
          <a:solidFill>
            <a:srgbClr val="2FA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393" tIns="51197" rIns="102393" bIns="51197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Section 2:  Investigation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0849" y="785545"/>
            <a:ext cx="751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See copy of the mark scheme from page 91 of the History Specification.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1" b="16249"/>
          <a:stretch/>
        </p:blipFill>
        <p:spPr>
          <a:xfrm>
            <a:off x="1399306" y="1996039"/>
            <a:ext cx="6220694" cy="466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3036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1"/>
          <p:cNvGrpSpPr>
            <a:grpSpLocks/>
          </p:cNvGrpSpPr>
          <p:nvPr/>
        </p:nvGrpSpPr>
        <p:grpSpPr bwMode="auto">
          <a:xfrm>
            <a:off x="0" y="6123524"/>
            <a:ext cx="9144000" cy="748879"/>
            <a:chOff x="0" y="4580821"/>
            <a:chExt cx="9144000" cy="562681"/>
          </a:xfrm>
        </p:grpSpPr>
        <p:sp>
          <p:nvSpPr>
            <p:cNvPr id="4" name="Rectangle 3"/>
            <p:cNvSpPr/>
            <p:nvPr/>
          </p:nvSpPr>
          <p:spPr>
            <a:xfrm>
              <a:off x="0" y="4580821"/>
              <a:ext cx="9144000" cy="562681"/>
            </a:xfrm>
            <a:prstGeom prst="rect">
              <a:avLst/>
            </a:prstGeom>
            <a:solidFill>
              <a:srgbClr val="2FAC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US" sz="2200">
                <a:solidFill>
                  <a:srgbClr val="FFFFFF"/>
                </a:solidFill>
              </a:endParaRPr>
            </a:p>
          </p:txBody>
        </p:sp>
        <p:pic>
          <p:nvPicPr>
            <p:cNvPr id="31749" name="Picture 16" descr="Screen Shot 2015-02-09 at 12.06.40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588459"/>
              <a:ext cx="2798613" cy="55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0" name="Picture 8" descr="GEMS_PhotoLogo_9_DB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8000" y="4640762"/>
              <a:ext cx="922842" cy="43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-1441" y="35226"/>
            <a:ext cx="9144001" cy="750319"/>
          </a:xfrm>
          <a:prstGeom prst="rect">
            <a:avLst/>
          </a:prstGeom>
          <a:solidFill>
            <a:srgbClr val="2FA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393" tIns="51197" rIns="102393" bIns="51197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Section 2:  Investigation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8659" y="2231832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Read through the examples you have been given and the markers comments.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What can you learn about how to achieve 15 marks on section 2?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29411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6172200"/>
            <a:ext cx="9144000" cy="685800"/>
            <a:chOff x="0" y="4580821"/>
            <a:chExt cx="9144000" cy="562681"/>
          </a:xfrm>
        </p:grpSpPr>
        <p:sp>
          <p:nvSpPr>
            <p:cNvPr id="14" name="Rectangle 13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97D7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Screen Shot 2015-02-09 at 12.07.14 PM.png"/>
            <p:cNvPicPr>
              <a:picLocks noChangeAspect="1"/>
            </p:cNvPicPr>
            <p:nvPr/>
          </p:nvPicPr>
          <p:blipFill>
            <a:blip r:embed="rId3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6164"/>
              <a:ext cx="2813538" cy="557336"/>
            </a:xfrm>
            <a:prstGeom prst="rect">
              <a:avLst/>
            </a:prstGeom>
          </p:spPr>
        </p:pic>
        <p:pic>
          <p:nvPicPr>
            <p:cNvPr id="16" name="Picture 15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Section 3:  Reflection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990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section requires you to reflect on what your investigation has highlighted to you about the methods used by and the challenges faced by historians.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2057400"/>
            <a:ext cx="8534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MyriadPro-Regular"/>
              </a:rPr>
              <a:t>Here are examples </a:t>
            </a:r>
            <a:r>
              <a:rPr lang="en-US" dirty="0">
                <a:latin typeface="MyriadPro-Regular"/>
              </a:rPr>
              <a:t>of discussion questions that may help </a:t>
            </a:r>
            <a:r>
              <a:rPr lang="en-US" dirty="0" smtClean="0">
                <a:latin typeface="MyriadPro-Regular"/>
              </a:rPr>
              <a:t>you in your reflection;  </a:t>
            </a:r>
          </a:p>
          <a:p>
            <a:endParaRPr lang="en-US" dirty="0">
              <a:latin typeface="MyriadPro-Regul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  <a:latin typeface="MyriadPro-Regular"/>
              </a:rPr>
              <a:t> What </a:t>
            </a:r>
            <a:r>
              <a:rPr lang="en-US" sz="2000" i="1" dirty="0">
                <a:solidFill>
                  <a:srgbClr val="002060"/>
                </a:solidFill>
                <a:latin typeface="MyriadPro-Regular"/>
              </a:rPr>
              <a:t>methods used by historians did you use in your investigation?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  <a:latin typeface="MyriadPro-Regular"/>
              </a:rPr>
              <a:t>What </a:t>
            </a:r>
            <a:r>
              <a:rPr lang="en-US" sz="2000" i="1" dirty="0">
                <a:solidFill>
                  <a:srgbClr val="002060"/>
                </a:solidFill>
                <a:latin typeface="MyriadPro-Regular"/>
              </a:rPr>
              <a:t>did your investigation highlight to you about the limitations of those methods?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  <a:latin typeface="MyriadPro-Regular"/>
              </a:rPr>
              <a:t>What </a:t>
            </a:r>
            <a:r>
              <a:rPr lang="en-US" sz="2000" i="1" dirty="0">
                <a:solidFill>
                  <a:srgbClr val="002060"/>
                </a:solidFill>
                <a:latin typeface="MyriadPro-Regular"/>
              </a:rPr>
              <a:t>are the challenges facing the historian? How do they differ from the challenges facing a </a:t>
            </a:r>
            <a:r>
              <a:rPr lang="en-US" sz="2000" i="1" dirty="0" smtClean="0">
                <a:solidFill>
                  <a:srgbClr val="002060"/>
                </a:solidFill>
                <a:latin typeface="MyriadPro-Regular"/>
              </a:rPr>
              <a:t>scientist or </a:t>
            </a:r>
            <a:r>
              <a:rPr lang="en-US" sz="2000" i="1" dirty="0">
                <a:solidFill>
                  <a:srgbClr val="002060"/>
                </a:solidFill>
                <a:latin typeface="MyriadPro-Regular"/>
              </a:rPr>
              <a:t>a mathematician?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  <a:latin typeface="MyriadPro-Regular"/>
              </a:rPr>
              <a:t>What </a:t>
            </a:r>
            <a:r>
              <a:rPr lang="en-US" sz="2000" i="1" dirty="0">
                <a:solidFill>
                  <a:srgbClr val="002060"/>
                </a:solidFill>
                <a:latin typeface="MyriadPro-Regular"/>
              </a:rPr>
              <a:t>challenges in particular does archive-based history present?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  <a:latin typeface="MyriadPro-Regular"/>
              </a:rPr>
              <a:t>How </a:t>
            </a:r>
            <a:r>
              <a:rPr lang="en-US" sz="2000" i="1" dirty="0">
                <a:solidFill>
                  <a:srgbClr val="002060"/>
                </a:solidFill>
                <a:latin typeface="MyriadPro-Regular"/>
              </a:rPr>
              <a:t>can the reliability of sources be evaluated?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  <a:latin typeface="MyriadPro-Regular"/>
              </a:rPr>
              <a:t>What </a:t>
            </a:r>
            <a:r>
              <a:rPr lang="en-US" sz="2000" i="1" dirty="0">
                <a:solidFill>
                  <a:srgbClr val="002060"/>
                </a:solidFill>
                <a:latin typeface="MyriadPro-Regular"/>
              </a:rPr>
              <a:t>is the difference between bias and selection?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  <a:latin typeface="MyriadPro-Regular"/>
              </a:rPr>
              <a:t>What </a:t>
            </a:r>
            <a:r>
              <a:rPr lang="en-US" sz="2000" i="1" dirty="0">
                <a:solidFill>
                  <a:srgbClr val="002060"/>
                </a:solidFill>
                <a:latin typeface="MyriadPro-Regular"/>
              </a:rPr>
              <a:t>constitutes a historical event</a:t>
            </a:r>
            <a:r>
              <a:rPr lang="en-US" sz="2000" i="1" dirty="0" smtClean="0">
                <a:solidFill>
                  <a:srgbClr val="002060"/>
                </a:solidFill>
                <a:latin typeface="MyriadPro-Regular"/>
              </a:rPr>
              <a:t>?</a:t>
            </a:r>
            <a:endParaRPr lang="en-US" sz="2000" i="1" dirty="0">
              <a:solidFill>
                <a:srgbClr val="002060"/>
              </a:solidFill>
              <a:latin typeface="Myriad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4729428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1"/>
          <p:cNvGrpSpPr>
            <a:grpSpLocks/>
          </p:cNvGrpSpPr>
          <p:nvPr/>
        </p:nvGrpSpPr>
        <p:grpSpPr bwMode="auto">
          <a:xfrm>
            <a:off x="0" y="6123524"/>
            <a:ext cx="9144000" cy="748879"/>
            <a:chOff x="0" y="4580821"/>
            <a:chExt cx="9144000" cy="562681"/>
          </a:xfrm>
        </p:grpSpPr>
        <p:sp>
          <p:nvSpPr>
            <p:cNvPr id="4" name="Rectangle 3"/>
            <p:cNvSpPr/>
            <p:nvPr/>
          </p:nvSpPr>
          <p:spPr>
            <a:xfrm>
              <a:off x="0" y="4580821"/>
              <a:ext cx="9144000" cy="562681"/>
            </a:xfrm>
            <a:prstGeom prst="rect">
              <a:avLst/>
            </a:prstGeom>
            <a:solidFill>
              <a:srgbClr val="2FAC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US" sz="2200">
                <a:solidFill>
                  <a:srgbClr val="FFFFFF"/>
                </a:solidFill>
              </a:endParaRPr>
            </a:p>
          </p:txBody>
        </p:sp>
        <p:pic>
          <p:nvPicPr>
            <p:cNvPr id="31749" name="Picture 16" descr="Screen Shot 2015-02-09 at 12.06.40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588459"/>
              <a:ext cx="2798613" cy="55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0" name="Picture 8" descr="GEMS_PhotoLogo_9_DB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8000" y="4640762"/>
              <a:ext cx="922842" cy="43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-1441" y="35226"/>
            <a:ext cx="9144001" cy="750319"/>
          </a:xfrm>
          <a:prstGeom prst="rect">
            <a:avLst/>
          </a:prstGeom>
          <a:solidFill>
            <a:srgbClr val="2FA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393" tIns="51197" rIns="102393" bIns="51197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>
                <a:solidFill>
                  <a:srgbClr val="FFFFFF"/>
                </a:solidFill>
                <a:cs typeface="Arial"/>
              </a:rPr>
              <a:t>History Internal Assessment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333148" y="2579435"/>
            <a:ext cx="2438400" cy="1524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1. Identification and evaluation of sources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338867" y="2579435"/>
            <a:ext cx="2438400" cy="1524000"/>
          </a:xfrm>
          <a:prstGeom prst="roundRect">
            <a:avLst/>
          </a:prstGeom>
          <a:solidFill>
            <a:srgbClr val="CC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lang="en-US" sz="2400" dirty="0" smtClean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2. Investigation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6276748" y="2601060"/>
            <a:ext cx="2438400" cy="1524000"/>
          </a:xfrm>
          <a:prstGeom prst="roundRect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lang="en-US" sz="2400" dirty="0" smtClean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3. Reflection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148" y="1470018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investigation is made up of 3 sections.</a:t>
            </a:r>
            <a:endParaRPr lang="en-US" sz="2400" dirty="0"/>
          </a:p>
        </p:txBody>
      </p:sp>
      <p:sp>
        <p:nvSpPr>
          <p:cNvPr id="8" name="Right Arrow 7"/>
          <p:cNvSpPr/>
          <p:nvPr/>
        </p:nvSpPr>
        <p:spPr bwMode="auto">
          <a:xfrm>
            <a:off x="2771548" y="3172560"/>
            <a:ext cx="648038" cy="3810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5777267" y="3172560"/>
            <a:ext cx="567320" cy="3810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876800"/>
            <a:ext cx="8257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Your formal work MUST be presented in these 3 sections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71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6172200"/>
            <a:ext cx="9144000" cy="685800"/>
            <a:chOff x="0" y="4580821"/>
            <a:chExt cx="9144000" cy="562681"/>
          </a:xfrm>
        </p:grpSpPr>
        <p:sp>
          <p:nvSpPr>
            <p:cNvPr id="14" name="Rectangle 13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97D7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Screen Shot 2015-02-09 at 12.07.14 PM.png"/>
            <p:cNvPicPr>
              <a:picLocks noChangeAspect="1"/>
            </p:cNvPicPr>
            <p:nvPr/>
          </p:nvPicPr>
          <p:blipFill>
            <a:blip r:embed="rId3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6164"/>
              <a:ext cx="2813538" cy="557336"/>
            </a:xfrm>
            <a:prstGeom prst="rect">
              <a:avLst/>
            </a:prstGeom>
          </p:spPr>
        </p:pic>
        <p:pic>
          <p:nvPicPr>
            <p:cNvPr id="16" name="Picture 15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Section 3:  Reflection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2057400"/>
            <a:ext cx="7620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  <a:latin typeface="MyriadPro-Regular"/>
              </a:rPr>
              <a:t>Who </a:t>
            </a:r>
            <a:r>
              <a:rPr lang="en-US" sz="2000" i="1" dirty="0">
                <a:solidFill>
                  <a:srgbClr val="002060"/>
                </a:solidFill>
                <a:latin typeface="MyriadPro-Regular"/>
              </a:rPr>
              <a:t>decides which events are historically significant?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  <a:latin typeface="MyriadPro-Regular"/>
              </a:rPr>
              <a:t>Is </a:t>
            </a:r>
            <a:r>
              <a:rPr lang="en-US" sz="2000" i="1" dirty="0">
                <a:solidFill>
                  <a:srgbClr val="002060"/>
                </a:solidFill>
                <a:latin typeface="MyriadPro-Regular"/>
              </a:rPr>
              <a:t>it possible to describe historical events in an unbiased way?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  <a:latin typeface="MyriadPro-Regular"/>
              </a:rPr>
              <a:t>What </a:t>
            </a:r>
            <a:r>
              <a:rPr lang="en-US" sz="2000" i="1" dirty="0">
                <a:solidFill>
                  <a:srgbClr val="002060"/>
                </a:solidFill>
                <a:latin typeface="MyriadPro-Regular"/>
              </a:rPr>
              <a:t>is the role of the historian?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  <a:latin typeface="MyriadPro-Regular"/>
              </a:rPr>
              <a:t>Should </a:t>
            </a:r>
            <a:r>
              <a:rPr lang="en-US" sz="2000" i="1" dirty="0">
                <a:solidFill>
                  <a:srgbClr val="002060"/>
                </a:solidFill>
                <a:latin typeface="MyriadPro-Regular"/>
              </a:rPr>
              <a:t>terms such as “atrocity” be used when writing about history, or should value judgments </a:t>
            </a:r>
            <a:r>
              <a:rPr lang="en-US" sz="2000" i="1" dirty="0" smtClean="0">
                <a:solidFill>
                  <a:srgbClr val="002060"/>
                </a:solidFill>
                <a:latin typeface="MyriadPro-Regular"/>
              </a:rPr>
              <a:t>be avoided</a:t>
            </a:r>
            <a:r>
              <a:rPr lang="en-US" sz="2000" i="1" dirty="0">
                <a:solidFill>
                  <a:srgbClr val="002060"/>
                </a:solidFill>
                <a:latin typeface="MyriadPro-Regular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  <a:latin typeface="MyriadPro-Regular"/>
              </a:rPr>
              <a:t>If </a:t>
            </a:r>
            <a:r>
              <a:rPr lang="en-US" sz="2000" i="1" dirty="0">
                <a:solidFill>
                  <a:srgbClr val="002060"/>
                </a:solidFill>
                <a:latin typeface="MyriadPro-Regular"/>
              </a:rPr>
              <a:t>it is difficult to establish proof in history, does that mean that all versions are equally acceptable?</a:t>
            </a:r>
            <a:endParaRPr lang="en-US" sz="2000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Questions to consider continued…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838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4034"/>
            <a:ext cx="9144000" cy="761508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4000" b="1" dirty="0">
                <a:solidFill>
                  <a:srgbClr val="FFFFFF"/>
                </a:solidFill>
                <a:cs typeface="Arial"/>
              </a:rPr>
              <a:t>Section 3:  Mark Scheme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716573"/>
              </p:ext>
            </p:extLst>
          </p:nvPr>
        </p:nvGraphicFramePr>
        <p:xfrm>
          <a:off x="304800" y="990600"/>
          <a:ext cx="86106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6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MyriadPro-Regular"/>
                        </a:rPr>
                        <a:t>The work does not reach a standard described by the descriptors below.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1-2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reflection contains some discussion of what the investigation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highlighted to the student about the methods used by the historian.</a:t>
                      </a:r>
                    </a:p>
                    <a:p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reflection demonstrates little awareness of the challenges facing the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historian and/or the limitations of the methods used by the historian.</a:t>
                      </a:r>
                    </a:p>
                    <a:p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connection between the reflection and the rest of the investigation is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implied, but is not explicit.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MyriadPro-Regular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3-4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reflection is clearly focused on what the investigation highlighted to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student about the methods used by the historian</a:t>
                      </a:r>
                    </a:p>
                    <a:p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reflection demonstrates clear awareness of challenges facing the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historian and/or limitations of the methods used by the historian.</a:t>
                      </a:r>
                    </a:p>
                    <a:p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There is a clear and explicit connection between the reflection and the rest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the investigation.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MyriadPro-Regular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6172200"/>
            <a:ext cx="9144000" cy="685800"/>
            <a:chOff x="0" y="4580821"/>
            <a:chExt cx="9144000" cy="562681"/>
          </a:xfrm>
        </p:grpSpPr>
        <p:sp>
          <p:nvSpPr>
            <p:cNvPr id="5" name="Rectangle 4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97D7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Screen Shot 2015-02-09 at 12.07.14 PM.png"/>
            <p:cNvPicPr>
              <a:picLocks noChangeAspect="1"/>
            </p:cNvPicPr>
            <p:nvPr/>
          </p:nvPicPr>
          <p:blipFill>
            <a:blip r:embed="rId2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6164"/>
              <a:ext cx="2813538" cy="557336"/>
            </a:xfrm>
            <a:prstGeom prst="rect">
              <a:avLst/>
            </a:prstGeom>
          </p:spPr>
        </p:pic>
        <p:pic>
          <p:nvPicPr>
            <p:cNvPr id="8" name="Picture 7" descr="GEMS_PhotoLogo_9_D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57119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1441" y="35226"/>
            <a:ext cx="9144001" cy="750319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4000" b="1" dirty="0">
                <a:solidFill>
                  <a:srgbClr val="FFFFFF"/>
                </a:solidFill>
                <a:cs typeface="Arial"/>
              </a:rPr>
              <a:t>Section </a:t>
            </a: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3:  Reflection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8659" y="2231832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Read through the examples you have been given and the markers comments.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What can you learn about how to achieve </a:t>
            </a:r>
            <a:r>
              <a:rPr lang="en-US" sz="3200" dirty="0"/>
              <a:t>4</a:t>
            </a:r>
            <a:r>
              <a:rPr lang="en-US" sz="3200" dirty="0" smtClean="0"/>
              <a:t> marks on section 3?</a:t>
            </a:r>
            <a:endParaRPr lang="en-US" sz="3200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6172200"/>
            <a:ext cx="9144000" cy="685800"/>
            <a:chOff x="0" y="4580821"/>
            <a:chExt cx="9144000" cy="562681"/>
          </a:xfrm>
        </p:grpSpPr>
        <p:sp>
          <p:nvSpPr>
            <p:cNvPr id="9" name="Rectangle 8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97D7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Screen Shot 2015-02-09 at 12.07.14 PM.png"/>
            <p:cNvPicPr>
              <a:picLocks noChangeAspect="1"/>
            </p:cNvPicPr>
            <p:nvPr/>
          </p:nvPicPr>
          <p:blipFill>
            <a:blip r:embed="rId3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6164"/>
              <a:ext cx="2813538" cy="557336"/>
            </a:xfrm>
            <a:prstGeom prst="rect">
              <a:avLst/>
            </a:prstGeom>
          </p:spPr>
        </p:pic>
        <p:pic>
          <p:nvPicPr>
            <p:cNvPr id="12" name="Picture 11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95059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4034"/>
            <a:ext cx="9144000" cy="761508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>
                <a:solidFill>
                  <a:srgbClr val="FFFFFF"/>
                </a:solidFill>
                <a:cs typeface="Arial"/>
              </a:rPr>
              <a:t>History Internal Assessment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1441" y="6181291"/>
            <a:ext cx="9142560" cy="676709"/>
            <a:chOff x="0" y="4580821"/>
            <a:chExt cx="9144000" cy="562681"/>
          </a:xfrm>
        </p:grpSpPr>
        <p:sp>
          <p:nvSpPr>
            <p:cNvPr id="13" name="Rectangle 12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DB178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creen Shot 2015-02-09 at 12.06.57 P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0821"/>
              <a:ext cx="2830343" cy="562679"/>
            </a:xfrm>
            <a:prstGeom prst="rect">
              <a:avLst/>
            </a:prstGeom>
          </p:spPr>
        </p:pic>
        <p:pic>
          <p:nvPicPr>
            <p:cNvPr id="15" name="Picture 14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854991"/>
              </p:ext>
            </p:extLst>
          </p:nvPr>
        </p:nvGraphicFramePr>
        <p:xfrm>
          <a:off x="381000" y="1219200"/>
          <a:ext cx="8207787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C0066"/>
                          </a:solidFill>
                        </a:rPr>
                        <a:t>Section 1:  Identification and evaluation of sources</a:t>
                      </a:r>
                      <a:endParaRPr lang="en-US" sz="2000" b="1" dirty="0">
                        <a:solidFill>
                          <a:srgbClr val="CC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500 words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 marks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C0066"/>
                          </a:solidFill>
                        </a:rPr>
                        <a:t>Section 2:  Investigation</a:t>
                      </a:r>
                      <a:endParaRPr lang="en-US" sz="2000" b="1" dirty="0">
                        <a:solidFill>
                          <a:srgbClr val="CC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1,300 words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15 marks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C0066"/>
                          </a:solidFill>
                        </a:rPr>
                        <a:t>Section 3:  Reflection</a:t>
                      </a:r>
                      <a:endParaRPr lang="en-US" sz="2000" b="1" dirty="0">
                        <a:solidFill>
                          <a:srgbClr val="CC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400 words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 marks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C0066"/>
                          </a:solidFill>
                        </a:rPr>
                        <a:t>Bibliography</a:t>
                      </a:r>
                      <a:endParaRPr lang="en-US" sz="2000" b="1" dirty="0">
                        <a:solidFill>
                          <a:srgbClr val="CC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0 marks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2,200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words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25 marks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3227" y="3836923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Notes;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IA must be a written piece.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 group work is allowed.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 bibliography and referencing MUST be included.  If you fail to do this there is a potential academic honesty infringement.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6775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6172200"/>
            <a:ext cx="9144000" cy="685800"/>
            <a:chOff x="0" y="4580821"/>
            <a:chExt cx="9144000" cy="562681"/>
          </a:xfrm>
        </p:grpSpPr>
        <p:sp>
          <p:nvSpPr>
            <p:cNvPr id="14" name="Rectangle 13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97D7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Screen Shot 2015-02-09 at 12.07.14 PM.png"/>
            <p:cNvPicPr>
              <a:picLocks noChangeAspect="1"/>
            </p:cNvPicPr>
            <p:nvPr/>
          </p:nvPicPr>
          <p:blipFill>
            <a:blip r:embed="rId3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6164"/>
              <a:ext cx="2813538" cy="557336"/>
            </a:xfrm>
            <a:prstGeom prst="rect">
              <a:avLst/>
            </a:prstGeom>
          </p:spPr>
        </p:pic>
        <p:pic>
          <p:nvPicPr>
            <p:cNvPr id="16" name="Picture 15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b="1">
                <a:solidFill>
                  <a:srgbClr val="FFFFFF"/>
                </a:solidFill>
                <a:cs typeface="Arial"/>
              </a:rPr>
              <a:t>History Internal Assessment</a:t>
            </a: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9119" y="1676400"/>
            <a:ext cx="8365761" cy="3859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>
            <a:lvl1pPr marL="0" indent="0" algn="ctr" defTabSz="40752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14726" indent="0" algn="ctr" defTabSz="40752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32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500">
                <a:solidFill>
                  <a:srgbClr val="000000"/>
                </a:solidFill>
                <a:latin typeface="+mn-lt"/>
                <a:ea typeface="+mn-ea"/>
                <a:cs typeface="Microsoft YaHei" charset="0"/>
              </a:defRPr>
            </a:lvl2pPr>
            <a:lvl3pPr marL="829452" indent="0" algn="ctr" defTabSz="40752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71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200">
                <a:solidFill>
                  <a:srgbClr val="000000"/>
                </a:solidFill>
                <a:latin typeface="+mn-lt"/>
                <a:ea typeface="+mn-ea"/>
                <a:cs typeface="Microsoft YaHei" charset="0"/>
              </a:defRPr>
            </a:lvl3pPr>
            <a:lvl4pPr marL="1244178" indent="0" algn="ctr" defTabSz="40752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22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Microsoft YaHei" charset="0"/>
              </a:defRPr>
            </a:lvl4pPr>
            <a:lvl5pPr marL="1658904" indent="0" algn="ctr" defTabSz="40752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Microsoft YaHei" charset="0"/>
              </a:defRPr>
            </a:lvl5pPr>
            <a:lvl6pPr marL="2073631" indent="0" algn="ctr" defTabSz="40752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charset="0"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Microsoft YaHei" charset="0"/>
              </a:defRPr>
            </a:lvl6pPr>
            <a:lvl7pPr marL="2488357" indent="0" algn="ctr" defTabSz="40752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charset="0"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Microsoft YaHei" charset="0"/>
              </a:defRPr>
            </a:lvl7pPr>
            <a:lvl8pPr marL="2903083" indent="0" algn="ctr" defTabSz="40752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charset="0"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Microsoft YaHei" charset="0"/>
              </a:defRPr>
            </a:lvl8pPr>
            <a:lvl9pPr marL="3317809" indent="0" algn="ctr" defTabSz="40752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charset="0"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Microsoft YaHei" charset="0"/>
              </a:defRPr>
            </a:lvl9pPr>
          </a:lstStyle>
          <a:p>
            <a:pPr marL="457200" indent="-457200" algn="l" eaLnBrk="1" hangingPunct="1">
              <a:buAutoNum type="arabicPeriod"/>
            </a:pPr>
            <a:r>
              <a:rPr lang="en-US" altLang="en-US" sz="2400" kern="0" dirty="0" smtClean="0"/>
              <a:t>The topic must be historical.  </a:t>
            </a:r>
            <a:r>
              <a:rPr lang="en-US" altLang="en-US" sz="2400" b="1" kern="0" dirty="0" smtClean="0"/>
              <a:t>Therefore it cannot be on an event that has happened in the last 10 years.</a:t>
            </a:r>
          </a:p>
          <a:p>
            <a:pPr marL="457200" indent="-457200" algn="l" eaLnBrk="1" hangingPunct="1">
              <a:buAutoNum type="arabicPeriod"/>
            </a:pPr>
            <a:r>
              <a:rPr lang="en-US" altLang="en-US" sz="2400" kern="0" dirty="0" smtClean="0"/>
              <a:t>The topic must a topic of your choice.</a:t>
            </a:r>
          </a:p>
          <a:p>
            <a:pPr marL="457200" indent="-457200" algn="l" eaLnBrk="1" hangingPunct="1">
              <a:buAutoNum type="arabicPeriod"/>
            </a:pPr>
            <a:r>
              <a:rPr lang="en-US" altLang="en-US" sz="2400" kern="0" dirty="0" smtClean="0"/>
              <a:t>Choose a topic which lends itself to analysis – a topic which is arguable or controversial is recommended. 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altLang="en-US" sz="2400" kern="0" dirty="0" smtClean="0"/>
              <a:t>Make sure there are plenty of resources available to you before you settle on a topic.  This also means you need to avoid dependence on the internet sites.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1100" y="836697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Choosing a Topic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413624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4034"/>
            <a:ext cx="9144000" cy="761508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Section 1: Internal </a:t>
            </a:r>
            <a:r>
              <a:rPr lang="en-US" sz="4000" b="1" dirty="0">
                <a:solidFill>
                  <a:srgbClr val="FFFFFF"/>
                </a:solidFill>
                <a:cs typeface="Arial"/>
              </a:rPr>
              <a:t>Assessment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-1441" y="6181291"/>
            <a:ext cx="9142560" cy="676709"/>
            <a:chOff x="0" y="4580821"/>
            <a:chExt cx="9144000" cy="562681"/>
          </a:xfrm>
        </p:grpSpPr>
        <p:sp>
          <p:nvSpPr>
            <p:cNvPr id="13" name="Rectangle 12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DB178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creen Shot 2015-02-09 at 12.06.57 P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0821"/>
              <a:ext cx="2830343" cy="562679"/>
            </a:xfrm>
            <a:prstGeom prst="rect">
              <a:avLst/>
            </a:prstGeom>
          </p:spPr>
        </p:pic>
        <p:pic>
          <p:nvPicPr>
            <p:cNvPr id="15" name="Picture 14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228600" y="1066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CC0066"/>
                </a:solidFill>
              </a:rPr>
              <a:t>Section 1: Identification and evaluation of sources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752600"/>
            <a:ext cx="8458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section requires you to;</a:t>
            </a:r>
          </a:p>
          <a:p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smtClean="0"/>
              <a:t>Clearly </a:t>
            </a:r>
            <a:r>
              <a:rPr lang="en-US" sz="2400" b="1" dirty="0" smtClean="0">
                <a:solidFill>
                  <a:srgbClr val="CC0066"/>
                </a:solidFill>
              </a:rPr>
              <a:t>state the question </a:t>
            </a:r>
            <a:r>
              <a:rPr lang="en-US" sz="2400" dirty="0" smtClean="0"/>
              <a:t>you have chosen to investigate (this must be stated as a question).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Include a </a:t>
            </a:r>
            <a:r>
              <a:rPr lang="en-US" sz="2400" b="1" dirty="0" smtClean="0">
                <a:solidFill>
                  <a:srgbClr val="CC0066"/>
                </a:solidFill>
              </a:rPr>
              <a:t>brief explanation of the nature of the two sources </a:t>
            </a:r>
            <a:r>
              <a:rPr lang="en-US" sz="2400" dirty="0" smtClean="0"/>
              <a:t>you have selected for detailed analysis, including an explanation of their relevance to the investigation.</a:t>
            </a:r>
          </a:p>
          <a:p>
            <a:pPr marL="342900" indent="-342900">
              <a:buAutoNum type="arabicPeriod"/>
            </a:pPr>
            <a:r>
              <a:rPr lang="en-US" sz="2400" b="1" dirty="0" err="1" smtClean="0">
                <a:solidFill>
                  <a:srgbClr val="CC0066"/>
                </a:solidFill>
              </a:rPr>
              <a:t>Analyse</a:t>
            </a:r>
            <a:r>
              <a:rPr lang="en-US" sz="2400" b="1" dirty="0" smtClean="0">
                <a:solidFill>
                  <a:srgbClr val="CC0066"/>
                </a:solidFill>
              </a:rPr>
              <a:t> two sources in detail</a:t>
            </a:r>
            <a:r>
              <a:rPr lang="en-US" sz="2400" dirty="0" smtClean="0"/>
              <a:t>.  With reference to the origins, purpose and content, the student should </a:t>
            </a:r>
            <a:r>
              <a:rPr lang="en-US" sz="2400" dirty="0" err="1" smtClean="0"/>
              <a:t>analyse</a:t>
            </a:r>
            <a:r>
              <a:rPr lang="en-US" sz="2400" dirty="0" smtClean="0"/>
              <a:t> the value and limitations of the two sources in relation to the investigation.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35337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1"/>
          <p:cNvGrpSpPr>
            <a:grpSpLocks/>
          </p:cNvGrpSpPr>
          <p:nvPr/>
        </p:nvGrpSpPr>
        <p:grpSpPr bwMode="auto">
          <a:xfrm>
            <a:off x="0" y="6123524"/>
            <a:ext cx="9144000" cy="748879"/>
            <a:chOff x="0" y="4580821"/>
            <a:chExt cx="9144000" cy="562681"/>
          </a:xfrm>
          <a:solidFill>
            <a:srgbClr val="CC0066"/>
          </a:solidFill>
        </p:grpSpPr>
        <p:sp>
          <p:nvSpPr>
            <p:cNvPr id="4" name="Rectangle 3"/>
            <p:cNvSpPr/>
            <p:nvPr/>
          </p:nvSpPr>
          <p:spPr>
            <a:xfrm>
              <a:off x="0" y="4580821"/>
              <a:ext cx="9144000" cy="562681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endParaRPr lang="en-US" sz="2200">
                <a:solidFill>
                  <a:srgbClr val="FFFFFF"/>
                </a:solidFill>
              </a:endParaRPr>
            </a:p>
          </p:txBody>
        </p:sp>
        <p:pic>
          <p:nvPicPr>
            <p:cNvPr id="31750" name="Picture 8" descr="GEMS_PhotoLogo_9_DB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8000" y="4640762"/>
              <a:ext cx="922842" cy="435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-1441" y="35226"/>
            <a:ext cx="9144001" cy="750319"/>
          </a:xfrm>
          <a:prstGeom prst="rect">
            <a:avLst/>
          </a:prstGeom>
          <a:solidFill>
            <a:srgbClr val="CC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393" tIns="51197" rIns="102393" bIns="51197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>
                <a:solidFill>
                  <a:srgbClr val="FFFFFF"/>
                </a:solidFill>
                <a:cs typeface="Arial"/>
              </a:rPr>
              <a:t>History Internal Assessment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pic>
        <p:nvPicPr>
          <p:cNvPr id="12" name="Picture 11" descr="Macintosh HD:Users:helenloxston-Baker:Desktop:Screen Shot 2015-08-07 at 14.04.3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5105400" cy="48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5638800" y="1074295"/>
            <a:ext cx="3200400" cy="4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GB" sz="2400" b="1" u="sng" dirty="0">
                <a:latin typeface="Orbit-B BT"/>
                <a:ea typeface="Calibri" panose="020F0502020204030204" pitchFamily="34" charset="0"/>
                <a:cs typeface="Times New Roman" panose="02020603050405020304" pitchFamily="18" charset="0"/>
              </a:rPr>
              <a:t>Concepts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</a:t>
            </a:r>
            <a:r>
              <a:rPr lang="en-U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six key concepts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have particular prominence throughout the DP history course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crucial element of the IA is coming up with an appropriate question.  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6 concepts should be used a starting point for helping you create your question.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-1441" y="6181291"/>
            <a:ext cx="9142560" cy="676709"/>
            <a:chOff x="0" y="4580821"/>
            <a:chExt cx="9144000" cy="562681"/>
          </a:xfrm>
        </p:grpSpPr>
        <p:sp>
          <p:nvSpPr>
            <p:cNvPr id="14" name="Rectangle 13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DB178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Screen Shot 2015-02-09 at 12.06.57 PM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0821"/>
              <a:ext cx="2830343" cy="562679"/>
            </a:xfrm>
            <a:prstGeom prst="rect">
              <a:avLst/>
            </a:prstGeom>
          </p:spPr>
        </p:pic>
        <p:pic>
          <p:nvPicPr>
            <p:cNvPr id="16" name="Picture 15" descr="GEMS_PhotoLogo_9_DB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/>
        </p:nvSpPr>
        <p:spPr>
          <a:xfrm>
            <a:off x="0" y="34034"/>
            <a:ext cx="9144000" cy="761508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Section 1: Formulating a Question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25220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5"/>
          <p:cNvSpPr txBox="1"/>
          <p:nvPr/>
        </p:nvSpPr>
        <p:spPr>
          <a:xfrm>
            <a:off x="207420" y="914400"/>
            <a:ext cx="8707979" cy="53340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b="1" u="sng" dirty="0">
                <a:solidFill>
                  <a:srgbClr val="80008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Change:</a:t>
            </a:r>
            <a:r>
              <a:rPr lang="en-GB" dirty="0">
                <a:solidFill>
                  <a:srgbClr val="80008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investigate why and how far people and events bring about change</a:t>
            </a:r>
            <a:r>
              <a:rPr lang="en-GB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b="1" u="sng" dirty="0">
                <a:solidFill>
                  <a:srgbClr val="408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Continuity</a:t>
            </a:r>
            <a:r>
              <a:rPr lang="en-GB" dirty="0">
                <a:solidFill>
                  <a:srgbClr val="408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understand that there are times of continuity in the past or times when change is slow.  </a:t>
            </a: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There are also times when there has been considerable continuity in the midst of great historical change</a:t>
            </a:r>
            <a:r>
              <a:rPr lang="en-GB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b="1" u="sng" dirty="0">
                <a:solidFill>
                  <a:srgbClr val="E36C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Causation:</a:t>
            </a:r>
            <a:r>
              <a:rPr lang="en-GB" dirty="0">
                <a:solidFill>
                  <a:srgbClr val="E36C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recognise that most historical events are caused by an interplay of diverse and multiple factors.  High level thinking is required to consider the importance of different </a:t>
            </a:r>
            <a:r>
              <a:rPr lang="en-GB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factors</a:t>
            </a: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b="1" u="sng" dirty="0">
                <a:solidFill>
                  <a:srgbClr val="0070C0"/>
                </a:solidFill>
              </a:rPr>
              <a:t>Consequence:</a:t>
            </a:r>
            <a:r>
              <a:rPr lang="en-GB" dirty="0">
                <a:solidFill>
                  <a:srgbClr val="0070C0"/>
                </a:solidFill>
              </a:rPr>
              <a:t>    </a:t>
            </a:r>
            <a:r>
              <a:rPr lang="en-GB" dirty="0"/>
              <a:t>To understand and explain how significant events and people have led to both short-term and long-lasting effects</a:t>
            </a:r>
            <a:r>
              <a:rPr lang="en-GB" dirty="0" smtClean="0"/>
              <a:t>.</a:t>
            </a:r>
            <a:endParaRPr lang="en-US" dirty="0"/>
          </a:p>
          <a:p>
            <a:r>
              <a:rPr lang="en-GB" b="1" u="sng" dirty="0">
                <a:solidFill>
                  <a:srgbClr val="FF0000"/>
                </a:solidFill>
              </a:rPr>
              <a:t>Significance:</a:t>
            </a:r>
            <a:r>
              <a:rPr lang="en-GB" dirty="0">
                <a:solidFill>
                  <a:srgbClr val="FF0000"/>
                </a:solidFill>
              </a:rPr>
              <a:t>  </a:t>
            </a:r>
            <a:r>
              <a:rPr lang="en-GB" dirty="0"/>
              <a:t>Ask questions about how history has been recorded.  Why has some evidence been recorded and why or what has been excluded from our historical narrative of the world</a:t>
            </a:r>
            <a:r>
              <a:rPr lang="en-GB" dirty="0" smtClean="0"/>
              <a:t>.</a:t>
            </a:r>
            <a:endParaRPr lang="en-US" dirty="0"/>
          </a:p>
          <a:p>
            <a:r>
              <a:rPr lang="en-GB" b="1" u="sng" dirty="0">
                <a:solidFill>
                  <a:srgbClr val="CC0066"/>
                </a:solidFill>
              </a:rPr>
              <a:t>Perspectives:</a:t>
            </a:r>
            <a:r>
              <a:rPr lang="en-GB" dirty="0">
                <a:solidFill>
                  <a:srgbClr val="CC0066"/>
                </a:solidFill>
              </a:rPr>
              <a:t>  </a:t>
            </a:r>
            <a:r>
              <a:rPr lang="en-US" dirty="0"/>
              <a:t>Challenge and critique multiple perspectives of the past, to compare them and corroborate them with historical evidence.  You should </a:t>
            </a:r>
            <a:r>
              <a:rPr lang="en-US" dirty="0" err="1"/>
              <a:t>recognise</a:t>
            </a:r>
            <a:r>
              <a:rPr lang="en-US" dirty="0"/>
              <a:t> that for every event recorded in the past, there may be multiple contrasting or differing perspectives. Using primary-source accounts and historians’ interpretations, students may also investigate and compare how people, including specific groups such as minorities or women, may have experienced events differently in the past.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4034"/>
            <a:ext cx="9144000" cy="761508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Section 1: Formulating a Question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-1441" y="6181291"/>
            <a:ext cx="9142560" cy="676709"/>
            <a:chOff x="0" y="4580821"/>
            <a:chExt cx="9144000" cy="562681"/>
          </a:xfrm>
        </p:grpSpPr>
        <p:sp>
          <p:nvSpPr>
            <p:cNvPr id="17" name="Rectangle 16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DB178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Screen Shot 2015-02-09 at 12.06.57 P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0821"/>
              <a:ext cx="2830343" cy="562679"/>
            </a:xfrm>
            <a:prstGeom prst="rect">
              <a:avLst/>
            </a:prstGeom>
          </p:spPr>
        </p:pic>
        <p:pic>
          <p:nvPicPr>
            <p:cNvPr id="20" name="Picture 19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8853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6172200"/>
            <a:ext cx="9144000" cy="685800"/>
            <a:chOff x="0" y="4580821"/>
            <a:chExt cx="9144000" cy="562681"/>
          </a:xfrm>
        </p:grpSpPr>
        <p:sp>
          <p:nvSpPr>
            <p:cNvPr id="14" name="Rectangle 13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97D7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Screen Shot 2015-02-09 at 12.07.14 PM.png"/>
            <p:cNvPicPr>
              <a:picLocks noChangeAspect="1"/>
            </p:cNvPicPr>
            <p:nvPr/>
          </p:nvPicPr>
          <p:blipFill>
            <a:blip r:embed="rId3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6164"/>
              <a:ext cx="2813538" cy="557336"/>
            </a:xfrm>
            <a:prstGeom prst="rect">
              <a:avLst/>
            </a:prstGeom>
          </p:spPr>
        </p:pic>
        <p:pic>
          <p:nvPicPr>
            <p:cNvPr id="16" name="Picture 15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4000" b="1" dirty="0">
                <a:solidFill>
                  <a:srgbClr val="FFFFFF"/>
                </a:solidFill>
                <a:cs typeface="Arial"/>
              </a:rPr>
              <a:t>History Internal Assessment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321026"/>
              </p:ext>
            </p:extLst>
          </p:nvPr>
        </p:nvGraphicFramePr>
        <p:xfrm>
          <a:off x="457200" y="1447800"/>
          <a:ext cx="8153400" cy="452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Analyse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4" marR="67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Break down in order to bring out the essential elements or structure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014" marR="67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Compare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4" marR="67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Give an account of the similarities between two (or more) items or situations, referring to both (all) of them throughout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014" marR="67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Compare and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contrast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014" marR="67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Give an account of similarities and differences between two (or more) items or situations, referring to both (all) of them throughout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014" marR="67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Contrast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4" marR="67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Give an account of the differences between two (or more) items or situations, referring to both (all) of them throughout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014" marR="67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3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Discuss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4" marR="67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Offer a considered and balanced review that includes a range of arguments, factors or hypotheses. Opinions or conclusions should be presented clearly and supported by appropriate evidence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014" marR="67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Evaluate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4" marR="67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Make an appraisal by weighing up the strengths and limitations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014" marR="67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Examine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4" marR="67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Consider an argument or concept in a way that uncovers the assumptions and interrelationships of the issue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014" marR="67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3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To what extent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4" marR="67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Consider the merits or otherwise of an argument or concept. Opinions and conclusions should be presented clearly and supported with appropriate evidence and sound argument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014" marR="67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859851"/>
            <a:ext cx="853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command terms for history can be used for help in structuring your question.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-1441" y="6181291"/>
            <a:ext cx="9142560" cy="676709"/>
            <a:chOff x="0" y="4580821"/>
            <a:chExt cx="9144000" cy="562681"/>
          </a:xfrm>
        </p:grpSpPr>
        <p:sp>
          <p:nvSpPr>
            <p:cNvPr id="10" name="Rectangle 9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DB178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Screen Shot 2015-02-09 at 12.06.57 PM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0821"/>
              <a:ext cx="2830343" cy="562679"/>
            </a:xfrm>
            <a:prstGeom prst="rect">
              <a:avLst/>
            </a:prstGeom>
          </p:spPr>
        </p:pic>
        <p:pic>
          <p:nvPicPr>
            <p:cNvPr id="13" name="Picture 12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3897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4034"/>
            <a:ext cx="9144000" cy="761508"/>
          </a:xfrm>
          <a:prstGeom prst="rect">
            <a:avLst/>
          </a:prstGeom>
          <a:solidFill>
            <a:srgbClr val="DB17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4000" b="1" dirty="0" smtClean="0">
                <a:solidFill>
                  <a:srgbClr val="FFFFFF"/>
                </a:solidFill>
                <a:cs typeface="Arial"/>
              </a:rPr>
              <a:t>Section 1: Formulating a Question</a:t>
            </a:r>
            <a:endParaRPr lang="en-US" sz="4000" b="1" dirty="0">
              <a:solidFill>
                <a:srgbClr val="FFFFFF"/>
              </a:solidFill>
              <a:cs typeface="Arial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1441" y="6181291"/>
            <a:ext cx="9142560" cy="676709"/>
            <a:chOff x="0" y="4580821"/>
            <a:chExt cx="9144000" cy="562681"/>
          </a:xfrm>
        </p:grpSpPr>
        <p:sp>
          <p:nvSpPr>
            <p:cNvPr id="13" name="Rectangle 12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DB178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creen Shot 2015-02-09 at 12.06.57 P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0821"/>
              <a:ext cx="2830343" cy="562679"/>
            </a:xfrm>
            <a:prstGeom prst="rect">
              <a:avLst/>
            </a:prstGeom>
          </p:spPr>
        </p:pic>
        <p:pic>
          <p:nvPicPr>
            <p:cNvPr id="15" name="Picture 14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66437" y="2853755"/>
            <a:ext cx="7086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Examples of IA titles;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7358" y="1066800"/>
            <a:ext cx="8296744" cy="1754326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083747" indent="-1083747" algn="ctr"/>
            <a:r>
              <a:rPr lang="en-US" altLang="en-US" b="1" dirty="0" smtClean="0"/>
              <a:t>ADVICE ON HOW TO APPROACH YOUR QUESTION</a:t>
            </a:r>
          </a:p>
          <a:p>
            <a:pPr marL="1083747" indent="-1083747"/>
            <a:r>
              <a:rPr lang="en-US" altLang="en-US" b="1" dirty="0" smtClean="0"/>
              <a:t>1. </a:t>
            </a:r>
            <a:r>
              <a:rPr lang="en-US" altLang="en-US" b="1" dirty="0" smtClean="0"/>
              <a:t> </a:t>
            </a:r>
            <a:r>
              <a:rPr lang="en-US" altLang="en-US" b="1" dirty="0" smtClean="0"/>
              <a:t>IA’s</a:t>
            </a:r>
            <a:r>
              <a:rPr lang="en-US" altLang="en-US" b="1" dirty="0" smtClean="0"/>
              <a:t> </a:t>
            </a:r>
            <a:r>
              <a:rPr lang="en-US" altLang="en-US" b="1" dirty="0"/>
              <a:t>should start out with the general topic:  </a:t>
            </a:r>
            <a:r>
              <a:rPr lang="en-US" altLang="en-US" b="1" i="1" dirty="0"/>
              <a:t>“An investigation….”</a:t>
            </a:r>
            <a:r>
              <a:rPr lang="en-US" altLang="en-US" b="1" dirty="0"/>
              <a:t>  </a:t>
            </a:r>
          </a:p>
          <a:p>
            <a:pPr marL="284163" indent="-284163">
              <a:buAutoNum type="arabicPeriod" startAt="2"/>
            </a:pPr>
            <a:r>
              <a:rPr lang="en-US" altLang="en-US" b="1" dirty="0" smtClean="0"/>
              <a:t>Titles </a:t>
            </a:r>
            <a:r>
              <a:rPr lang="en-US" altLang="en-US" b="1" dirty="0"/>
              <a:t>should </a:t>
            </a:r>
            <a:r>
              <a:rPr lang="en-US" altLang="en-US" b="1" dirty="0" smtClean="0"/>
              <a:t>be </a:t>
            </a:r>
            <a:r>
              <a:rPr lang="en-US" altLang="en-US" b="1" dirty="0"/>
              <a:t>a more specific </a:t>
            </a:r>
            <a:r>
              <a:rPr lang="en-US" altLang="en-US" b="1" u="sng" dirty="0" smtClean="0"/>
              <a:t>Research Question</a:t>
            </a:r>
            <a:r>
              <a:rPr lang="en-US" altLang="en-US" b="1" dirty="0" smtClean="0"/>
              <a:t>.</a:t>
            </a:r>
          </a:p>
          <a:p>
            <a:pPr marL="354013" indent="-354013"/>
            <a:r>
              <a:rPr lang="en-US" altLang="en-US" b="1" dirty="0" smtClean="0"/>
              <a:t>3.  You should consider the History Command Words.  </a:t>
            </a:r>
            <a:r>
              <a:rPr lang="en-US" altLang="en-US" sz="1600" dirty="0" smtClean="0"/>
              <a:t>(However not all questions will use command terms)</a:t>
            </a:r>
          </a:p>
          <a:p>
            <a:r>
              <a:rPr lang="en-US" altLang="en-US" b="1" dirty="0" smtClean="0"/>
              <a:t>4.  You should base your IA on one of the History Key Concepts.</a:t>
            </a:r>
            <a:endParaRPr lang="en-US" alt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66437" y="3384414"/>
            <a:ext cx="8266764" cy="268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b="1" dirty="0"/>
              <a:t>An investigation into </a:t>
            </a:r>
            <a:r>
              <a:rPr lang="en-US" altLang="en-US" sz="2000" b="1" u="sng" dirty="0" smtClean="0"/>
              <a:t>the success of the Civil Right Movement</a:t>
            </a:r>
            <a:r>
              <a:rPr lang="en-US" altLang="en-US" sz="2000" b="1" dirty="0" smtClean="0"/>
              <a:t>:</a:t>
            </a:r>
            <a:r>
              <a:rPr lang="en-US" altLang="en-US" sz="2000" dirty="0" smtClean="0"/>
              <a:t>  </a:t>
            </a:r>
            <a:endParaRPr lang="en-US" altLang="en-US" sz="2000" dirty="0" smtClean="0"/>
          </a:p>
          <a:p>
            <a:r>
              <a:rPr lang="en-US" altLang="en-US" sz="2000" dirty="0" smtClean="0"/>
              <a:t>How did the NAACP contribute to the Civil Rights Movement?</a:t>
            </a:r>
          </a:p>
          <a:p>
            <a:r>
              <a:rPr lang="en-US" altLang="en-US" i="1" dirty="0" smtClean="0">
                <a:solidFill>
                  <a:srgbClr val="0070C0"/>
                </a:solidFill>
              </a:rPr>
              <a:t>Key Concept:  causation</a:t>
            </a:r>
            <a:endParaRPr lang="en-US" altLang="en-US" i="1" dirty="0" smtClean="0">
              <a:solidFill>
                <a:srgbClr val="0070C0"/>
              </a:solidFill>
            </a:endParaRPr>
          </a:p>
          <a:p>
            <a:endParaRPr lang="en-US" sz="2000" i="1" dirty="0"/>
          </a:p>
          <a:p>
            <a:pPr marL="1083747" indent="-1083747">
              <a:lnSpc>
                <a:spcPct val="90000"/>
              </a:lnSpc>
            </a:pPr>
            <a:r>
              <a:rPr lang="en-US" altLang="en-US" sz="2000" b="1" dirty="0"/>
              <a:t>An investigation into </a:t>
            </a:r>
            <a:r>
              <a:rPr lang="en-US" altLang="en-US" sz="2000" b="1" u="sng" dirty="0" smtClean="0"/>
              <a:t>Castro’s foreign policy</a:t>
            </a:r>
            <a:r>
              <a:rPr lang="en-US" altLang="en-US" sz="2000" b="1" dirty="0" smtClean="0"/>
              <a:t>:</a:t>
            </a:r>
            <a:r>
              <a:rPr lang="en-US" altLang="en-US" sz="2000" dirty="0" smtClean="0"/>
              <a:t>  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How did Castro’s foreign policy towards France differ from his foreign policy towards Italy between 1962 and 2000?</a:t>
            </a:r>
            <a:endParaRPr lang="en-US" altLang="en-US" sz="2000" dirty="0"/>
          </a:p>
          <a:p>
            <a:pPr marL="1083747" indent="-1083747">
              <a:lnSpc>
                <a:spcPct val="90000"/>
              </a:lnSpc>
            </a:pPr>
            <a:r>
              <a:rPr lang="en-US" altLang="en-US" i="1" dirty="0" smtClean="0">
                <a:solidFill>
                  <a:srgbClr val="0070C0"/>
                </a:solidFill>
              </a:rPr>
              <a:t>Command Term:  Compare &amp; Contrast</a:t>
            </a:r>
            <a:endParaRPr lang="en-US" altLang="en-US" i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483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2371</Words>
  <Application>Microsoft Office PowerPoint</Application>
  <PresentationFormat>On-screen Show (4:3)</PresentationFormat>
  <Paragraphs>257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Microsoft YaHei</vt:lpstr>
      <vt:lpstr>ＭＳ Ｐゴシック</vt:lpstr>
      <vt:lpstr>Arial</vt:lpstr>
      <vt:lpstr>Calibri</vt:lpstr>
      <vt:lpstr>MyriadPro-Regular</vt:lpstr>
      <vt:lpstr>Orbit-B BT</vt:lpstr>
      <vt:lpstr>Times New Roman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Humanities Competition</dc:title>
  <dc:creator>Helen Loxston-Baker</dc:creator>
  <cp:lastModifiedBy>Helen Loxston-Baker</cp:lastModifiedBy>
  <cp:revision>77</cp:revision>
  <dcterms:created xsi:type="dcterms:W3CDTF">2015-11-09T07:21:01Z</dcterms:created>
  <dcterms:modified xsi:type="dcterms:W3CDTF">2017-04-08T09:41:42Z</dcterms:modified>
</cp:coreProperties>
</file>