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2"/>
  </p:notesMasterIdLst>
  <p:sldIdLst>
    <p:sldId id="261" r:id="rId4"/>
    <p:sldId id="260" r:id="rId5"/>
    <p:sldId id="280" r:id="rId6"/>
    <p:sldId id="257" r:id="rId7"/>
    <p:sldId id="276" r:id="rId8"/>
    <p:sldId id="277" r:id="rId9"/>
    <p:sldId id="279" r:id="rId10"/>
    <p:sldId id="28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12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40AD2-0803-4BBF-B38A-C9C498B82E5C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AD3005-7A73-4185-99EE-3DB1E3764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510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Get feedback. Draw out similarities. Maybe put up on whiteboard?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C64C0B-3CFF-4CB5-996C-6D60814DA28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9243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60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38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700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4/16/2017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6999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4/16/2017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3041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4/16/2017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780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4/16/2017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70737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4/16/2017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4218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4/16/2017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01681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4/16/2017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21471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4/16/2017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445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0675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4/16/2017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96613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4/16/2017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87477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4/16/2017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5630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CCAF5-2842-4332-B577-E3E3BDA67A35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16/04/2017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55DDF3-06FC-4CE1-90F6-C33AE6C46E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80199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CCAF5-2842-4332-B577-E3E3BDA67A35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16/04/2017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55DDF3-06FC-4CE1-90F6-C33AE6C46E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38010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CCAF5-2842-4332-B577-E3E3BDA67A35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16/04/2017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55DDF3-06FC-4CE1-90F6-C33AE6C46E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08374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CCAF5-2842-4332-B577-E3E3BDA67A35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16/04/2017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55DDF3-06FC-4CE1-90F6-C33AE6C46E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39635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CCAF5-2842-4332-B577-E3E3BDA67A35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16/04/2017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55DDF3-06FC-4CE1-90F6-C33AE6C46E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98447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CCAF5-2842-4332-B577-E3E3BDA67A35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16/04/2017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55DDF3-06FC-4CE1-90F6-C33AE6C46E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8432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CCAF5-2842-4332-B577-E3E3BDA67A35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16/04/2017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55DDF3-06FC-4CE1-90F6-C33AE6C46E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2876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443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CCAF5-2842-4332-B577-E3E3BDA67A35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16/04/2017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55DDF3-06FC-4CE1-90F6-C33AE6C46E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72644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CCAF5-2842-4332-B577-E3E3BDA67A35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16/04/2017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55DDF3-06FC-4CE1-90F6-C33AE6C46E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06066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CCAF5-2842-4332-B577-E3E3BDA67A35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16/04/2017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55DDF3-06FC-4CE1-90F6-C33AE6C46E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7699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CCAF5-2842-4332-B577-E3E3BDA67A35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16/04/2017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55DDF3-06FC-4CE1-90F6-C33AE6C46E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6800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64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127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14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78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321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966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56303-0ED3-44F9-8454-060D533871BE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15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4/16/2017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13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CCAF5-2842-4332-B577-E3E3BDA67A35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16/04/2017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55DDF3-06FC-4CE1-90F6-C33AE6C46E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6439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3821"/>
            <a:ext cx="9144000" cy="651093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n-US" sz="3200" dirty="0">
              <a:solidFill>
                <a:prstClr val="white"/>
              </a:solidFill>
              <a:latin typeface="Kristen ITC" panose="03050502040202030202" pitchFamily="66" charset="0"/>
            </a:endParaRPr>
          </a:p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3200" dirty="0" smtClean="0">
                <a:solidFill>
                  <a:prstClr val="white"/>
                </a:solidFill>
                <a:latin typeface="Kristen ITC" panose="03050502040202030202" pitchFamily="66" charset="0"/>
              </a:rPr>
              <a:t>Task on Entry</a:t>
            </a:r>
            <a:r>
              <a:rPr lang="en-US" sz="3200" dirty="0">
                <a:solidFill>
                  <a:prstClr val="white"/>
                </a:solidFill>
              </a:rPr>
              <a:t/>
            </a:r>
            <a:br>
              <a:rPr lang="en-US" sz="3200" dirty="0">
                <a:solidFill>
                  <a:prstClr val="white"/>
                </a:solidFill>
              </a:rPr>
            </a:br>
            <a:endParaRPr lang="en-US" sz="3200" b="1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2758" y="5833554"/>
            <a:ext cx="8114042" cy="8002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300" b="1" dirty="0" smtClean="0"/>
              <a:t>An Edmund </a:t>
            </a:r>
            <a:r>
              <a:rPr lang="en-US" sz="2300" b="1" dirty="0" err="1" smtClean="0"/>
              <a:t>Valtman</a:t>
            </a:r>
            <a:r>
              <a:rPr lang="en-US" sz="2300" b="1" dirty="0" smtClean="0"/>
              <a:t> political cartoon, published in the American newspaper, </a:t>
            </a:r>
            <a:r>
              <a:rPr lang="en-US" sz="2300" b="1" i="1" dirty="0" smtClean="0"/>
              <a:t>The Hartford Times</a:t>
            </a:r>
            <a:r>
              <a:rPr lang="en-US" sz="2300" b="1" dirty="0" smtClean="0"/>
              <a:t>, 31</a:t>
            </a:r>
            <a:r>
              <a:rPr lang="en-US" sz="2300" b="1" baseline="30000" dirty="0" smtClean="0"/>
              <a:t>st</a:t>
            </a:r>
            <a:r>
              <a:rPr lang="en-US" sz="2300" b="1" dirty="0" smtClean="0"/>
              <a:t> August 1961</a:t>
            </a:r>
            <a:r>
              <a:rPr lang="en-US" sz="2300" b="1" dirty="0" smtClean="0"/>
              <a:t>.</a:t>
            </a:r>
            <a:endParaRPr lang="en-US" sz="23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151266" y="2361682"/>
            <a:ext cx="2286000" cy="17851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What is the message conveyed by this picture? </a:t>
            </a:r>
            <a:r>
              <a:rPr lang="en-US" sz="2200" b="1" dirty="0" smtClean="0"/>
              <a:t>(2 marks – Paper 2 Q1b)</a:t>
            </a:r>
            <a:endParaRPr lang="en-US" sz="2200" b="1" dirty="0" smtClean="0"/>
          </a:p>
        </p:txBody>
      </p:sp>
      <p:pic>
        <p:nvPicPr>
          <p:cNvPr id="1028" name="Picture 4" descr="https://www.loc.gov/rr/print/swann/valtman/images/valt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615" y="1082740"/>
            <a:ext cx="5054354" cy="4497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720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>
            <a:spLocks noChangeArrowheads="1"/>
          </p:cNvSpPr>
          <p:nvPr/>
        </p:nvSpPr>
        <p:spPr bwMode="auto">
          <a:xfrm>
            <a:off x="131762" y="1112249"/>
            <a:ext cx="3902075" cy="4222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Learning Objective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</p:txBody>
      </p:sp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131763" y="3440036"/>
            <a:ext cx="3902075" cy="4238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Learning Outcomes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185738" y="3949223"/>
            <a:ext cx="2922587" cy="279289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5E5"/>
              </a:gs>
              <a:gs pos="64999">
                <a:srgbClr val="FFBEBD"/>
              </a:gs>
              <a:gs pos="100000">
                <a:srgbClr val="FFA2A1"/>
              </a:gs>
            </a:gsLst>
            <a:lin ang="5400000" scaled="1"/>
          </a:gradFill>
          <a:ln w="9525">
            <a:solidFill>
              <a:srgbClr val="BE4B48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Grade 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can describe 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/>
              </a:rPr>
              <a:t>the 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/>
              </a:rPr>
              <a:t>domestic and foreign policies implemented in Castro’s Cuba.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3248025" y="3949223"/>
            <a:ext cx="2876550" cy="279289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Grade 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can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assess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consequences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 Fidel Castro’s domestic and foreign policies.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6230938" y="3887173"/>
            <a:ext cx="2724150" cy="28549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5FFE6"/>
              </a:gs>
              <a:gs pos="64999">
                <a:srgbClr val="E4FDC2"/>
              </a:gs>
              <a:gs pos="100000">
                <a:srgbClr val="DAFDA7"/>
              </a:gs>
            </a:gsLst>
            <a:lin ang="5400000" scaled="1"/>
          </a:gradFill>
          <a:ln w="9525">
            <a:solidFill>
              <a:srgbClr val="98B954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cs typeface="Arial"/>
              </a:rPr>
              <a:t>Grade 6/7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cs typeface="Arial"/>
              </a:rPr>
              <a:t>You </a:t>
            </a:r>
            <a:r>
              <a:rPr lang="en-US" sz="2400" dirty="0" smtClean="0">
                <a:solidFill>
                  <a:srgbClr val="262626"/>
                </a:solidFill>
                <a:latin typeface="Arial"/>
                <a:cs typeface="Arial"/>
              </a:rPr>
              <a:t>can judge to what extent </a:t>
            </a:r>
            <a:r>
              <a:rPr lang="en-US" sz="2400" dirty="0" smtClean="0">
                <a:solidFill>
                  <a:srgbClr val="262626"/>
                </a:solidFill>
                <a:latin typeface="Arial"/>
                <a:cs typeface="Arial"/>
              </a:rPr>
              <a:t>the Cuban revolution can be considered successful.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185738" y="1873880"/>
            <a:ext cx="6195465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To </a:t>
            </a:r>
            <a:r>
              <a:rPr kumimoji="0" lang="en-GB" alt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know </a:t>
            </a:r>
            <a:r>
              <a:rPr kumimoji="0" lang="en-GB" alt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how Cuba’s domestic and foreign policies were affected by the Cold War.</a:t>
            </a:r>
            <a:endParaRPr kumimoji="0" lang="en-GB" altLang="en-US" sz="20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altLang="en-US" sz="2000" dirty="0" smtClean="0">
                <a:solidFill>
                  <a:prstClr val="black"/>
                </a:solidFill>
                <a:latin typeface="Arial" panose="020B0604020202020204" pitchFamily="34" charset="0"/>
              </a:rPr>
              <a:t>To </a:t>
            </a:r>
            <a:r>
              <a:rPr lang="en-GB" altLang="en-US" sz="2000" dirty="0" smtClean="0">
                <a:solidFill>
                  <a:prstClr val="black"/>
                </a:solidFill>
                <a:latin typeface="Arial" panose="020B0604020202020204" pitchFamily="34" charset="0"/>
              </a:rPr>
              <a:t>consider how successful the Cuban Revolution was. </a:t>
            </a:r>
            <a:endParaRPr kumimoji="0" lang="en-GB" altLang="en-US" sz="20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435178" y="1472568"/>
            <a:ext cx="2512247" cy="1746616"/>
          </a:xfrm>
          <a:prstGeom prst="rect">
            <a:avLst/>
          </a:prstGeom>
          <a:solidFill>
            <a:srgbClr val="FFFF0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KEY TERMS: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dirty="0" smtClean="0">
                <a:solidFill>
                  <a:srgbClr val="262626"/>
                </a:solidFill>
                <a:latin typeface="Calibri" pitchFamily="34" charset="0"/>
              </a:rPr>
              <a:t>command economy</a:t>
            </a:r>
            <a:endParaRPr lang="en-US" altLang="en-US" sz="2000" dirty="0" smtClean="0">
              <a:solidFill>
                <a:srgbClr val="262626"/>
              </a:solidFill>
              <a:latin typeface="Calibri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dirty="0" smtClean="0">
                <a:solidFill>
                  <a:srgbClr val="262626"/>
                </a:solidFill>
                <a:latin typeface="Calibri" pitchFamily="34" charset="0"/>
              </a:rPr>
              <a:t>militia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i="0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Mariel boatlift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dirty="0" smtClean="0">
                <a:solidFill>
                  <a:srgbClr val="262626"/>
                </a:solidFill>
                <a:latin typeface="Calibri" pitchFamily="34" charset="0"/>
              </a:rPr>
              <a:t>Non-aligned nations</a:t>
            </a:r>
            <a:endParaRPr kumimoji="0" lang="en-US" altLang="en-US" sz="2000" i="0" strike="noStrike" kern="120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i="0" strike="noStrike" kern="120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" name="Rounded Rectangle 9"/>
          <p:cNvSpPr>
            <a:spLocks noChangeArrowheads="1"/>
          </p:cNvSpPr>
          <p:nvPr/>
        </p:nvSpPr>
        <p:spPr bwMode="auto">
          <a:xfrm>
            <a:off x="-11113" y="3175"/>
            <a:ext cx="4626656" cy="811025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600" b="1" dirty="0" smtClean="0">
                <a:solidFill>
                  <a:prstClr val="black"/>
                </a:solidFill>
                <a:latin typeface="Calibri" panose="020F0502020204030204"/>
              </a:rPr>
              <a:t>Cuba in the Cold War</a:t>
            </a:r>
            <a:endParaRPr kumimoji="0" lang="en-US" altLang="en-US" sz="2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pic>
        <p:nvPicPr>
          <p:cNvPr id="12" name="Picture 2" descr="http://blogs.ibo.org/files/2016/01/learner-profile-sticker-englishoptmiz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669" y="7611"/>
            <a:ext cx="1117927" cy="1117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ounded Rectangular Callout 12"/>
          <p:cNvSpPr/>
          <p:nvPr/>
        </p:nvSpPr>
        <p:spPr>
          <a:xfrm>
            <a:off x="6993923" y="123313"/>
            <a:ext cx="1961165" cy="870864"/>
          </a:xfrm>
          <a:prstGeom prst="wedgeRoundRectCallout">
            <a:avLst>
              <a:gd name="adj1" fmla="val -75494"/>
              <a:gd name="adj2" fmla="val 3111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 smtClean="0">
                <a:solidFill>
                  <a:prstClr val="white"/>
                </a:solidFill>
                <a:latin typeface="Calibri" panose="020F0502020204030204"/>
              </a:rPr>
              <a:t>Balanced</a:t>
            </a:r>
            <a:endParaRPr kumimoji="0" lang="en-US" sz="1800" b="1" i="0" u="sng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05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4478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QUESTION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 was the relationship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between Cuba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and the Cold War?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3276600"/>
            <a:ext cx="8382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THINK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about the question for ONE minute.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PAIR 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up and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discuss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your ideas with the person next to you.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SHARE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your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ideas with the rest of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your table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</p:txBody>
      </p:sp>
      <p:pic>
        <p:nvPicPr>
          <p:cNvPr id="9" name="Picture 2" descr="http://blogs.ibo.org/files/2016/01/learner-profile-sticker-englishoptmiz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4238" y="748358"/>
            <a:ext cx="1484270" cy="1484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0" y="23821"/>
            <a:ext cx="9144000" cy="651093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n-US" sz="3200" dirty="0">
              <a:solidFill>
                <a:prstClr val="white"/>
              </a:solidFill>
              <a:latin typeface="Kristen ITC" panose="03050502040202030202" pitchFamily="66" charset="0"/>
            </a:endParaRPr>
          </a:p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3200" dirty="0" smtClean="0">
                <a:solidFill>
                  <a:prstClr val="white"/>
                </a:solidFill>
                <a:latin typeface="Kristen ITC" panose="03050502040202030202" pitchFamily="66" charset="0"/>
              </a:rPr>
              <a:t>Connect Activity: Think, Pair, Share</a:t>
            </a:r>
            <a:r>
              <a:rPr lang="en-US" sz="3200" dirty="0">
                <a:solidFill>
                  <a:prstClr val="white"/>
                </a:solidFill>
              </a:rPr>
              <a:t/>
            </a:r>
            <a:br>
              <a:rPr lang="en-US" sz="3200" dirty="0">
                <a:solidFill>
                  <a:prstClr val="white"/>
                </a:solidFill>
              </a:rPr>
            </a:br>
            <a:endParaRPr lang="en-US" sz="3200" b="1" dirty="0">
              <a:solidFill>
                <a:srgbClr val="FFFFFF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629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" y="0"/>
            <a:ext cx="9144000" cy="761724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n-US" sz="2600" dirty="0">
              <a:solidFill>
                <a:prstClr val="white"/>
              </a:solidFill>
              <a:latin typeface="Kristen ITC" panose="03050502040202030202" pitchFamily="66" charset="0"/>
            </a:endParaRPr>
          </a:p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2600" dirty="0">
                <a:solidFill>
                  <a:prstClr val="white"/>
                </a:solidFill>
                <a:latin typeface="Kristen ITC" panose="03050502040202030202" pitchFamily="66" charset="0"/>
              </a:rPr>
              <a:t>Activate Activity  – </a:t>
            </a:r>
            <a:r>
              <a:rPr lang="en-US" sz="2600" dirty="0" smtClean="0">
                <a:solidFill>
                  <a:prstClr val="white"/>
                </a:solidFill>
                <a:latin typeface="Kristen ITC" panose="03050502040202030202" pitchFamily="66" charset="0"/>
              </a:rPr>
              <a:t>Cuba in the Cold War</a:t>
            </a:r>
            <a:r>
              <a:rPr lang="en-US" sz="3200" dirty="0">
                <a:solidFill>
                  <a:prstClr val="white"/>
                </a:solidFill>
              </a:rPr>
              <a:t/>
            </a:r>
            <a:br>
              <a:rPr lang="en-US" sz="3200" dirty="0">
                <a:solidFill>
                  <a:prstClr val="white"/>
                </a:solidFill>
              </a:rPr>
            </a:br>
            <a:endParaRPr lang="en-US" sz="3200" b="1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7697" y="2107431"/>
            <a:ext cx="865414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/>
              <a:t>  </a:t>
            </a:r>
            <a:r>
              <a:rPr lang="en-US" sz="2600" b="1" dirty="0" smtClean="0"/>
              <a:t>You are members of </a:t>
            </a:r>
            <a:r>
              <a:rPr lang="en-US" sz="2600" b="1" dirty="0" smtClean="0"/>
              <a:t>an editorial panel for the Brookings Institution’s Latin America Initiative, a prestigious American political think tank.</a:t>
            </a:r>
            <a:endParaRPr lang="en-US" sz="2600" b="1" dirty="0" smtClean="0"/>
          </a:p>
          <a:p>
            <a:pPr algn="ctr"/>
            <a:endParaRPr lang="en-US" sz="2600" b="1" dirty="0" smtClean="0"/>
          </a:p>
          <a:p>
            <a:pPr algn="ctr"/>
            <a:r>
              <a:rPr lang="en-US" sz="2600" dirty="0" smtClean="0"/>
              <a:t>You have been tasked with producing  a one page </a:t>
            </a:r>
            <a:r>
              <a:rPr lang="en-US" sz="2600" dirty="0" smtClean="0"/>
              <a:t>research outline assessing </a:t>
            </a:r>
            <a:r>
              <a:rPr lang="en-US" sz="2600" dirty="0" smtClean="0"/>
              <a:t>the impact the Cold War and Castro’s policie</a:t>
            </a:r>
            <a:r>
              <a:rPr lang="en-US" sz="2600" dirty="0" smtClean="0"/>
              <a:t>s have had on  Cuba.</a:t>
            </a:r>
            <a:endParaRPr lang="en-US" sz="2600" dirty="0" smtClean="0"/>
          </a:p>
          <a:p>
            <a:pPr algn="ctr"/>
            <a:endParaRPr lang="en-US" sz="2600" dirty="0" smtClean="0"/>
          </a:p>
          <a:p>
            <a:pPr algn="ctr"/>
            <a:r>
              <a:rPr lang="en-US" sz="2600" dirty="0" smtClean="0"/>
              <a:t> The  </a:t>
            </a:r>
            <a:r>
              <a:rPr lang="en-US" sz="2600" dirty="0" smtClean="0"/>
              <a:t>outline </a:t>
            </a:r>
            <a:r>
              <a:rPr lang="en-US" sz="2600" dirty="0" smtClean="0"/>
              <a:t>will be used </a:t>
            </a:r>
            <a:r>
              <a:rPr lang="en-US" sz="2600" dirty="0" smtClean="0"/>
              <a:t>to begin planning </a:t>
            </a:r>
            <a:r>
              <a:rPr lang="en-US" sz="2600" dirty="0" smtClean="0"/>
              <a:t>an upcoming </a:t>
            </a:r>
            <a:r>
              <a:rPr lang="en-US" sz="2600" dirty="0" smtClean="0"/>
              <a:t>Brooking’s Institution research article titled </a:t>
            </a:r>
            <a:r>
              <a:rPr lang="en-US" sz="2600" i="1" dirty="0" smtClean="0"/>
              <a:t>Cuba, the US and international </a:t>
            </a:r>
            <a:r>
              <a:rPr lang="en-US" sz="2600" i="1" dirty="0" err="1" smtClean="0"/>
              <a:t>relaitons</a:t>
            </a:r>
            <a:r>
              <a:rPr lang="en-US" sz="2600" i="1" dirty="0" smtClean="0"/>
              <a:t> moving forward. </a:t>
            </a:r>
            <a:r>
              <a:rPr lang="en-US" sz="2800" dirty="0" smtClean="0"/>
              <a:t> </a:t>
            </a:r>
            <a:endParaRPr lang="en-US" sz="28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538" y="761724"/>
            <a:ext cx="4443047" cy="1047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00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" y="0"/>
            <a:ext cx="9144000" cy="761724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n-US" sz="2600" dirty="0">
              <a:solidFill>
                <a:prstClr val="white"/>
              </a:solidFill>
              <a:latin typeface="Kristen ITC" panose="03050502040202030202" pitchFamily="66" charset="0"/>
            </a:endParaRPr>
          </a:p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n-US" sz="2600" dirty="0" smtClean="0">
              <a:solidFill>
                <a:prstClr val="white"/>
              </a:solidFill>
              <a:latin typeface="Kristen ITC" panose="03050502040202030202" pitchFamily="66" charset="0"/>
            </a:endParaRPr>
          </a:p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n-US" sz="2600" dirty="0">
              <a:solidFill>
                <a:prstClr val="white"/>
              </a:solidFill>
              <a:latin typeface="Kristen ITC" panose="03050502040202030202" pitchFamily="66" charset="0"/>
            </a:endParaRPr>
          </a:p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n-US" sz="2600" dirty="0" smtClean="0">
              <a:solidFill>
                <a:prstClr val="white"/>
              </a:solidFill>
              <a:latin typeface="Kristen ITC" panose="03050502040202030202" pitchFamily="66" charset="0"/>
            </a:endParaRPr>
          </a:p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2600" dirty="0" smtClean="0">
                <a:solidFill>
                  <a:prstClr val="white"/>
                </a:solidFill>
                <a:latin typeface="Kristen ITC" panose="03050502040202030202" pitchFamily="66" charset="0"/>
              </a:rPr>
              <a:t>Activate </a:t>
            </a:r>
            <a:r>
              <a:rPr lang="en-US" sz="2600" dirty="0">
                <a:solidFill>
                  <a:prstClr val="white"/>
                </a:solidFill>
                <a:latin typeface="Kristen ITC" panose="03050502040202030202" pitchFamily="66" charset="0"/>
              </a:rPr>
              <a:t>Activity  – Cuba in the Cold War</a:t>
            </a:r>
            <a:r>
              <a:rPr lang="en-US" sz="3200" dirty="0">
                <a:solidFill>
                  <a:prstClr val="white"/>
                </a:solidFill>
              </a:rPr>
              <a:t/>
            </a:r>
            <a:br>
              <a:rPr lang="en-US" sz="3200" dirty="0">
                <a:solidFill>
                  <a:prstClr val="white"/>
                </a:solidFill>
              </a:rPr>
            </a:br>
            <a:endParaRPr lang="en-US" sz="3200" b="1" dirty="0">
              <a:solidFill>
                <a:srgbClr val="FFFFFF"/>
              </a:solidFill>
              <a:cs typeface="Arial"/>
            </a:endParaRPr>
          </a:p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3200" dirty="0">
                <a:solidFill>
                  <a:prstClr val="white"/>
                </a:solidFill>
              </a:rPr>
              <a:t/>
            </a:r>
            <a:br>
              <a:rPr lang="en-US" sz="3200" dirty="0">
                <a:solidFill>
                  <a:prstClr val="white"/>
                </a:solidFill>
              </a:rPr>
            </a:br>
            <a:endParaRPr lang="en-US" sz="3200" b="1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251" y="1826077"/>
            <a:ext cx="8654143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/>
              <a:t>Each team will assess a different aspect of </a:t>
            </a:r>
            <a:r>
              <a:rPr lang="en-US" sz="2500" b="1" dirty="0" smtClean="0"/>
              <a:t>Castro’s domestic and forging policies. </a:t>
            </a:r>
            <a:endParaRPr lang="en-US" sz="2500" b="1" dirty="0" smtClean="0"/>
          </a:p>
          <a:p>
            <a:pPr algn="ctr"/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b="1" dirty="0" smtClean="0"/>
              <a:t>Team </a:t>
            </a:r>
            <a:r>
              <a:rPr lang="en-US" sz="2500" b="1" dirty="0" smtClean="0"/>
              <a:t>1</a:t>
            </a:r>
            <a:r>
              <a:rPr lang="en-US" sz="2500" dirty="0" smtClean="0"/>
              <a:t>: </a:t>
            </a:r>
            <a:r>
              <a:rPr lang="en-US" sz="2500" dirty="0" smtClean="0"/>
              <a:t>The causes and consequences of Castor’s domestic policies</a:t>
            </a:r>
            <a:r>
              <a:rPr lang="en-US" sz="2500" dirty="0" smtClean="0"/>
              <a:t>– </a:t>
            </a:r>
            <a:r>
              <a:rPr lang="en-US" sz="2500" dirty="0" smtClean="0"/>
              <a:t>p. </a:t>
            </a:r>
            <a:r>
              <a:rPr lang="en-US" sz="2500" dirty="0" smtClean="0"/>
              <a:t>200-206</a:t>
            </a:r>
            <a:endParaRPr lang="en-US" sz="2500" dirty="0" smtClean="0"/>
          </a:p>
          <a:p>
            <a:pPr algn="ctr"/>
            <a:r>
              <a:rPr lang="en-US" sz="2500" b="1" dirty="0" smtClean="0"/>
              <a:t>Team 2: </a:t>
            </a:r>
            <a:r>
              <a:rPr lang="en-US" sz="2500" dirty="0" smtClean="0"/>
              <a:t>Cuban foreign policy: Relations with the USA and USSR 1959-1960; Soviet-Cuban relations 1962-1968; US-Cuban relation post-Cuban missile crisis– p.207-214</a:t>
            </a:r>
            <a:endParaRPr lang="en-US" sz="2500" dirty="0" smtClean="0"/>
          </a:p>
          <a:p>
            <a:pPr algn="ctr"/>
            <a:r>
              <a:rPr lang="en-US" sz="2500" b="1" dirty="0" smtClean="0"/>
              <a:t>Team 3: </a:t>
            </a:r>
            <a:r>
              <a:rPr lang="en-US" sz="2500" dirty="0" smtClean="0"/>
              <a:t>Cuban foreign policy: Cuba, Latin America and Africa; Castro’s international standing, 1975-80. p.214-221</a:t>
            </a:r>
            <a:endParaRPr lang="en-US" sz="2500" dirty="0" smtClean="0"/>
          </a:p>
          <a:p>
            <a:pPr algn="ctr"/>
            <a:r>
              <a:rPr lang="en-US" sz="2500" dirty="0" smtClean="0"/>
              <a:t>Please complete your report in a format that is shareable with other team members.</a:t>
            </a:r>
          </a:p>
          <a:p>
            <a:pPr algn="ctr"/>
            <a:r>
              <a:rPr lang="en-US" sz="2500" b="1" dirty="0" smtClean="0">
                <a:solidFill>
                  <a:srgbClr val="00B050"/>
                </a:solidFill>
              </a:rPr>
              <a:t>You have </a:t>
            </a:r>
            <a:r>
              <a:rPr lang="en-US" sz="2500" b="1" dirty="0" smtClean="0">
                <a:solidFill>
                  <a:srgbClr val="00B050"/>
                </a:solidFill>
              </a:rPr>
              <a:t>forty-five </a:t>
            </a:r>
            <a:r>
              <a:rPr lang="en-US" sz="2500" b="1" dirty="0" smtClean="0">
                <a:solidFill>
                  <a:srgbClr val="00B050"/>
                </a:solidFill>
              </a:rPr>
              <a:t>minutes to prepare you </a:t>
            </a:r>
            <a:r>
              <a:rPr lang="en-US" sz="2500" b="1" dirty="0" smtClean="0">
                <a:solidFill>
                  <a:srgbClr val="00B050"/>
                </a:solidFill>
              </a:rPr>
              <a:t>research outline</a:t>
            </a:r>
            <a:r>
              <a:rPr lang="en-US" sz="2500" b="1" dirty="0" smtClean="0">
                <a:solidFill>
                  <a:srgbClr val="00B050"/>
                </a:solidFill>
              </a:rPr>
              <a:t>. </a:t>
            </a:r>
            <a:endParaRPr lang="en-US" sz="2600" b="1" dirty="0" smtClean="0">
              <a:solidFill>
                <a:srgbClr val="00B05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538" y="761724"/>
            <a:ext cx="4443047" cy="1047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3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" y="0"/>
            <a:ext cx="9144000" cy="761724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2600" dirty="0" smtClean="0">
                <a:solidFill>
                  <a:prstClr val="white"/>
                </a:solidFill>
                <a:latin typeface="Kristen ITC" panose="03050502040202030202" pitchFamily="66" charset="0"/>
              </a:rPr>
              <a:t>Demonstrate </a:t>
            </a:r>
            <a:r>
              <a:rPr lang="en-US" sz="2600" dirty="0">
                <a:solidFill>
                  <a:prstClr val="white"/>
                </a:solidFill>
                <a:latin typeface="Kristen ITC" panose="03050502040202030202" pitchFamily="66" charset="0"/>
              </a:rPr>
              <a:t>Activity  – Cuba in the Cold War</a:t>
            </a:r>
            <a:endParaRPr lang="en-US" sz="3200" b="1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251" y="1826077"/>
            <a:ext cx="8654143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/>
              <a:t>Each team will verbally present their findings to the </a:t>
            </a:r>
            <a:r>
              <a:rPr lang="en-US" sz="2500" b="1" dirty="0" smtClean="0"/>
              <a:t>rest of the editorial panel. </a:t>
            </a:r>
            <a:endParaRPr lang="en-US" sz="2500" b="1" dirty="0" smtClean="0"/>
          </a:p>
          <a:p>
            <a:pPr algn="ctr"/>
            <a:r>
              <a:rPr lang="en-US" sz="2500" b="1" dirty="0" smtClean="0">
                <a:solidFill>
                  <a:srgbClr val="00B050"/>
                </a:solidFill>
              </a:rPr>
              <a:t>The focus of this meeting is to consider this question</a:t>
            </a:r>
            <a:r>
              <a:rPr lang="en-US" sz="2500" b="1" dirty="0" smtClean="0"/>
              <a:t>:</a:t>
            </a:r>
          </a:p>
          <a:p>
            <a:pPr algn="ctr"/>
            <a:endParaRPr lang="en-US" sz="2500" dirty="0" smtClean="0"/>
          </a:p>
          <a:p>
            <a:pPr algn="ctr"/>
            <a:r>
              <a:rPr lang="en-US" sz="2500" dirty="0" smtClean="0"/>
              <a:t>‘To what extent can the Cuban Revolution and Fidel Castro’s subsequent policies be considered successful?”</a:t>
            </a:r>
            <a:endParaRPr lang="en-US" sz="2500" dirty="0" smtClean="0"/>
          </a:p>
          <a:p>
            <a:pPr algn="ctr"/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b="1" dirty="0" smtClean="0"/>
              <a:t>Once the findings have been reported and shared, all </a:t>
            </a:r>
            <a:r>
              <a:rPr lang="en-US" sz="2500" b="1" dirty="0" smtClean="0"/>
              <a:t>members of the editorial team will </a:t>
            </a:r>
            <a:r>
              <a:rPr lang="en-US" sz="2500" b="1" dirty="0" smtClean="0"/>
              <a:t>be expected to contribute to the debate on this question.</a:t>
            </a:r>
          </a:p>
          <a:p>
            <a:pPr algn="ctr"/>
            <a:endParaRPr lang="en-US" sz="25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538" y="761724"/>
            <a:ext cx="4443047" cy="1047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72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6172200"/>
            <a:ext cx="9144000" cy="685800"/>
            <a:chOff x="0" y="4580821"/>
            <a:chExt cx="9144000" cy="562681"/>
          </a:xfrm>
        </p:grpSpPr>
        <p:sp>
          <p:nvSpPr>
            <p:cNvPr id="5" name="Rectangle 4"/>
            <p:cNvSpPr/>
            <p:nvPr/>
          </p:nvSpPr>
          <p:spPr>
            <a:xfrm>
              <a:off x="2" y="4580821"/>
              <a:ext cx="9143998" cy="562681"/>
            </a:xfrm>
            <a:prstGeom prst="rect">
              <a:avLst/>
            </a:prstGeom>
            <a:solidFill>
              <a:srgbClr val="97D7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6" name="Picture 5" descr="Screen Shot 2015-02-09 at 12.07.14 PM.png"/>
            <p:cNvPicPr>
              <a:picLocks noChangeAspect="1"/>
            </p:cNvPicPr>
            <p:nvPr/>
          </p:nvPicPr>
          <p:blipFill>
            <a:blip r:embed="rId3" cstate="print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586164"/>
              <a:ext cx="2813538" cy="557336"/>
            </a:xfrm>
            <a:prstGeom prst="rect">
              <a:avLst/>
            </a:prstGeom>
          </p:spPr>
        </p:pic>
        <p:pic>
          <p:nvPicPr>
            <p:cNvPr id="7" name="Picture 6" descr="GEMS_PhotoLogo_9_DB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8000" y="4640762"/>
              <a:ext cx="922842" cy="435429"/>
            </a:xfrm>
            <a:prstGeom prst="rect">
              <a:avLst/>
            </a:prstGeom>
          </p:spPr>
        </p:pic>
      </p:grpSp>
      <p:sp>
        <p:nvSpPr>
          <p:cNvPr id="8" name="Rectangle 7"/>
          <p:cNvSpPr/>
          <p:nvPr/>
        </p:nvSpPr>
        <p:spPr>
          <a:xfrm>
            <a:off x="0" y="0"/>
            <a:ext cx="9144000" cy="761724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7484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risten ITC" panose="03050502040202030202" pitchFamily="66" charset="0"/>
              <a:ea typeface="+mn-ea"/>
              <a:cs typeface="+mn-cs"/>
            </a:endParaRPr>
          </a:p>
          <a:p>
            <a:pPr marL="0" marR="0" lvl="0" indent="0" algn="ctr" defTabSz="407484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Consolidate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1945" y="1207234"/>
            <a:ext cx="8229600" cy="45259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As a result of the lesson today I: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Know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Understand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Can use the </a:t>
            </a: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information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to….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10" name="Picture 2" descr="http://www.really-learn-english.com/image-files/letter-k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615" y="2067063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www.clipartkid.com/images/396/download-png-download-eps-download-zip-email-bookmark-report-AN74zp-clipart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7865" y="2219463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http://www.okclipart.com/img6/zwtqhvbirgchdtrudjfg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17" r="28083"/>
          <a:stretch/>
        </p:blipFill>
        <p:spPr bwMode="auto">
          <a:xfrm>
            <a:off x="7326263" y="1762263"/>
            <a:ext cx="1072896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823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>
            <a:spLocks noChangeArrowheads="1"/>
          </p:cNvSpPr>
          <p:nvPr/>
        </p:nvSpPr>
        <p:spPr bwMode="auto">
          <a:xfrm>
            <a:off x="131762" y="1112249"/>
            <a:ext cx="3902075" cy="4222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Learning Objective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</p:txBody>
      </p:sp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131763" y="3440036"/>
            <a:ext cx="3902075" cy="4238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Learning Outcomes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185738" y="3949223"/>
            <a:ext cx="2922587" cy="279289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5E5"/>
              </a:gs>
              <a:gs pos="64999">
                <a:srgbClr val="FFBEBD"/>
              </a:gs>
              <a:gs pos="100000">
                <a:srgbClr val="FFA2A1"/>
              </a:gs>
            </a:gsLst>
            <a:lin ang="5400000" scaled="1"/>
          </a:gradFill>
          <a:ln w="9525">
            <a:solidFill>
              <a:srgbClr val="BE4B48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Grade 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can describe 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/>
              </a:rPr>
              <a:t>the 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/>
              </a:rPr>
              <a:t>domestic and foreign policies implemented in Castro’s Cuba.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3248025" y="3949223"/>
            <a:ext cx="2876550" cy="279289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Grade 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can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assess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consequences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 Fidel Castro’s domestic and foreign policies.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6230938" y="3887173"/>
            <a:ext cx="2724150" cy="28549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5FFE6"/>
              </a:gs>
              <a:gs pos="64999">
                <a:srgbClr val="E4FDC2"/>
              </a:gs>
              <a:gs pos="100000">
                <a:srgbClr val="DAFDA7"/>
              </a:gs>
            </a:gsLst>
            <a:lin ang="5400000" scaled="1"/>
          </a:gradFill>
          <a:ln w="9525">
            <a:solidFill>
              <a:srgbClr val="98B954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cs typeface="Arial"/>
              </a:rPr>
              <a:t>Grade 6/7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cs typeface="Arial"/>
              </a:rPr>
              <a:t>You </a:t>
            </a:r>
            <a:r>
              <a:rPr lang="en-US" sz="2400" dirty="0" smtClean="0">
                <a:solidFill>
                  <a:srgbClr val="262626"/>
                </a:solidFill>
                <a:latin typeface="Arial"/>
                <a:cs typeface="Arial"/>
              </a:rPr>
              <a:t>can judge to what extent </a:t>
            </a:r>
            <a:r>
              <a:rPr lang="en-US" sz="2400" dirty="0" smtClean="0">
                <a:solidFill>
                  <a:srgbClr val="262626"/>
                </a:solidFill>
                <a:latin typeface="Arial"/>
                <a:cs typeface="Arial"/>
              </a:rPr>
              <a:t>the Cuban revolution can be considered successful.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185738" y="1873880"/>
            <a:ext cx="6195465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To </a:t>
            </a:r>
            <a:r>
              <a:rPr kumimoji="0" lang="en-GB" alt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know </a:t>
            </a:r>
            <a:r>
              <a:rPr kumimoji="0" lang="en-GB" alt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how Cuba’s domestic and foreign policies were affected by the Cold War.</a:t>
            </a:r>
            <a:endParaRPr kumimoji="0" lang="en-GB" altLang="en-US" sz="20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altLang="en-US" sz="2000" dirty="0" smtClean="0">
                <a:solidFill>
                  <a:prstClr val="black"/>
                </a:solidFill>
                <a:latin typeface="Arial" panose="020B0604020202020204" pitchFamily="34" charset="0"/>
              </a:rPr>
              <a:t>To </a:t>
            </a:r>
            <a:r>
              <a:rPr lang="en-GB" altLang="en-US" sz="2000" dirty="0" smtClean="0">
                <a:solidFill>
                  <a:prstClr val="black"/>
                </a:solidFill>
                <a:latin typeface="Arial" panose="020B0604020202020204" pitchFamily="34" charset="0"/>
              </a:rPr>
              <a:t>consider how successful the Cuban Revolution was. </a:t>
            </a:r>
            <a:endParaRPr kumimoji="0" lang="en-GB" altLang="en-US" sz="20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435178" y="1472568"/>
            <a:ext cx="2512247" cy="1746616"/>
          </a:xfrm>
          <a:prstGeom prst="rect">
            <a:avLst/>
          </a:prstGeom>
          <a:solidFill>
            <a:srgbClr val="FFFF0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KEY TERMS: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dirty="0" smtClean="0">
                <a:solidFill>
                  <a:srgbClr val="262626"/>
                </a:solidFill>
                <a:latin typeface="Calibri" pitchFamily="34" charset="0"/>
              </a:rPr>
              <a:t>command economy</a:t>
            </a:r>
            <a:endParaRPr lang="en-US" altLang="en-US" sz="2000" dirty="0" smtClean="0">
              <a:solidFill>
                <a:srgbClr val="262626"/>
              </a:solidFill>
              <a:latin typeface="Calibri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dirty="0" smtClean="0">
                <a:solidFill>
                  <a:srgbClr val="262626"/>
                </a:solidFill>
                <a:latin typeface="Calibri" pitchFamily="34" charset="0"/>
              </a:rPr>
              <a:t>militia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i="0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Mariel boatlift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dirty="0" smtClean="0">
                <a:solidFill>
                  <a:srgbClr val="262626"/>
                </a:solidFill>
                <a:latin typeface="Calibri" pitchFamily="34" charset="0"/>
              </a:rPr>
              <a:t>Non-aligned nations</a:t>
            </a:r>
            <a:endParaRPr kumimoji="0" lang="en-US" altLang="en-US" sz="2000" i="0" strike="noStrike" kern="120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i="0" strike="noStrike" kern="120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" name="Rounded Rectangle 9"/>
          <p:cNvSpPr>
            <a:spLocks noChangeArrowheads="1"/>
          </p:cNvSpPr>
          <p:nvPr/>
        </p:nvSpPr>
        <p:spPr bwMode="auto">
          <a:xfrm>
            <a:off x="-11113" y="3175"/>
            <a:ext cx="4626656" cy="811025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600" b="1" dirty="0" smtClean="0">
                <a:solidFill>
                  <a:prstClr val="black"/>
                </a:solidFill>
                <a:latin typeface="Calibri" panose="020F0502020204030204"/>
              </a:rPr>
              <a:t>Cuba in the Cold War</a:t>
            </a:r>
            <a:endParaRPr kumimoji="0" lang="en-US" altLang="en-US" sz="2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pic>
        <p:nvPicPr>
          <p:cNvPr id="12" name="Picture 2" descr="http://blogs.ibo.org/files/2016/01/learner-profile-sticker-englishoptmiz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669" y="7611"/>
            <a:ext cx="1117927" cy="1117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ounded Rectangular Callout 12"/>
          <p:cNvSpPr/>
          <p:nvPr/>
        </p:nvSpPr>
        <p:spPr>
          <a:xfrm>
            <a:off x="6993923" y="123313"/>
            <a:ext cx="1961165" cy="870864"/>
          </a:xfrm>
          <a:prstGeom prst="wedgeRoundRectCallout">
            <a:avLst>
              <a:gd name="adj1" fmla="val -75494"/>
              <a:gd name="adj2" fmla="val 3111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 smtClean="0">
                <a:solidFill>
                  <a:prstClr val="white"/>
                </a:solidFill>
                <a:latin typeface="Calibri" panose="020F0502020204030204"/>
              </a:rPr>
              <a:t>Balanced</a:t>
            </a:r>
            <a:endParaRPr kumimoji="0" lang="en-US" sz="1800" b="1" i="0" u="sng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592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1082</TotalTime>
  <Words>466</Words>
  <Application>Microsoft Office PowerPoint</Application>
  <PresentationFormat>On-screen Show (4:3)</PresentationFormat>
  <Paragraphs>88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Calibri</vt:lpstr>
      <vt:lpstr>Calibri Light</vt:lpstr>
      <vt:lpstr>Kristen ITC</vt:lpstr>
      <vt:lpstr>Office Theme</vt:lpstr>
      <vt:lpstr>1_Office Theme</vt:lpstr>
      <vt:lpstr>4_Office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Loxston-Baker</dc:creator>
  <cp:lastModifiedBy>Anthony Loxston-Baker</cp:lastModifiedBy>
  <cp:revision>94</cp:revision>
  <dcterms:created xsi:type="dcterms:W3CDTF">2017-01-25T04:36:07Z</dcterms:created>
  <dcterms:modified xsi:type="dcterms:W3CDTF">2017-04-16T16:29:02Z</dcterms:modified>
</cp:coreProperties>
</file>