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61" r:id="rId3"/>
    <p:sldId id="259" r:id="rId4"/>
    <p:sldId id="258" r:id="rId5"/>
    <p:sldId id="263" r:id="rId6"/>
    <p:sldId id="260" r:id="rId7"/>
    <p:sldId id="262"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4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2AB563-8FA9-2B4F-95EC-63E986C50E0F}" type="datetimeFigureOut">
              <a:rPr lang="en-US" smtClean="0"/>
              <a:t>11/6/2016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EF933-DD90-CC4F-B081-94058B7DD2CA}" type="slidenum">
              <a:rPr lang="en-US" smtClean="0"/>
              <a:t>‹#›</a:t>
            </a:fld>
            <a:endParaRPr lang="en-US"/>
          </a:p>
        </p:txBody>
      </p:sp>
    </p:spTree>
    <p:extLst>
      <p:ext uri="{BB962C8B-B14F-4D97-AF65-F5344CB8AC3E}">
        <p14:creationId xmlns:p14="http://schemas.microsoft.com/office/powerpoint/2010/main" val="10401248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CEF933-DD90-CC4F-B081-94058B7DD2CA}" type="slidenum">
              <a:rPr lang="en-US" smtClean="0"/>
              <a:t>1</a:t>
            </a:fld>
            <a:endParaRPr lang="en-US"/>
          </a:p>
        </p:txBody>
      </p:sp>
    </p:spTree>
    <p:extLst>
      <p:ext uri="{BB962C8B-B14F-4D97-AF65-F5344CB8AC3E}">
        <p14:creationId xmlns:p14="http://schemas.microsoft.com/office/powerpoint/2010/main" val="337898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dt" sz="quarter" idx="1"/>
          </p:nvPr>
        </p:nvSpPr>
        <p:spPr/>
        <p:txBody>
          <a:bodyPr/>
          <a:lstStyle/>
          <a:p>
            <a:pPr>
              <a:defRPr/>
            </a:pPr>
            <a:fld id="{B687BA21-78D9-4CB1-B177-6D7BDC5382CA}" type="datetime1">
              <a:rPr lang="en-GB" smtClean="0"/>
              <a:pPr>
                <a:defRPr/>
              </a:pPr>
              <a:t>06/11/2016</a:t>
            </a:fld>
            <a:endParaRPr lang="en-GB" smtClean="0"/>
          </a:p>
        </p:txBody>
      </p:sp>
      <p:sp>
        <p:nvSpPr>
          <p:cNvPr id="83971"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1599135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dt" sz="quarter" idx="1"/>
          </p:nvPr>
        </p:nvSpPr>
        <p:spPr/>
        <p:txBody>
          <a:bodyPr/>
          <a:lstStyle/>
          <a:p>
            <a:pPr>
              <a:defRPr/>
            </a:pPr>
            <a:fld id="{B687BA21-78D9-4CB1-B177-6D7BDC5382CA}" type="datetime1">
              <a:rPr lang="en-GB" smtClean="0"/>
              <a:pPr>
                <a:defRPr/>
              </a:pPr>
              <a:t>06/11/2016</a:t>
            </a:fld>
            <a:endParaRPr lang="en-GB" smtClean="0"/>
          </a:p>
        </p:txBody>
      </p:sp>
      <p:sp>
        <p:nvSpPr>
          <p:cNvPr id="83971"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2761165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DBF614A-F79B-3C4C-A32C-921E32D0B552}"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94904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BF614A-F79B-3C4C-A32C-921E32D0B552}"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87312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BF614A-F79B-3C4C-A32C-921E32D0B552}"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3350097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p:txBody>
          <a:bodyPr/>
          <a:lstStyle>
            <a:lvl1pPr>
              <a:defRPr/>
            </a:lvl1pPr>
          </a:lstStyle>
          <a:p>
            <a:pPr>
              <a:defRPr/>
            </a:pPr>
            <a:fld id="{C169854E-4F57-A547-8B60-07E8B52591C5}" type="datetime1">
              <a:rPr lang="en-GB"/>
              <a:pPr>
                <a:defRPr/>
              </a:pPr>
              <a:t>06/11/2016</a:t>
            </a:fld>
            <a:endParaRPr lang="en-GB"/>
          </a:p>
        </p:txBody>
      </p:sp>
      <p:sp>
        <p:nvSpPr>
          <p:cNvPr id="4" name="Rectangle 5"/>
          <p:cNvSpPr>
            <a:spLocks noGrp="1" noChangeArrowheads="1"/>
          </p:cNvSpPr>
          <p:nvPr>
            <p:ph type="ftr" sz="quarter" idx="11"/>
          </p:nvPr>
        </p:nvSpPr>
        <p:spPr/>
        <p:txBody>
          <a:bodyPr/>
          <a:lstStyle>
            <a:lvl1pPr>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5D69FDC0-EE4A-EE4C-82E3-81E6D416E862}" type="slidenum">
              <a:rPr lang="en-GB"/>
              <a:pPr>
                <a:defRPr/>
              </a:pPr>
              <a:t>‹#›</a:t>
            </a:fld>
            <a:endParaRPr lang="en-GB"/>
          </a:p>
        </p:txBody>
      </p:sp>
    </p:spTree>
    <p:extLst>
      <p:ext uri="{BB962C8B-B14F-4D97-AF65-F5344CB8AC3E}">
        <p14:creationId xmlns:p14="http://schemas.microsoft.com/office/powerpoint/2010/main" val="25169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BF614A-F79B-3C4C-A32C-921E32D0B552}"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230032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DBF614A-F79B-3C4C-A32C-921E32D0B552}"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243856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DBF614A-F79B-3C4C-A32C-921E32D0B552}"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46047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DBF614A-F79B-3C4C-A32C-921E32D0B552}" type="datetimeFigureOut">
              <a:rPr lang="en-US" smtClean="0"/>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147079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DBF614A-F79B-3C4C-A32C-921E32D0B552}" type="datetimeFigureOut">
              <a:rPr lang="en-US" smtClean="0"/>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239349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F614A-F79B-3C4C-A32C-921E32D0B552}" type="datetimeFigureOut">
              <a:rPr lang="en-US" smtClean="0"/>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254385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DBF614A-F79B-3C4C-A32C-921E32D0B552}"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286968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DBF614A-F79B-3C4C-A32C-921E32D0B552}"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56E8C-5382-B246-B140-F600A7CD9112}" type="slidenum">
              <a:rPr lang="en-US" smtClean="0"/>
              <a:t>‹#›</a:t>
            </a:fld>
            <a:endParaRPr lang="en-US"/>
          </a:p>
        </p:txBody>
      </p:sp>
    </p:spTree>
    <p:extLst>
      <p:ext uri="{BB962C8B-B14F-4D97-AF65-F5344CB8AC3E}">
        <p14:creationId xmlns:p14="http://schemas.microsoft.com/office/powerpoint/2010/main" val="262824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F614A-F79B-3C4C-A32C-921E32D0B552}" type="datetimeFigureOut">
              <a:rPr lang="en-US" smtClean="0"/>
              <a:t>11/6/2016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56E8C-5382-B246-B140-F600A7CD9112}" type="slidenum">
              <a:rPr lang="en-US" smtClean="0"/>
              <a:t>‹#›</a:t>
            </a:fld>
            <a:endParaRPr lang="en-US"/>
          </a:p>
        </p:txBody>
      </p:sp>
    </p:spTree>
    <p:extLst>
      <p:ext uri="{BB962C8B-B14F-4D97-AF65-F5344CB8AC3E}">
        <p14:creationId xmlns:p14="http://schemas.microsoft.com/office/powerpoint/2010/main" val="1621785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imgres?imgurl=http://www.clker.com/cliparts/7/0/9/8/11949837581960281992wall.svg.med.png&amp;imgrefurl=http://www.clker.com/clipart-1771.html&amp;usg=__W_oDNlfcB7OjKplw1XywqOBc2V8=&amp;h=297&amp;w=282&amp;sz=28&amp;hl=en&amp;start=68&amp;itbs=1&amp;tbnid=oV14yHtvnv09BM:&amp;tbnh=116&amp;tbnw=110&amp;prev=/images?q=clip+art+wall&amp;start=63&amp;hl=en&amp;sa=N&amp;gbv=2&amp;ndsp=21&amp;tbs=isch:1"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2" name="TextBox 1"/>
          <p:cNvSpPr txBox="1"/>
          <p:nvPr/>
        </p:nvSpPr>
        <p:spPr>
          <a:xfrm>
            <a:off x="0" y="0"/>
            <a:ext cx="9144000" cy="707886"/>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t>Task on Entry</a:t>
            </a:r>
            <a:endParaRPr lang="en-US" sz="4000" dirty="0"/>
          </a:p>
        </p:txBody>
      </p:sp>
      <p:sp>
        <p:nvSpPr>
          <p:cNvPr id="3" name="Rounded Rectangle 2"/>
          <p:cNvSpPr/>
          <p:nvPr/>
        </p:nvSpPr>
        <p:spPr>
          <a:xfrm>
            <a:off x="871538" y="2354193"/>
            <a:ext cx="7672387" cy="28575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t>Quick Fire Quiz</a:t>
            </a:r>
          </a:p>
          <a:p>
            <a:pPr marL="457200" indent="-457200">
              <a:buAutoNum type="arabicPeriod"/>
            </a:pPr>
            <a:r>
              <a:rPr lang="en-US" sz="2400" b="1" dirty="0" smtClean="0"/>
              <a:t>After WWII which countries controlled Germany?</a:t>
            </a:r>
          </a:p>
          <a:p>
            <a:pPr marL="457200" indent="-457200">
              <a:buAutoNum type="arabicPeriod"/>
            </a:pPr>
            <a:r>
              <a:rPr lang="en-US" sz="2400" b="1" dirty="0" smtClean="0"/>
              <a:t>In what year was Germany divided into two countries?</a:t>
            </a:r>
          </a:p>
          <a:p>
            <a:pPr marL="457200" indent="-457200">
              <a:buAutoNum type="arabicPeriod"/>
            </a:pPr>
            <a:r>
              <a:rPr lang="en-US" sz="2400" b="1" dirty="0" smtClean="0"/>
              <a:t>State 3 key differences between East and West Germany. (Consider social, political and economic differences)</a:t>
            </a:r>
            <a:endParaRPr lang="en-US" sz="2400" b="1" dirty="0"/>
          </a:p>
        </p:txBody>
      </p:sp>
    </p:spTree>
    <p:extLst>
      <p:ext uri="{BB962C8B-B14F-4D97-AF65-F5344CB8AC3E}">
        <p14:creationId xmlns:p14="http://schemas.microsoft.com/office/powerpoint/2010/main" val="1981722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556" y="0"/>
            <a:ext cx="9144000" cy="6858000"/>
          </a:xfrm>
          <a:prstGeom prst="rect">
            <a:avLst/>
          </a:prstGeom>
        </p:spPr>
      </p:pic>
      <p:sp>
        <p:nvSpPr>
          <p:cNvPr id="9218" name="Title 1"/>
          <p:cNvSpPr>
            <a:spLocks noGrp="1"/>
          </p:cNvSpPr>
          <p:nvPr>
            <p:ph type="title"/>
          </p:nvPr>
        </p:nvSpPr>
        <p:spPr>
          <a:xfrm>
            <a:off x="0" y="0"/>
            <a:ext cx="9138444" cy="900113"/>
          </a:xfrm>
          <a:solidFill>
            <a:srgbClr val="FFC000"/>
          </a:solidFill>
        </p:spPr>
        <p:txBody>
          <a:bodyPr/>
          <a:lstStyle/>
          <a:p>
            <a:pPr eaLnBrk="1" hangingPunct="1"/>
            <a:r>
              <a:rPr lang="en-GB" dirty="0">
                <a:latin typeface="Calibri" charset="0"/>
              </a:rPr>
              <a:t>Why was it built?</a:t>
            </a:r>
          </a:p>
        </p:txBody>
      </p:sp>
      <p:pic>
        <p:nvPicPr>
          <p:cNvPr id="9219" name="Picture 2" descr="http://www.gbiputera.org/uploads/dirimg_gbr/4214-Male-Builder-Cementing-A-Brick-Wall-Clip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8" y="1285875"/>
            <a:ext cx="1293812" cy="1130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0" name="TextBox 4"/>
          <p:cNvSpPr txBox="1">
            <a:spLocks noChangeArrowheads="1"/>
          </p:cNvSpPr>
          <p:nvPr/>
        </p:nvSpPr>
        <p:spPr bwMode="auto">
          <a:xfrm>
            <a:off x="2643188" y="1285875"/>
            <a:ext cx="6043612" cy="4708981"/>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buFont typeface="Arial" charset="0"/>
              <a:buChar char="•"/>
            </a:pPr>
            <a:r>
              <a:rPr lang="en-GB" dirty="0">
                <a:latin typeface="Calibri" charset="0"/>
              </a:rPr>
              <a:t> </a:t>
            </a:r>
            <a:r>
              <a:rPr lang="en-GB" sz="2000" dirty="0" smtClean="0">
                <a:latin typeface="Calibri" charset="0"/>
              </a:rPr>
              <a:t>Adenauer’s (BRD Leader) </a:t>
            </a:r>
            <a:r>
              <a:rPr lang="en-GB" sz="2000" dirty="0">
                <a:latin typeface="Calibri" charset="0"/>
              </a:rPr>
              <a:t>attitude towards the East was very dismissive &amp; provocative – e.g. he referred to it as the ‘Soviet Occupation Zone’ or ‘over there’.</a:t>
            </a:r>
          </a:p>
          <a:p>
            <a:pPr eaLnBrk="1" hangingPunct="1">
              <a:buFont typeface="Arial" charset="0"/>
              <a:buChar char="•"/>
            </a:pPr>
            <a:r>
              <a:rPr lang="en-GB" sz="2000" dirty="0">
                <a:latin typeface="Calibri" charset="0"/>
              </a:rPr>
              <a:t> He also deliberately set about developing the BRD so that it would become more attractive than communism &amp; eventually the East would have to give in to capitalism. He called it the ‘magnet theory’.</a:t>
            </a:r>
          </a:p>
          <a:p>
            <a:pPr eaLnBrk="1" hangingPunct="1">
              <a:buFont typeface="Arial" charset="0"/>
              <a:buChar char="•"/>
            </a:pPr>
            <a:r>
              <a:rPr lang="en-GB" sz="2000" dirty="0">
                <a:latin typeface="Calibri" charset="0"/>
              </a:rPr>
              <a:t> In 1952 and afterwards, when Khrushchev, the Russian leader, had suggested talks about the reunification of Germany, the offer had been rejected by the West &amp; the East had become offended. </a:t>
            </a:r>
          </a:p>
          <a:p>
            <a:pPr eaLnBrk="1" hangingPunct="1">
              <a:buFont typeface="Arial" charset="0"/>
              <a:buChar char="•"/>
            </a:pPr>
            <a:r>
              <a:rPr lang="en-GB" sz="2000" dirty="0">
                <a:latin typeface="Calibri" charset="0"/>
              </a:rPr>
              <a:t>  In 1955, following a visit to Moscow, Adenauer came out with the </a:t>
            </a:r>
            <a:r>
              <a:rPr lang="en-GB" sz="2000" dirty="0" err="1">
                <a:latin typeface="Calibri" charset="0"/>
              </a:rPr>
              <a:t>Hallstein</a:t>
            </a:r>
            <a:r>
              <a:rPr lang="en-GB" sz="2000" dirty="0">
                <a:latin typeface="Calibri" charset="0"/>
              </a:rPr>
              <a:t> Doctrine which said that the BRD would not have diplomatic relations with any state which recognised the DDR.</a:t>
            </a:r>
          </a:p>
        </p:txBody>
      </p:sp>
      <p:sp>
        <p:nvSpPr>
          <p:cNvPr id="9221" name="Rectangle 6"/>
          <p:cNvSpPr>
            <a:spLocks noChangeArrowheads="1"/>
          </p:cNvSpPr>
          <p:nvPr/>
        </p:nvSpPr>
        <p:spPr bwMode="auto">
          <a:xfrm>
            <a:off x="357188" y="2643188"/>
            <a:ext cx="2027237" cy="369887"/>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wrap="none">
            <a:spAutoFit/>
          </a:bodyPr>
          <a:lstStyle/>
          <a:p>
            <a:r>
              <a:rPr lang="en-GB" u="sng" dirty="0">
                <a:latin typeface="Calibri" charset="0"/>
              </a:rPr>
              <a:t>More recent causes</a:t>
            </a:r>
          </a:p>
        </p:txBody>
      </p:sp>
    </p:spTree>
    <p:extLst>
      <p:ext uri="{BB962C8B-B14F-4D97-AF65-F5344CB8AC3E}">
        <p14:creationId xmlns:p14="http://schemas.microsoft.com/office/powerpoint/2010/main" val="2281952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556" y="0"/>
            <a:ext cx="9144000" cy="6858000"/>
          </a:xfrm>
          <a:prstGeom prst="rect">
            <a:avLst/>
          </a:prstGeom>
        </p:spPr>
      </p:pic>
      <p:sp>
        <p:nvSpPr>
          <p:cNvPr id="10242" name="Title 1"/>
          <p:cNvSpPr>
            <a:spLocks noGrp="1"/>
          </p:cNvSpPr>
          <p:nvPr>
            <p:ph type="title"/>
          </p:nvPr>
        </p:nvSpPr>
        <p:spPr>
          <a:xfrm>
            <a:off x="-5556" y="0"/>
            <a:ext cx="9144000" cy="976313"/>
          </a:xfrm>
          <a:solidFill>
            <a:srgbClr val="FFC000"/>
          </a:solidFill>
        </p:spPr>
        <p:txBody>
          <a:bodyPr/>
          <a:lstStyle/>
          <a:p>
            <a:pPr eaLnBrk="1" hangingPunct="1"/>
            <a:r>
              <a:rPr lang="en-GB" dirty="0">
                <a:latin typeface="Calibri" charset="0"/>
              </a:rPr>
              <a:t>Why was it built?</a:t>
            </a:r>
          </a:p>
        </p:txBody>
      </p:sp>
      <p:pic>
        <p:nvPicPr>
          <p:cNvPr id="10243" name="Picture 2" descr="http://www.gbiputera.org/uploads/dirimg_gbr/4214-Male-Builder-Cementing-A-Brick-Wall-Clip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8" y="1285875"/>
            <a:ext cx="1293812" cy="1130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44" name="TextBox 4"/>
          <p:cNvSpPr txBox="1">
            <a:spLocks noChangeArrowheads="1"/>
          </p:cNvSpPr>
          <p:nvPr/>
        </p:nvSpPr>
        <p:spPr bwMode="auto">
          <a:xfrm>
            <a:off x="2643188" y="1285875"/>
            <a:ext cx="5500687" cy="5262563"/>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buFont typeface="Arial" charset="0"/>
              <a:buChar char="•"/>
            </a:pPr>
            <a:r>
              <a:rPr lang="en-GB" dirty="0">
                <a:latin typeface="Calibri" charset="0"/>
              </a:rPr>
              <a:t> </a:t>
            </a:r>
            <a:r>
              <a:rPr lang="en-GB" sz="2400" dirty="0">
                <a:latin typeface="Calibri" charset="0"/>
              </a:rPr>
              <a:t>In 1958 Khrushchev sent an ultimatum demanding that the 3 western powers leave Berlin. They refused.</a:t>
            </a:r>
          </a:p>
          <a:p>
            <a:pPr eaLnBrk="1" hangingPunct="1">
              <a:buFont typeface="Arial" charset="0"/>
              <a:buChar char="•"/>
            </a:pPr>
            <a:r>
              <a:rPr lang="en-GB" sz="2400" dirty="0">
                <a:latin typeface="Calibri" charset="0"/>
              </a:rPr>
              <a:t> In 1959 an American spy plane, a U2, was brought down in Russian air space.</a:t>
            </a:r>
          </a:p>
          <a:p>
            <a:pPr eaLnBrk="1" hangingPunct="1">
              <a:buFont typeface="Arial" charset="0"/>
              <a:buChar char="•"/>
            </a:pPr>
            <a:r>
              <a:rPr lang="en-GB" sz="2400" dirty="0">
                <a:latin typeface="Calibri" charset="0"/>
              </a:rPr>
              <a:t> The number of refugees from East to West increased to 30,000 in April, 1961, many of whom were fleeing from the economic pressures of Ulbricht’s 7 Year Plan &amp; Collectivisation.</a:t>
            </a:r>
          </a:p>
          <a:p>
            <a:pPr eaLnBrk="1" hangingPunct="1">
              <a:buFont typeface="Arial" charset="0"/>
              <a:buChar char="•"/>
            </a:pPr>
            <a:r>
              <a:rPr lang="en-GB" sz="2400" dirty="0">
                <a:latin typeface="Calibri" charset="0"/>
              </a:rPr>
              <a:t> In the summer of 1961, US President Kennedy visited Berlin &amp; pledged US guarantees to protect the status of West Berlin &amp; access to it.  </a:t>
            </a:r>
          </a:p>
        </p:txBody>
      </p:sp>
      <p:sp>
        <p:nvSpPr>
          <p:cNvPr id="10245" name="Rectangle 6"/>
          <p:cNvSpPr>
            <a:spLocks noChangeArrowheads="1"/>
          </p:cNvSpPr>
          <p:nvPr/>
        </p:nvSpPr>
        <p:spPr bwMode="auto">
          <a:xfrm>
            <a:off x="357188" y="2643188"/>
            <a:ext cx="1876425" cy="369887"/>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wrap="none">
            <a:spAutoFit/>
          </a:bodyPr>
          <a:lstStyle/>
          <a:p>
            <a:r>
              <a:rPr lang="en-GB" u="sng" dirty="0">
                <a:latin typeface="Calibri" charset="0"/>
              </a:rPr>
              <a:t>Immediate causes</a:t>
            </a:r>
          </a:p>
        </p:txBody>
      </p:sp>
    </p:spTree>
    <p:extLst>
      <p:ext uri="{BB962C8B-B14F-4D97-AF65-F5344CB8AC3E}">
        <p14:creationId xmlns:p14="http://schemas.microsoft.com/office/powerpoint/2010/main" val="805375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56" y="0"/>
            <a:ext cx="9144000" cy="6858000"/>
          </a:xfrm>
          <a:prstGeom prst="rect">
            <a:avLst/>
          </a:prstGeom>
        </p:spPr>
      </p:pic>
      <p:sp>
        <p:nvSpPr>
          <p:cNvPr id="11266" name="Title 1"/>
          <p:cNvSpPr>
            <a:spLocks noGrp="1"/>
          </p:cNvSpPr>
          <p:nvPr>
            <p:ph type="title"/>
          </p:nvPr>
        </p:nvSpPr>
        <p:spPr>
          <a:xfrm>
            <a:off x="0" y="0"/>
            <a:ext cx="9144000" cy="868363"/>
          </a:xfrm>
          <a:solidFill>
            <a:srgbClr val="FFC000"/>
          </a:solidFill>
        </p:spPr>
        <p:txBody>
          <a:bodyPr/>
          <a:lstStyle/>
          <a:p>
            <a:pPr eaLnBrk="1" hangingPunct="1"/>
            <a:r>
              <a:rPr lang="en-GB" dirty="0">
                <a:latin typeface="Calibri" charset="0"/>
              </a:rPr>
              <a:t>How was it built?</a:t>
            </a:r>
          </a:p>
        </p:txBody>
      </p:sp>
      <p:sp>
        <p:nvSpPr>
          <p:cNvPr id="3" name="Content Placeholder 2"/>
          <p:cNvSpPr>
            <a:spLocks noGrp="1"/>
          </p:cNvSpPr>
          <p:nvPr>
            <p:ph idx="1"/>
          </p:nvPr>
        </p:nvSpPr>
        <p:spPr>
          <a:xfrm>
            <a:off x="714375" y="1600200"/>
            <a:ext cx="7972425" cy="4525963"/>
          </a:xfrm>
        </p:spPr>
        <p:style>
          <a:lnRef idx="2">
            <a:schemeClr val="accent2"/>
          </a:lnRef>
          <a:fillRef idx="1">
            <a:schemeClr val="lt1"/>
          </a:fillRef>
          <a:effectRef idx="0">
            <a:schemeClr val="accent2"/>
          </a:effectRef>
          <a:fontRef idx="minor">
            <a:schemeClr val="dk1"/>
          </a:fontRef>
        </p:style>
        <p:txBody>
          <a:bodyPr>
            <a:normAutofit/>
          </a:bodyPr>
          <a:lstStyle/>
          <a:p>
            <a:pPr eaLnBrk="1" hangingPunct="1">
              <a:lnSpc>
                <a:spcPct val="90000"/>
              </a:lnSpc>
            </a:pPr>
            <a:r>
              <a:rPr lang="en-GB" sz="2700" dirty="0">
                <a:latin typeface="Calibri" charset="0"/>
              </a:rPr>
              <a:t>Following Kennedy’s visit, the DDR, along with the USSR, decided they had no option but to isolate West Berlin in order to end the danger to their state.</a:t>
            </a:r>
          </a:p>
          <a:p>
            <a:pPr eaLnBrk="1" hangingPunct="1">
              <a:lnSpc>
                <a:spcPct val="90000"/>
              </a:lnSpc>
            </a:pPr>
            <a:r>
              <a:rPr lang="en-GB" sz="2700" dirty="0">
                <a:latin typeface="Calibri" charset="0"/>
              </a:rPr>
              <a:t>In great secrecy on the night of 12-13 August 1961, the NVA &amp; the police sealed off the western sectors of Berlin with barbed wire &amp; barricades</a:t>
            </a:r>
          </a:p>
          <a:p>
            <a:pPr eaLnBrk="1" hangingPunct="1">
              <a:lnSpc>
                <a:spcPct val="90000"/>
              </a:lnSpc>
            </a:pPr>
            <a:r>
              <a:rPr lang="en-GB" sz="2700" dirty="0">
                <a:latin typeface="Calibri" charset="0"/>
              </a:rPr>
              <a:t> Over the next months they erected a 45 km long wall along the border between the eastern sector &amp; the west and then built similar barricades which stretched 160 km around the whole of the western sector.</a:t>
            </a:r>
          </a:p>
        </p:txBody>
      </p:sp>
    </p:spTree>
    <p:extLst>
      <p:ext uri="{BB962C8B-B14F-4D97-AF65-F5344CB8AC3E}">
        <p14:creationId xmlns:p14="http://schemas.microsoft.com/office/powerpoint/2010/main" val="4136721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5556" y="0"/>
            <a:ext cx="9144000" cy="6858000"/>
          </a:xfrm>
          <a:prstGeom prst="rect">
            <a:avLst/>
          </a:prstGeom>
        </p:spPr>
      </p:pic>
      <p:sp>
        <p:nvSpPr>
          <p:cNvPr id="12290" name="Title 1"/>
          <p:cNvSpPr>
            <a:spLocks noGrp="1"/>
          </p:cNvSpPr>
          <p:nvPr>
            <p:ph type="title"/>
          </p:nvPr>
        </p:nvSpPr>
        <p:spPr>
          <a:xfrm>
            <a:off x="0" y="0"/>
            <a:ext cx="9138444" cy="1049338"/>
          </a:xfrm>
          <a:solidFill>
            <a:srgbClr val="FFC000"/>
          </a:solidFill>
        </p:spPr>
        <p:txBody>
          <a:bodyPr/>
          <a:lstStyle/>
          <a:p>
            <a:pPr eaLnBrk="1" hangingPunct="1"/>
            <a:r>
              <a:rPr lang="en-GB" dirty="0">
                <a:latin typeface="Calibri" charset="0"/>
              </a:rPr>
              <a:t>What were the results of the Wall?</a:t>
            </a:r>
          </a:p>
        </p:txBody>
      </p:sp>
      <p:pic>
        <p:nvPicPr>
          <p:cNvPr id="12291" name="Picture 2" descr="http://t0.gstatic.com/images?q=tbn:oV14yHtvnv09BM:http://www.clker.com/cliparts/7/0/9/8/11949837581960281992wall.svg.med.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3" y="2928938"/>
            <a:ext cx="1497012" cy="1579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292" name="TextBox 3"/>
          <p:cNvSpPr txBox="1">
            <a:spLocks noChangeArrowheads="1"/>
          </p:cNvSpPr>
          <p:nvPr/>
        </p:nvSpPr>
        <p:spPr bwMode="auto">
          <a:xfrm>
            <a:off x="714375" y="1357313"/>
            <a:ext cx="2786063" cy="1477962"/>
          </a:xfrm>
          <a:prstGeom prst="rect">
            <a:avLst/>
          </a:prstGeom>
          <a:ln>
            <a:headEnd/>
            <a:tailEnd/>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dirty="0">
                <a:latin typeface="Calibri" charset="0"/>
              </a:rPr>
              <a:t>The Western powers were taken by surprise but could do nothing. The DDR had built the wall in their sector of Berlin.</a:t>
            </a:r>
          </a:p>
        </p:txBody>
      </p:sp>
      <p:sp>
        <p:nvSpPr>
          <p:cNvPr id="12293" name="TextBox 4"/>
          <p:cNvSpPr txBox="1">
            <a:spLocks noChangeArrowheads="1"/>
          </p:cNvSpPr>
          <p:nvPr/>
        </p:nvSpPr>
        <p:spPr bwMode="auto">
          <a:xfrm>
            <a:off x="4857750" y="1285875"/>
            <a:ext cx="3643313" cy="2586038"/>
          </a:xfrm>
          <a:prstGeom prst="rect">
            <a:avLst/>
          </a:prstGeom>
          <a:ln>
            <a:headEnd/>
            <a:tailEnd/>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atin typeface="Calibri" charset="0"/>
              </a:rPr>
              <a:t>The DDR said it was an anti-fascist wall. In some ways the East undermined themselves because the wall made them look weak. Although quite a lot of people died trying to get across it, the wall did stop the refugee problem and this helped the DDR to make an economic recovery in the late 1960s.   </a:t>
            </a:r>
          </a:p>
        </p:txBody>
      </p:sp>
      <p:sp>
        <p:nvSpPr>
          <p:cNvPr id="12294" name="TextBox 5"/>
          <p:cNvSpPr txBox="1">
            <a:spLocks noChangeArrowheads="1"/>
          </p:cNvSpPr>
          <p:nvPr/>
        </p:nvSpPr>
        <p:spPr bwMode="auto">
          <a:xfrm>
            <a:off x="785813" y="4643438"/>
            <a:ext cx="7715250" cy="1477962"/>
          </a:xfrm>
          <a:prstGeom prst="rect">
            <a:avLst/>
          </a:prstGeom>
          <a:ln>
            <a:headEnd/>
            <a:tailEnd/>
          </a:ln>
          <a:extLst>
            <a:ext uri="{909E8E84-426E-40dd-AFC4-6F175D3DCCD1}">
              <a14:hiddenFill xmlns=""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dirty="0">
                <a:latin typeface="Calibri" charset="0"/>
              </a:rPr>
              <a:t>Clearly reunification was not going to happen for the time being &amp; although Adenauer had only wanted reunification on his terms he was clearly thrown by the building of the wall. He didn’t visit Berlin until August 1961 which produced a lot of criticism from those who claimed he didn’t care about the fate of Berliners.  Thus the wall probably contributed to his downfall two years later. </a:t>
            </a:r>
          </a:p>
        </p:txBody>
      </p:sp>
      <p:cxnSp>
        <p:nvCxnSpPr>
          <p:cNvPr id="8" name="Straight Arrow Connector 7"/>
          <p:cNvCxnSpPr/>
          <p:nvPr/>
        </p:nvCxnSpPr>
        <p:spPr>
          <a:xfrm flipV="1">
            <a:off x="2357438" y="2835275"/>
            <a:ext cx="542928" cy="593725"/>
          </a:xfrm>
          <a:prstGeom prst="straightConnector1">
            <a:avLst/>
          </a:prstGeom>
          <a:ln w="76200">
            <a:solidFill>
              <a:srgbClr val="FFC000"/>
            </a:solidFill>
            <a:tailEnd type="arrow"/>
          </a:ln>
        </p:spPr>
        <p:style>
          <a:lnRef idx="1">
            <a:schemeClr val="accent2"/>
          </a:lnRef>
          <a:fillRef idx="0">
            <a:schemeClr val="accent2"/>
          </a:fillRef>
          <a:effectRef idx="0">
            <a:schemeClr val="accent2"/>
          </a:effectRef>
          <a:fontRef idx="minor">
            <a:schemeClr val="tx1"/>
          </a:fontRef>
        </p:style>
      </p:cxnSp>
      <p:cxnSp>
        <p:nvCxnSpPr>
          <p:cNvPr id="9" name="Straight Arrow Connector 8"/>
          <p:cNvCxnSpPr/>
          <p:nvPr/>
        </p:nvCxnSpPr>
        <p:spPr>
          <a:xfrm flipV="1">
            <a:off x="2357438" y="3143250"/>
            <a:ext cx="2286000" cy="500063"/>
          </a:xfrm>
          <a:prstGeom prst="straightConnector1">
            <a:avLst/>
          </a:prstGeom>
          <a:ln w="76200">
            <a:solidFill>
              <a:srgbClr val="FFC000"/>
            </a:solidFill>
            <a:tailEnd type="arrow"/>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a:xfrm>
            <a:off x="2357438" y="3857625"/>
            <a:ext cx="785812" cy="642938"/>
          </a:xfrm>
          <a:prstGeom prst="straightConnector1">
            <a:avLst/>
          </a:prstGeom>
          <a:ln w="76200">
            <a:solidFill>
              <a:srgbClr val="FFC000"/>
            </a:solidFill>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85897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56" y="0"/>
            <a:ext cx="9144000" cy="6858000"/>
          </a:xfrm>
          <a:prstGeom prst="rect">
            <a:avLst/>
          </a:prstGeom>
        </p:spPr>
      </p:pic>
      <p:sp>
        <p:nvSpPr>
          <p:cNvPr id="11266" name="Title 1"/>
          <p:cNvSpPr>
            <a:spLocks noGrp="1"/>
          </p:cNvSpPr>
          <p:nvPr>
            <p:ph type="title"/>
          </p:nvPr>
        </p:nvSpPr>
        <p:spPr>
          <a:xfrm>
            <a:off x="0" y="0"/>
            <a:ext cx="9144000" cy="1214438"/>
          </a:xfrm>
          <a:solidFill>
            <a:srgbClr val="FFC000"/>
          </a:solidFill>
        </p:spPr>
        <p:txBody>
          <a:bodyPr/>
          <a:lstStyle/>
          <a:p>
            <a:pPr eaLnBrk="1" hangingPunct="1"/>
            <a:r>
              <a:rPr lang="en-GB" dirty="0" smtClean="0">
                <a:latin typeface="Calibri" charset="0"/>
              </a:rPr>
              <a:t>				Discussion Questions   </a:t>
            </a:r>
            <a:endParaRPr lang="en-GB" dirty="0">
              <a:latin typeface="Calibri" charset="0"/>
            </a:endParaRPr>
          </a:p>
        </p:txBody>
      </p:sp>
      <p:sp>
        <p:nvSpPr>
          <p:cNvPr id="6" name="Oval 5"/>
          <p:cNvSpPr/>
          <p:nvPr/>
        </p:nvSpPr>
        <p:spPr>
          <a:xfrm>
            <a:off x="300037" y="36512"/>
            <a:ext cx="2328863" cy="106997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Demonstrate</a:t>
            </a:r>
          </a:p>
          <a:p>
            <a:pPr algn="ctr"/>
            <a:r>
              <a:rPr lang="en-US" sz="2000" b="1" dirty="0" smtClean="0"/>
              <a:t>Activity</a:t>
            </a:r>
            <a:endParaRPr lang="en-US" sz="2000" b="1" dirty="0"/>
          </a:p>
        </p:txBody>
      </p:sp>
      <p:sp>
        <p:nvSpPr>
          <p:cNvPr id="5" name="Rounded Rectangle 4"/>
          <p:cNvSpPr/>
          <p:nvPr/>
        </p:nvSpPr>
        <p:spPr>
          <a:xfrm>
            <a:off x="1185863" y="1800225"/>
            <a:ext cx="7086600" cy="38210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ctr">
              <a:buAutoNum type="arabicPeriod"/>
            </a:pPr>
            <a:r>
              <a:rPr lang="en-US" sz="2800" dirty="0" smtClean="0"/>
              <a:t>Which factor was the most significant in the building of the Berlin Wall?</a:t>
            </a:r>
          </a:p>
          <a:p>
            <a:pPr marL="342900" indent="-342900" algn="ctr">
              <a:buAutoNum type="arabicPeriod"/>
            </a:pPr>
            <a:r>
              <a:rPr lang="en-US" sz="2800" dirty="0" smtClean="0"/>
              <a:t>How did the Berlin Wall help to uphold Communism? </a:t>
            </a:r>
          </a:p>
          <a:p>
            <a:pPr marL="342900" indent="-342900" algn="ctr">
              <a:buAutoNum type="arabicPeriod"/>
            </a:pPr>
            <a:r>
              <a:rPr lang="en-US" sz="2800" dirty="0" smtClean="0"/>
              <a:t>How does Kennedy use the Berlin Wall as a propaganda weapon against the USSR</a:t>
            </a:r>
            <a:r>
              <a:rPr lang="en-US" sz="2800" dirty="0" smtClean="0"/>
              <a:t>?</a:t>
            </a:r>
          </a:p>
          <a:p>
            <a:pPr marL="342900" indent="-342900" algn="ctr">
              <a:buAutoNum type="arabicPeriod"/>
            </a:pPr>
            <a:r>
              <a:rPr lang="en-US" sz="2800" dirty="0" smtClean="0"/>
              <a:t>To what extent was the US affected by the </a:t>
            </a:r>
            <a:r>
              <a:rPr lang="en-US" sz="2800" dirty="0"/>
              <a:t>B</a:t>
            </a:r>
            <a:r>
              <a:rPr lang="en-US" sz="2800" dirty="0" smtClean="0"/>
              <a:t>erlin Crisis</a:t>
            </a:r>
            <a:r>
              <a:rPr lang="en-US" sz="2800" smtClean="0"/>
              <a:t>, 1958-61?</a:t>
            </a:r>
            <a:endParaRPr lang="en-US" sz="2800" dirty="0"/>
          </a:p>
        </p:txBody>
      </p:sp>
    </p:spTree>
    <p:extLst>
      <p:ext uri="{BB962C8B-B14F-4D97-AF65-F5344CB8AC3E}">
        <p14:creationId xmlns:p14="http://schemas.microsoft.com/office/powerpoint/2010/main" val="2079059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56" y="0"/>
            <a:ext cx="9144000" cy="6858000"/>
          </a:xfrm>
          <a:prstGeom prst="rect">
            <a:avLst/>
          </a:prstGeom>
        </p:spPr>
      </p:pic>
      <p:sp>
        <p:nvSpPr>
          <p:cNvPr id="11266" name="Title 1"/>
          <p:cNvSpPr>
            <a:spLocks noGrp="1"/>
          </p:cNvSpPr>
          <p:nvPr>
            <p:ph type="title"/>
          </p:nvPr>
        </p:nvSpPr>
        <p:spPr>
          <a:xfrm>
            <a:off x="0" y="0"/>
            <a:ext cx="9144000" cy="1046935"/>
          </a:xfrm>
          <a:solidFill>
            <a:srgbClr val="FFC000"/>
          </a:solidFill>
        </p:spPr>
        <p:txBody>
          <a:bodyPr>
            <a:normAutofit/>
          </a:bodyPr>
          <a:lstStyle/>
          <a:p>
            <a:pPr algn="r" eaLnBrk="1" hangingPunct="1"/>
            <a:r>
              <a:rPr lang="en-GB" sz="3800" dirty="0" smtClean="0">
                <a:latin typeface="Calibri" charset="0"/>
              </a:rPr>
              <a:t>Assessing the quality of your notes</a:t>
            </a:r>
            <a:endParaRPr lang="en-GB" sz="3800" dirty="0">
              <a:latin typeface="Calibri" charset="0"/>
            </a:endParaRPr>
          </a:p>
        </p:txBody>
      </p:sp>
      <p:sp>
        <p:nvSpPr>
          <p:cNvPr id="6" name="Oval 5"/>
          <p:cNvSpPr/>
          <p:nvPr/>
        </p:nvSpPr>
        <p:spPr>
          <a:xfrm>
            <a:off x="42262" y="0"/>
            <a:ext cx="2085975" cy="106997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Consolidate Activity</a:t>
            </a:r>
            <a:endParaRPr lang="en-US" sz="2000" b="1" dirty="0"/>
          </a:p>
        </p:txBody>
      </p:sp>
      <p:sp>
        <p:nvSpPr>
          <p:cNvPr id="7" name="TextBox 6"/>
          <p:cNvSpPr txBox="1"/>
          <p:nvPr/>
        </p:nvSpPr>
        <p:spPr>
          <a:xfrm>
            <a:off x="395288" y="2399191"/>
            <a:ext cx="3162300" cy="2308324"/>
          </a:xfrm>
          <a:prstGeom prst="rect">
            <a:avLst/>
          </a:prstGeom>
          <a:solidFill>
            <a:srgbClr val="FF388C">
              <a:lumMod val="20000"/>
              <a:lumOff val="80000"/>
            </a:srgbClr>
          </a:solidFill>
          <a:ln w="25400" cap="flat" cmpd="sng" algn="ctr">
            <a:solidFill>
              <a:srgbClr val="E40059"/>
            </a:solidFill>
            <a:prstDash val="solid"/>
          </a:ln>
          <a:effectLst/>
        </p:spPr>
        <p:txBody>
          <a:bodyPr>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Once you have completed your </a:t>
            </a:r>
            <a:r>
              <a:rPr lang="en-US" sz="2400" b="1" kern="0" dirty="0" smtClean="0">
                <a:solidFill>
                  <a:prstClr val="black"/>
                </a:solidFill>
                <a:latin typeface="Calibri"/>
              </a:rPr>
              <a:t>notes</a:t>
            </a:r>
            <a:r>
              <a:rPr kumimoji="0" lang="en-US" sz="2400" b="1" i="0" u="none" strike="noStrike" kern="0" cap="none" spc="0" normalizeH="0" baseline="0" noProof="0" dirty="0" smtClean="0">
                <a:ln>
                  <a:noFill/>
                </a:ln>
                <a:solidFill>
                  <a:prstClr val="black"/>
                </a:solidFill>
                <a:effectLst/>
                <a:uLnTx/>
                <a:uFillTx/>
                <a:latin typeface="Calibri"/>
                <a:ea typeface="+mn-ea"/>
                <a:cs typeface="+mn-cs"/>
              </a:rPr>
              <a:t>.  </a:t>
            </a:r>
            <a:endParaRPr kumimoji="0" lang="en-US" sz="2400" b="1" i="0" u="none" strike="noStrike" kern="0" cap="none" spc="0" normalizeH="0" baseline="0" noProof="0" dirty="0">
              <a:ln>
                <a:noFill/>
              </a:ln>
              <a:solidFill>
                <a:prstClr val="black"/>
              </a:solidFill>
              <a:effectLst/>
              <a:uLnTx/>
              <a:uFillTx/>
              <a:latin typeface="Calibri"/>
              <a:ea typeface="+mn-ea"/>
              <a:cs typeface="+mn-cs"/>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prstClr val="black"/>
                </a:solidFill>
                <a:effectLst/>
                <a:uLnTx/>
                <a:uFillTx/>
                <a:latin typeface="Calibri"/>
                <a:ea typeface="+mn-ea"/>
                <a:cs typeface="+mn-cs"/>
              </a:rPr>
              <a:t>Assess all the information you have learned by using the toolkit on the right.</a:t>
            </a:r>
          </a:p>
        </p:txBody>
      </p:sp>
      <p:pic>
        <p:nvPicPr>
          <p:cNvPr id="8"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4465" y="2028680"/>
            <a:ext cx="5205413"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819566" y="1411287"/>
            <a:ext cx="4875213" cy="614362"/>
          </a:xfrm>
          <a:prstGeom prst="rect">
            <a:avLst/>
          </a:prstGeom>
          <a:solidFill>
            <a:srgbClr val="2FAC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eaLnBrk="0" fontAlgn="base" hangingPunct="0">
              <a:spcBef>
                <a:spcPct val="0"/>
              </a:spcBef>
              <a:spcAft>
                <a:spcPct val="0"/>
              </a:spcAft>
              <a:defRPr/>
            </a:pPr>
            <a:r>
              <a:rPr lang="en-US" sz="3200" b="1" dirty="0">
                <a:solidFill>
                  <a:prstClr val="white"/>
                </a:solidFill>
              </a:rPr>
              <a:t>Toolkits for Communication</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2803" y="5301208"/>
            <a:ext cx="997075" cy="997074"/>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Explosion 1 10"/>
          <p:cNvSpPr/>
          <p:nvPr/>
        </p:nvSpPr>
        <p:spPr>
          <a:xfrm rot="21251068">
            <a:off x="235938" y="1415826"/>
            <a:ext cx="1698625" cy="912813"/>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fontAlgn="base" hangingPunct="0">
              <a:spcBef>
                <a:spcPct val="0"/>
              </a:spcBef>
              <a:spcAft>
                <a:spcPct val="0"/>
              </a:spcAft>
              <a:defRPr/>
            </a:pPr>
            <a:r>
              <a:rPr lang="en-US" sz="2400" dirty="0">
                <a:solidFill>
                  <a:prstClr val="black"/>
                </a:solidFill>
              </a:rPr>
              <a:t>Task</a:t>
            </a:r>
            <a:r>
              <a:rPr lang="en-US" sz="2000" dirty="0">
                <a:solidFill>
                  <a:prstClr val="black"/>
                </a:solidFill>
              </a:rPr>
              <a:t> </a:t>
            </a:r>
          </a:p>
        </p:txBody>
      </p:sp>
    </p:spTree>
    <p:extLst>
      <p:ext uri="{BB962C8B-B14F-4D97-AF65-F5344CB8AC3E}">
        <p14:creationId xmlns:p14="http://schemas.microsoft.com/office/powerpoint/2010/main" val="269325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5556" y="0"/>
            <a:ext cx="9144000" cy="6858000"/>
          </a:xfrm>
          <a:prstGeom prst="rect">
            <a:avLst/>
          </a:prstGeom>
        </p:spPr>
      </p:pic>
      <p:sp>
        <p:nvSpPr>
          <p:cNvPr id="2" name="Rectangle 1"/>
          <p:cNvSpPr/>
          <p:nvPr/>
        </p:nvSpPr>
        <p:spPr>
          <a:xfrm>
            <a:off x="0" y="0"/>
            <a:ext cx="9144000" cy="646331"/>
          </a:xfrm>
          <a:prstGeom prst="rect">
            <a:avLst/>
          </a:prstGeom>
          <a:solidFill>
            <a:srgbClr val="FFC000"/>
          </a:solidFill>
        </p:spPr>
        <p:txBody>
          <a:bodyPr wrap="square">
            <a:spAutoFit/>
          </a:bodyPr>
          <a:lstStyle/>
          <a:p>
            <a:pPr algn="ctr"/>
            <a:r>
              <a:rPr lang="en-GB" sz="3600" dirty="0" smtClean="0">
                <a:latin typeface="Arial Black"/>
                <a:cs typeface="Arial Black"/>
              </a:rPr>
              <a:t>The Berlin Wall</a:t>
            </a:r>
            <a:endParaRPr lang="en-US" sz="3600" dirty="0">
              <a:latin typeface="Arial Black"/>
              <a:cs typeface="Arial Black"/>
            </a:endParaRPr>
          </a:p>
        </p:txBody>
      </p:sp>
      <p:sp>
        <p:nvSpPr>
          <p:cNvPr id="3" name="Rounded Rectangle 2"/>
          <p:cNvSpPr/>
          <p:nvPr/>
        </p:nvSpPr>
        <p:spPr>
          <a:xfrm>
            <a:off x="132282" y="1043526"/>
            <a:ext cx="3902322" cy="42335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Arial"/>
                <a:cs typeface="Arial"/>
              </a:rPr>
              <a:t>Learning Objective</a:t>
            </a:r>
            <a:r>
              <a:rPr lang="en-US" sz="2400" dirty="0" smtClean="0"/>
              <a:t>:</a:t>
            </a:r>
            <a:endParaRPr lang="en-US" sz="2400" dirty="0"/>
          </a:p>
        </p:txBody>
      </p:sp>
      <p:sp>
        <p:nvSpPr>
          <p:cNvPr id="4" name="TextBox 3"/>
          <p:cNvSpPr txBox="1"/>
          <p:nvPr/>
        </p:nvSpPr>
        <p:spPr>
          <a:xfrm>
            <a:off x="185195" y="1556405"/>
            <a:ext cx="5939466"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AutoNum type="arabicPeriod"/>
            </a:pPr>
            <a:r>
              <a:rPr lang="en-US" sz="2000" dirty="0" smtClean="0">
                <a:latin typeface="Arial"/>
                <a:cs typeface="Arial"/>
              </a:rPr>
              <a:t>To know why the wall was put up.</a:t>
            </a:r>
          </a:p>
          <a:p>
            <a:pPr marL="342900" indent="-342900">
              <a:buAutoNum type="arabicPeriod"/>
            </a:pPr>
            <a:r>
              <a:rPr lang="en-US" sz="2000" dirty="0" smtClean="0">
                <a:latin typeface="Arial"/>
                <a:cs typeface="Arial"/>
              </a:rPr>
              <a:t>To consider the significance of the wall and if it helped to uphold communism.</a:t>
            </a:r>
            <a:endParaRPr lang="en-US" sz="2000" dirty="0">
              <a:latin typeface="Arial"/>
              <a:cs typeface="Arial"/>
            </a:endParaRPr>
          </a:p>
        </p:txBody>
      </p:sp>
      <p:sp>
        <p:nvSpPr>
          <p:cNvPr id="5" name="Rounded Rectangle 4"/>
          <p:cNvSpPr/>
          <p:nvPr/>
        </p:nvSpPr>
        <p:spPr>
          <a:xfrm>
            <a:off x="132282" y="3070783"/>
            <a:ext cx="3902322" cy="42335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Arial"/>
                <a:cs typeface="Arial"/>
              </a:rPr>
              <a:t>Learning Outcomes</a:t>
            </a:r>
            <a:r>
              <a:rPr lang="en-US" sz="2400" dirty="0" smtClean="0"/>
              <a:t>:</a:t>
            </a:r>
            <a:endParaRPr lang="en-US" sz="2400" dirty="0"/>
          </a:p>
        </p:txBody>
      </p:sp>
      <p:sp>
        <p:nvSpPr>
          <p:cNvPr id="6" name="Rounded Rectangle 5"/>
          <p:cNvSpPr/>
          <p:nvPr/>
        </p:nvSpPr>
        <p:spPr>
          <a:xfrm>
            <a:off x="185195" y="3638656"/>
            <a:ext cx="2923434" cy="293655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solidFill>
                  <a:srgbClr val="000000"/>
                </a:solidFill>
                <a:latin typeface="Arial"/>
                <a:cs typeface="Arial"/>
              </a:rPr>
              <a:t>Grade 4</a:t>
            </a:r>
            <a:endParaRPr lang="en-US" sz="2000" b="1" dirty="0">
              <a:solidFill>
                <a:srgbClr val="000000"/>
              </a:solidFill>
              <a:latin typeface="Arial"/>
              <a:cs typeface="Arial"/>
            </a:endParaRPr>
          </a:p>
          <a:p>
            <a:pPr algn="ctr"/>
            <a:r>
              <a:rPr lang="en-US" sz="2000" dirty="0" smtClean="0">
                <a:solidFill>
                  <a:srgbClr val="000000"/>
                </a:solidFill>
                <a:latin typeface="Arial"/>
                <a:cs typeface="Arial"/>
              </a:rPr>
              <a:t>You can </a:t>
            </a:r>
            <a:r>
              <a:rPr lang="en-US" sz="2000" dirty="0" err="1" smtClean="0">
                <a:solidFill>
                  <a:srgbClr val="000000"/>
                </a:solidFill>
                <a:latin typeface="Arial"/>
                <a:cs typeface="Arial"/>
              </a:rPr>
              <a:t>summarise</a:t>
            </a:r>
            <a:r>
              <a:rPr lang="en-US" sz="2000" dirty="0" smtClean="0">
                <a:solidFill>
                  <a:srgbClr val="000000"/>
                </a:solidFill>
                <a:latin typeface="Arial"/>
                <a:cs typeface="Arial"/>
              </a:rPr>
              <a:t> why the wall was created and can describe some of the consequences.</a:t>
            </a:r>
            <a:endParaRPr lang="en-US" sz="2000" dirty="0">
              <a:solidFill>
                <a:srgbClr val="000000"/>
              </a:solidFill>
              <a:latin typeface="Arial"/>
              <a:cs typeface="Arial"/>
            </a:endParaRPr>
          </a:p>
          <a:p>
            <a:pPr algn="ctr"/>
            <a:endParaRPr lang="en-US" dirty="0"/>
          </a:p>
        </p:txBody>
      </p:sp>
      <p:sp>
        <p:nvSpPr>
          <p:cNvPr id="8" name="Rounded Rectangle 7"/>
          <p:cNvSpPr/>
          <p:nvPr/>
        </p:nvSpPr>
        <p:spPr>
          <a:xfrm>
            <a:off x="3247802" y="3638656"/>
            <a:ext cx="2876859" cy="293655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smtClean="0">
                <a:solidFill>
                  <a:srgbClr val="000000"/>
                </a:solidFill>
                <a:latin typeface="Arial"/>
                <a:cs typeface="Arial"/>
              </a:rPr>
              <a:t>Grade 5</a:t>
            </a:r>
            <a:endParaRPr lang="en-US" sz="2000" b="1" dirty="0">
              <a:solidFill>
                <a:srgbClr val="000000"/>
              </a:solidFill>
              <a:latin typeface="Arial"/>
              <a:cs typeface="Arial"/>
            </a:endParaRPr>
          </a:p>
          <a:p>
            <a:pPr algn="ctr"/>
            <a:r>
              <a:rPr lang="en-US" sz="2000" dirty="0" smtClean="0">
                <a:solidFill>
                  <a:srgbClr val="000000"/>
                </a:solidFill>
                <a:latin typeface="Arial"/>
                <a:cs typeface="Arial"/>
              </a:rPr>
              <a:t>You can confidently explain the consequences of the construction of the wall.</a:t>
            </a:r>
            <a:endParaRPr lang="en-US" sz="2000" dirty="0">
              <a:solidFill>
                <a:srgbClr val="000000"/>
              </a:solidFill>
              <a:latin typeface="Arial"/>
              <a:cs typeface="Arial"/>
            </a:endParaRPr>
          </a:p>
          <a:p>
            <a:endParaRPr lang="en-US" dirty="0"/>
          </a:p>
        </p:txBody>
      </p:sp>
      <p:sp>
        <p:nvSpPr>
          <p:cNvPr id="9" name="Rounded Rectangle 8"/>
          <p:cNvSpPr/>
          <p:nvPr/>
        </p:nvSpPr>
        <p:spPr>
          <a:xfrm>
            <a:off x="6231038" y="3494137"/>
            <a:ext cx="2724460" cy="308107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solidFill>
                  <a:schemeClr val="tx1"/>
                </a:solidFill>
                <a:latin typeface="Arial"/>
                <a:cs typeface="Arial"/>
              </a:rPr>
              <a:t>Grade 6-7</a:t>
            </a:r>
            <a:endParaRPr lang="en-US" sz="2000" b="1" dirty="0">
              <a:solidFill>
                <a:schemeClr val="tx1"/>
              </a:solidFill>
              <a:latin typeface="Arial"/>
              <a:cs typeface="Arial"/>
            </a:endParaRPr>
          </a:p>
          <a:p>
            <a:pPr algn="ctr"/>
            <a:r>
              <a:rPr lang="en-US" sz="2000" dirty="0">
                <a:solidFill>
                  <a:schemeClr val="tx1"/>
                </a:solidFill>
                <a:latin typeface="Arial"/>
                <a:cs typeface="Arial"/>
              </a:rPr>
              <a:t>You </a:t>
            </a:r>
            <a:r>
              <a:rPr lang="en-US" sz="2000" dirty="0" smtClean="0">
                <a:solidFill>
                  <a:schemeClr val="tx1"/>
                </a:solidFill>
                <a:latin typeface="Arial"/>
                <a:cs typeface="Arial"/>
              </a:rPr>
              <a:t>have considered how the wall helped to maintain communism within the GDR.</a:t>
            </a:r>
            <a:endParaRPr lang="en-US" sz="2000" dirty="0">
              <a:solidFill>
                <a:schemeClr val="tx1"/>
              </a:solidFill>
              <a:latin typeface="Arial"/>
              <a:cs typeface="Arial"/>
            </a:endParaRPr>
          </a:p>
          <a:p>
            <a:pPr algn="ctr"/>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98389" y="1282557"/>
            <a:ext cx="1531236" cy="1531236"/>
          </a:xfrm>
          <a:prstGeom prst="ellipse">
            <a:avLst/>
          </a:prstGeom>
        </p:spPr>
      </p:pic>
    </p:spTree>
    <p:extLst>
      <p:ext uri="{BB962C8B-B14F-4D97-AF65-F5344CB8AC3E}">
        <p14:creationId xmlns:p14="http://schemas.microsoft.com/office/powerpoint/2010/main" val="1207505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p:txBody>
          <a:bodyPr/>
          <a:lstStyle/>
          <a:p>
            <a:pPr>
              <a:defRPr/>
            </a:pPr>
            <a:fld id="{C972DC70-88BF-47DE-8A33-C5266DCAC675}" type="datetime1">
              <a:rPr lang="en-GB" smtClean="0"/>
              <a:pPr>
                <a:defRPr/>
              </a:pPr>
              <a:t>06/11/2016</a:t>
            </a:fld>
            <a:endParaRPr lang="en-GB" smtClean="0"/>
          </a:p>
        </p:txBody>
      </p:sp>
      <p:sp>
        <p:nvSpPr>
          <p:cNvPr id="27650" name="Rectangle 7"/>
          <p:cNvSpPr>
            <a:spLocks noChangeArrowheads="1"/>
          </p:cNvSpPr>
          <p:nvPr/>
        </p:nvSpPr>
        <p:spPr bwMode="auto">
          <a:xfrm>
            <a:off x="0" y="0"/>
            <a:ext cx="9144000" cy="3429000"/>
          </a:xfrm>
          <a:prstGeom prst="rect">
            <a:avLst/>
          </a:prstGeom>
          <a:gradFill rotWithShape="1">
            <a:gsLst>
              <a:gs pos="0">
                <a:srgbClr val="004370"/>
              </a:gs>
              <a:gs pos="100000">
                <a:srgbClr val="0090F2"/>
              </a:gs>
            </a:gsLst>
            <a:lin ang="540000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7651" name="Rectangle 8"/>
          <p:cNvSpPr>
            <a:spLocks noChangeArrowheads="1"/>
          </p:cNvSpPr>
          <p:nvPr/>
        </p:nvSpPr>
        <p:spPr bwMode="auto">
          <a:xfrm>
            <a:off x="0" y="3429000"/>
            <a:ext cx="9144000" cy="3429000"/>
          </a:xfrm>
          <a:prstGeom prst="rect">
            <a:avLst/>
          </a:prstGeom>
          <a:solidFill>
            <a:srgbClr val="0090F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7652" name="AutoShape 9"/>
          <p:cNvSpPr>
            <a:spLocks noChangeArrowheads="1"/>
          </p:cNvSpPr>
          <p:nvPr/>
        </p:nvSpPr>
        <p:spPr bwMode="auto">
          <a:xfrm>
            <a:off x="71438" y="73025"/>
            <a:ext cx="8964612" cy="6669088"/>
          </a:xfrm>
          <a:prstGeom prst="roundRect">
            <a:avLst>
              <a:gd name="adj" fmla="val 5477"/>
            </a:avLst>
          </a:prstGeom>
          <a:gradFill rotWithShape="1">
            <a:gsLst>
              <a:gs pos="0">
                <a:schemeClr val="tx1">
                  <a:alpha val="60001"/>
                </a:schemeClr>
              </a:gs>
              <a:gs pos="100000">
                <a:schemeClr val="tx1">
                  <a:alpha val="39998"/>
                </a:schemeClr>
              </a:gs>
            </a:gsLst>
            <a:lin ang="5400000" scaled="1"/>
          </a:gradFill>
          <a:ln w="28575">
            <a:solidFill>
              <a:srgbClr val="FFE105"/>
            </a:solidFill>
            <a:round/>
            <a:headEnd/>
            <a:tailEnd/>
          </a:ln>
        </p:spPr>
        <p:txBody>
          <a:bodyPr wrap="none" anchor="ctr"/>
          <a:lstStyle/>
          <a:p>
            <a:endParaRPr lang="en-US"/>
          </a:p>
        </p:txBody>
      </p:sp>
      <p:sp>
        <p:nvSpPr>
          <p:cNvPr id="7188" name="WordArt 20"/>
          <p:cNvSpPr>
            <a:spLocks noChangeArrowheads="1" noChangeShapeType="1" noTextEdit="1"/>
          </p:cNvSpPr>
          <p:nvPr/>
        </p:nvSpPr>
        <p:spPr bwMode="auto">
          <a:xfrm>
            <a:off x="2292350" y="5865813"/>
            <a:ext cx="4537075" cy="663575"/>
          </a:xfrm>
          <a:prstGeom prst="rect">
            <a:avLst/>
          </a:prstGeom>
        </p:spPr>
        <p:txBody>
          <a:bodyPr wrap="none" fromWordArt="1">
            <a:prstTxWarp prst="textPlain">
              <a:avLst>
                <a:gd name="adj" fmla="val 50000"/>
              </a:avLst>
            </a:prstTxWarp>
          </a:bodyPr>
          <a:lstStyle/>
          <a:p>
            <a:pPr algn="ctr"/>
            <a:r>
              <a:rPr lang="en-US" sz="3600" b="1" kern="10">
                <a:ln w="9525">
                  <a:solidFill>
                    <a:srgbClr val="FFE101"/>
                  </a:solidFill>
                  <a:round/>
                  <a:headEnd/>
                  <a:tailEnd/>
                </a:ln>
                <a:solidFill>
                  <a:srgbClr val="FFE101"/>
                </a:solidFill>
                <a:effectLst>
                  <a:outerShdw dist="71842" dir="2700000" algn="ctr" rotWithShape="0">
                    <a:schemeClr val="tx1"/>
                  </a:outerShdw>
                </a:effectLst>
                <a:latin typeface="Comic Sans MS"/>
                <a:ea typeface="Comic Sans MS"/>
                <a:cs typeface="Comic Sans MS"/>
              </a:rPr>
              <a:t>KWL Chart</a:t>
            </a:r>
          </a:p>
        </p:txBody>
      </p:sp>
      <p:sp>
        <p:nvSpPr>
          <p:cNvPr id="7316" name="Rectangle 148"/>
          <p:cNvSpPr>
            <a:spLocks noChangeArrowheads="1"/>
          </p:cNvSpPr>
          <p:nvPr/>
        </p:nvSpPr>
        <p:spPr bwMode="auto">
          <a:xfrm>
            <a:off x="514350" y="1181100"/>
            <a:ext cx="2371725" cy="41052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17" name="Rectangle 149"/>
          <p:cNvSpPr>
            <a:spLocks noChangeArrowheads="1"/>
          </p:cNvSpPr>
          <p:nvPr/>
        </p:nvSpPr>
        <p:spPr bwMode="auto">
          <a:xfrm>
            <a:off x="2886075" y="1181100"/>
            <a:ext cx="3333750" cy="41052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18" name="Rectangle 150"/>
          <p:cNvSpPr>
            <a:spLocks noChangeArrowheads="1"/>
          </p:cNvSpPr>
          <p:nvPr/>
        </p:nvSpPr>
        <p:spPr bwMode="auto">
          <a:xfrm>
            <a:off x="6219825" y="1181100"/>
            <a:ext cx="2371725" cy="41052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20" name="Rectangle 152"/>
          <p:cNvSpPr>
            <a:spLocks noChangeArrowheads="1"/>
          </p:cNvSpPr>
          <p:nvPr/>
        </p:nvSpPr>
        <p:spPr bwMode="auto">
          <a:xfrm>
            <a:off x="514350" y="1181100"/>
            <a:ext cx="2371725" cy="5619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21" name="Rectangle 153"/>
          <p:cNvSpPr>
            <a:spLocks noChangeArrowheads="1"/>
          </p:cNvSpPr>
          <p:nvPr/>
        </p:nvSpPr>
        <p:spPr bwMode="auto">
          <a:xfrm>
            <a:off x="2886075" y="1181100"/>
            <a:ext cx="3352800" cy="5619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22" name="Rectangle 154"/>
          <p:cNvSpPr>
            <a:spLocks noChangeArrowheads="1"/>
          </p:cNvSpPr>
          <p:nvPr/>
        </p:nvSpPr>
        <p:spPr bwMode="auto">
          <a:xfrm>
            <a:off x="6219825" y="1181100"/>
            <a:ext cx="2371725" cy="5619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23" name="WordArt 155"/>
          <p:cNvSpPr>
            <a:spLocks noChangeArrowheads="1" noChangeShapeType="1" noTextEdit="1"/>
          </p:cNvSpPr>
          <p:nvPr/>
        </p:nvSpPr>
        <p:spPr bwMode="auto">
          <a:xfrm>
            <a:off x="682625" y="1350963"/>
            <a:ext cx="2079625" cy="292100"/>
          </a:xfrm>
          <a:prstGeom prst="rect">
            <a:avLst/>
          </a:prstGeom>
        </p:spPr>
        <p:txBody>
          <a:bodyPr wrap="none" fromWordArt="1">
            <a:prstTxWarp prst="textPlain">
              <a:avLst>
                <a:gd name="adj" fmla="val 50000"/>
              </a:avLst>
            </a:prstTxWarp>
          </a:bodyPr>
          <a:lstStyle/>
          <a:p>
            <a:pPr algn="ctr">
              <a:defRPr/>
            </a:pP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What do I already </a:t>
            </a:r>
            <a:r>
              <a:rPr lang="en-GB" sz="3600" b="1" kern="10" dirty="0">
                <a:ln w="9525">
                  <a:noFill/>
                  <a:round/>
                  <a:headEnd/>
                  <a:tailEnd/>
                </a:ln>
                <a:solidFill>
                  <a:srgbClr val="FFC000"/>
                </a:solidFill>
                <a:effectLst>
                  <a:outerShdw dist="71842" dir="2700000" algn="ctr" rotWithShape="0">
                    <a:schemeClr val="tx1"/>
                  </a:outerShdw>
                </a:effectLst>
                <a:latin typeface="Comic Sans MS"/>
                <a:cs typeface="Arial" charset="0"/>
              </a:rPr>
              <a:t>Know</a:t>
            </a: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a:t>
            </a:r>
          </a:p>
        </p:txBody>
      </p:sp>
      <p:sp>
        <p:nvSpPr>
          <p:cNvPr id="7324" name="WordArt 156"/>
          <p:cNvSpPr>
            <a:spLocks noChangeArrowheads="1" noChangeShapeType="1" noTextEdit="1"/>
          </p:cNvSpPr>
          <p:nvPr/>
        </p:nvSpPr>
        <p:spPr bwMode="auto">
          <a:xfrm>
            <a:off x="3302000" y="1341438"/>
            <a:ext cx="2536825" cy="234950"/>
          </a:xfrm>
          <a:prstGeom prst="rect">
            <a:avLst/>
          </a:prstGeom>
        </p:spPr>
        <p:txBody>
          <a:bodyPr wrap="none" fromWordArt="1">
            <a:prstTxWarp prst="textPlain">
              <a:avLst>
                <a:gd name="adj" fmla="val 50000"/>
              </a:avLst>
            </a:prstTxWarp>
          </a:bodyPr>
          <a:lstStyle/>
          <a:p>
            <a:pPr algn="ctr">
              <a:defRPr/>
            </a:pP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What do I </a:t>
            </a:r>
            <a:r>
              <a:rPr lang="en-GB" sz="3600" b="1" kern="10" dirty="0">
                <a:ln w="9525">
                  <a:noFill/>
                  <a:round/>
                  <a:headEnd/>
                  <a:tailEnd/>
                </a:ln>
                <a:solidFill>
                  <a:srgbClr val="FFC000"/>
                </a:solidFill>
                <a:effectLst>
                  <a:outerShdw dist="71842" dir="2700000" algn="ctr" rotWithShape="0">
                    <a:schemeClr val="tx1"/>
                  </a:outerShdw>
                </a:effectLst>
                <a:latin typeface="Comic Sans MS"/>
                <a:cs typeface="Arial" charset="0"/>
              </a:rPr>
              <a:t>Want</a:t>
            </a: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 to find out?</a:t>
            </a:r>
          </a:p>
        </p:txBody>
      </p:sp>
      <p:sp>
        <p:nvSpPr>
          <p:cNvPr id="7325" name="WordArt 157"/>
          <p:cNvSpPr>
            <a:spLocks noChangeArrowheads="1" noChangeShapeType="1" noTextEdit="1"/>
          </p:cNvSpPr>
          <p:nvPr/>
        </p:nvSpPr>
        <p:spPr bwMode="auto">
          <a:xfrm>
            <a:off x="6521450" y="1370013"/>
            <a:ext cx="1841500" cy="206375"/>
          </a:xfrm>
          <a:prstGeom prst="rect">
            <a:avLst/>
          </a:prstGeom>
        </p:spPr>
        <p:txBody>
          <a:bodyPr wrap="none" fromWordArt="1">
            <a:prstTxWarp prst="textPlain">
              <a:avLst>
                <a:gd name="adj" fmla="val 50000"/>
              </a:avLst>
            </a:prstTxWarp>
          </a:bodyPr>
          <a:lstStyle/>
          <a:p>
            <a:pPr algn="ctr">
              <a:defRPr/>
            </a:pP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What did I </a:t>
            </a:r>
            <a:r>
              <a:rPr lang="en-GB" sz="3600" b="1" kern="10" dirty="0">
                <a:ln w="9525">
                  <a:noFill/>
                  <a:round/>
                  <a:headEnd/>
                  <a:tailEnd/>
                </a:ln>
                <a:solidFill>
                  <a:srgbClr val="FFC000"/>
                </a:solidFill>
                <a:effectLst>
                  <a:outerShdw dist="71842" dir="2700000" algn="ctr" rotWithShape="0">
                    <a:schemeClr val="tx1"/>
                  </a:outerShdw>
                </a:effectLst>
                <a:latin typeface="Comic Sans MS"/>
                <a:cs typeface="Arial" charset="0"/>
              </a:rPr>
              <a:t>Learn</a:t>
            </a: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a:t>
            </a:r>
          </a:p>
        </p:txBody>
      </p:sp>
      <p:sp>
        <p:nvSpPr>
          <p:cNvPr id="27663" name="Rectangle 2"/>
          <p:cNvSpPr txBox="1">
            <a:spLocks noChangeArrowheads="1"/>
          </p:cNvSpPr>
          <p:nvPr/>
        </p:nvSpPr>
        <p:spPr bwMode="auto">
          <a:xfrm>
            <a:off x="1331913" y="260350"/>
            <a:ext cx="6553200" cy="619125"/>
          </a:xfrm>
          <a:prstGeom prst="rect">
            <a:avLst/>
          </a:prstGeom>
          <a:solidFill>
            <a:srgbClr val="FF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defTabSz="457200" eaLnBrk="0" hangingPunct="0">
              <a:defRPr sz="4800">
                <a:solidFill>
                  <a:schemeClr val="tx1"/>
                </a:solidFill>
                <a:latin typeface="Comic Sans MS" charset="0"/>
                <a:ea typeface="ＭＳ Ｐゴシック" charset="0"/>
                <a:cs typeface="ＭＳ Ｐゴシック" charset="0"/>
              </a:defRPr>
            </a:lvl1pPr>
            <a:lvl2pPr marL="742950" indent="-285750" defTabSz="457200" eaLnBrk="0" hangingPunct="0">
              <a:defRPr sz="4800">
                <a:solidFill>
                  <a:schemeClr val="tx1"/>
                </a:solidFill>
                <a:latin typeface="Comic Sans MS" charset="0"/>
                <a:ea typeface="ＭＳ Ｐゴシック" charset="0"/>
              </a:defRPr>
            </a:lvl2pPr>
            <a:lvl3pPr marL="1143000" indent="-228600" defTabSz="457200" eaLnBrk="0" hangingPunct="0">
              <a:defRPr sz="4800">
                <a:solidFill>
                  <a:schemeClr val="tx1"/>
                </a:solidFill>
                <a:latin typeface="Comic Sans MS" charset="0"/>
                <a:ea typeface="ＭＳ Ｐゴシック" charset="0"/>
              </a:defRPr>
            </a:lvl3pPr>
            <a:lvl4pPr marL="1600200" indent="-228600" defTabSz="457200" eaLnBrk="0" hangingPunct="0">
              <a:defRPr sz="4800">
                <a:solidFill>
                  <a:schemeClr val="tx1"/>
                </a:solidFill>
                <a:latin typeface="Comic Sans MS" charset="0"/>
                <a:ea typeface="ＭＳ Ｐゴシック" charset="0"/>
              </a:defRPr>
            </a:lvl4pPr>
            <a:lvl5pPr marL="2057400" indent="-228600" defTabSz="457200" eaLnBrk="0" hangingPunct="0">
              <a:defRPr sz="48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48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48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48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4800">
                <a:solidFill>
                  <a:schemeClr val="tx1"/>
                </a:solidFill>
                <a:latin typeface="Comic Sans MS" charset="0"/>
                <a:ea typeface="ＭＳ Ｐゴシック" charset="0"/>
              </a:defRPr>
            </a:lvl9pPr>
          </a:lstStyle>
          <a:p>
            <a:pPr algn="ctr" eaLnBrk="1" hangingPunct="1">
              <a:spcBef>
                <a:spcPct val="20000"/>
              </a:spcBef>
              <a:buFont typeface="Arial" charset="0"/>
              <a:buNone/>
            </a:pPr>
            <a:r>
              <a:rPr lang="en-GB" sz="3200" b="1" u="sng" dirty="0" smtClean="0">
                <a:latin typeface="Arial" charset="0"/>
              </a:rPr>
              <a:t>The Berlin Wall</a:t>
            </a:r>
            <a:endParaRPr lang="en-GB" sz="3200" b="1" u="sng" dirty="0">
              <a:latin typeface="Arial" charset="0"/>
            </a:endParaRPr>
          </a:p>
        </p:txBody>
      </p:sp>
      <p:sp>
        <p:nvSpPr>
          <p:cNvPr id="2" name="Oval 1"/>
          <p:cNvSpPr/>
          <p:nvPr/>
        </p:nvSpPr>
        <p:spPr>
          <a:xfrm>
            <a:off x="71438" y="73025"/>
            <a:ext cx="1514475" cy="9413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Connect Activity</a:t>
            </a:r>
            <a:endParaRPr lang="en-US" sz="2000" b="1" dirty="0"/>
          </a:p>
        </p:txBody>
      </p:sp>
    </p:spTree>
    <p:extLst>
      <p:ext uri="{BB962C8B-B14F-4D97-AF65-F5344CB8AC3E}">
        <p14:creationId xmlns:p14="http://schemas.microsoft.com/office/powerpoint/2010/main" val="419357217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7188"/>
                                        </p:tgtEl>
                                        <p:attrNameLst>
                                          <p:attrName>style.visibility</p:attrName>
                                        </p:attrNameLst>
                                      </p:cBhvr>
                                      <p:to>
                                        <p:strVal val="visible"/>
                                      </p:to>
                                    </p:set>
                                    <p:anim calcmode="lin" valueType="num">
                                      <p:cBhvr>
                                        <p:cTn id="7" dur="1000" fill="hold"/>
                                        <p:tgtEl>
                                          <p:spTgt spid="7188"/>
                                        </p:tgtEl>
                                        <p:attrNameLst>
                                          <p:attrName>ppt_w</p:attrName>
                                        </p:attrNameLst>
                                      </p:cBhvr>
                                      <p:tavLst>
                                        <p:tav tm="0">
                                          <p:val>
                                            <p:fltVal val="0"/>
                                          </p:val>
                                        </p:tav>
                                        <p:tav tm="100000">
                                          <p:val>
                                            <p:strVal val="#ppt_w"/>
                                          </p:val>
                                        </p:tav>
                                      </p:tavLst>
                                    </p:anim>
                                    <p:anim calcmode="lin" valueType="num">
                                      <p:cBhvr>
                                        <p:cTn id="8" dur="1000" fill="hold"/>
                                        <p:tgtEl>
                                          <p:spTgt spid="7188"/>
                                        </p:tgtEl>
                                        <p:attrNameLst>
                                          <p:attrName>ppt_h</p:attrName>
                                        </p:attrNameLst>
                                      </p:cBhvr>
                                      <p:tavLst>
                                        <p:tav tm="0">
                                          <p:val>
                                            <p:fltVal val="0"/>
                                          </p:val>
                                        </p:tav>
                                        <p:tav tm="100000">
                                          <p:val>
                                            <p:strVal val="#ppt_h"/>
                                          </p:val>
                                        </p:tav>
                                      </p:tavLst>
                                    </p:anim>
                                    <p:anim calcmode="lin" valueType="num">
                                      <p:cBhvr>
                                        <p:cTn id="9" dur="1000" fill="hold"/>
                                        <p:tgtEl>
                                          <p:spTgt spid="7188"/>
                                        </p:tgtEl>
                                        <p:attrNameLst>
                                          <p:attrName>style.rotation</p:attrName>
                                        </p:attrNameLst>
                                      </p:cBhvr>
                                      <p:tavLst>
                                        <p:tav tm="0">
                                          <p:val>
                                            <p:fltVal val="360"/>
                                          </p:val>
                                        </p:tav>
                                        <p:tav tm="100000">
                                          <p:val>
                                            <p:fltVal val="0"/>
                                          </p:val>
                                        </p:tav>
                                      </p:tavLst>
                                    </p:anim>
                                    <p:animEffect transition="in" filter="fade">
                                      <p:cBhvr>
                                        <p:cTn id="10" dur="1000"/>
                                        <p:tgtEl>
                                          <p:spTgt spid="7188"/>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7323"/>
                                        </p:tgtEl>
                                        <p:attrNameLst>
                                          <p:attrName>style.visibility</p:attrName>
                                        </p:attrNameLst>
                                      </p:cBhvr>
                                      <p:to>
                                        <p:strVal val="visible"/>
                                      </p:to>
                                    </p:set>
                                    <p:anim calcmode="lin" valueType="num">
                                      <p:cBhvr>
                                        <p:cTn id="13" dur="1000" fill="hold"/>
                                        <p:tgtEl>
                                          <p:spTgt spid="7323"/>
                                        </p:tgtEl>
                                        <p:attrNameLst>
                                          <p:attrName>ppt_w</p:attrName>
                                        </p:attrNameLst>
                                      </p:cBhvr>
                                      <p:tavLst>
                                        <p:tav tm="0">
                                          <p:val>
                                            <p:fltVal val="0"/>
                                          </p:val>
                                        </p:tav>
                                        <p:tav tm="100000">
                                          <p:val>
                                            <p:strVal val="#ppt_w"/>
                                          </p:val>
                                        </p:tav>
                                      </p:tavLst>
                                    </p:anim>
                                    <p:anim calcmode="lin" valueType="num">
                                      <p:cBhvr>
                                        <p:cTn id="14" dur="1000" fill="hold"/>
                                        <p:tgtEl>
                                          <p:spTgt spid="7323"/>
                                        </p:tgtEl>
                                        <p:attrNameLst>
                                          <p:attrName>ppt_h</p:attrName>
                                        </p:attrNameLst>
                                      </p:cBhvr>
                                      <p:tavLst>
                                        <p:tav tm="0">
                                          <p:val>
                                            <p:fltVal val="0"/>
                                          </p:val>
                                        </p:tav>
                                        <p:tav tm="100000">
                                          <p:val>
                                            <p:strVal val="#ppt_h"/>
                                          </p:val>
                                        </p:tav>
                                      </p:tavLst>
                                    </p:anim>
                                    <p:anim calcmode="lin" valueType="num">
                                      <p:cBhvr>
                                        <p:cTn id="15" dur="1000" fill="hold"/>
                                        <p:tgtEl>
                                          <p:spTgt spid="7323"/>
                                        </p:tgtEl>
                                        <p:attrNameLst>
                                          <p:attrName>style.rotation</p:attrName>
                                        </p:attrNameLst>
                                      </p:cBhvr>
                                      <p:tavLst>
                                        <p:tav tm="0">
                                          <p:val>
                                            <p:fltVal val="360"/>
                                          </p:val>
                                        </p:tav>
                                        <p:tav tm="100000">
                                          <p:val>
                                            <p:fltVal val="0"/>
                                          </p:val>
                                        </p:tav>
                                      </p:tavLst>
                                    </p:anim>
                                    <p:animEffect transition="in" filter="fade">
                                      <p:cBhvr>
                                        <p:cTn id="16" dur="1000"/>
                                        <p:tgtEl>
                                          <p:spTgt spid="7323"/>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7324"/>
                                        </p:tgtEl>
                                        <p:attrNameLst>
                                          <p:attrName>style.visibility</p:attrName>
                                        </p:attrNameLst>
                                      </p:cBhvr>
                                      <p:to>
                                        <p:strVal val="visible"/>
                                      </p:to>
                                    </p:set>
                                    <p:anim calcmode="lin" valueType="num">
                                      <p:cBhvr>
                                        <p:cTn id="19" dur="1000" fill="hold"/>
                                        <p:tgtEl>
                                          <p:spTgt spid="7324"/>
                                        </p:tgtEl>
                                        <p:attrNameLst>
                                          <p:attrName>ppt_w</p:attrName>
                                        </p:attrNameLst>
                                      </p:cBhvr>
                                      <p:tavLst>
                                        <p:tav tm="0">
                                          <p:val>
                                            <p:fltVal val="0"/>
                                          </p:val>
                                        </p:tav>
                                        <p:tav tm="100000">
                                          <p:val>
                                            <p:strVal val="#ppt_w"/>
                                          </p:val>
                                        </p:tav>
                                      </p:tavLst>
                                    </p:anim>
                                    <p:anim calcmode="lin" valueType="num">
                                      <p:cBhvr>
                                        <p:cTn id="20" dur="1000" fill="hold"/>
                                        <p:tgtEl>
                                          <p:spTgt spid="7324"/>
                                        </p:tgtEl>
                                        <p:attrNameLst>
                                          <p:attrName>ppt_h</p:attrName>
                                        </p:attrNameLst>
                                      </p:cBhvr>
                                      <p:tavLst>
                                        <p:tav tm="0">
                                          <p:val>
                                            <p:fltVal val="0"/>
                                          </p:val>
                                        </p:tav>
                                        <p:tav tm="100000">
                                          <p:val>
                                            <p:strVal val="#ppt_h"/>
                                          </p:val>
                                        </p:tav>
                                      </p:tavLst>
                                    </p:anim>
                                    <p:anim calcmode="lin" valueType="num">
                                      <p:cBhvr>
                                        <p:cTn id="21" dur="1000" fill="hold"/>
                                        <p:tgtEl>
                                          <p:spTgt spid="7324"/>
                                        </p:tgtEl>
                                        <p:attrNameLst>
                                          <p:attrName>style.rotation</p:attrName>
                                        </p:attrNameLst>
                                      </p:cBhvr>
                                      <p:tavLst>
                                        <p:tav tm="0">
                                          <p:val>
                                            <p:fltVal val="360"/>
                                          </p:val>
                                        </p:tav>
                                        <p:tav tm="100000">
                                          <p:val>
                                            <p:fltVal val="0"/>
                                          </p:val>
                                        </p:tav>
                                      </p:tavLst>
                                    </p:anim>
                                    <p:animEffect transition="in" filter="fade">
                                      <p:cBhvr>
                                        <p:cTn id="22" dur="1000"/>
                                        <p:tgtEl>
                                          <p:spTgt spid="7324"/>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7325"/>
                                        </p:tgtEl>
                                        <p:attrNameLst>
                                          <p:attrName>style.visibility</p:attrName>
                                        </p:attrNameLst>
                                      </p:cBhvr>
                                      <p:to>
                                        <p:strVal val="visible"/>
                                      </p:to>
                                    </p:set>
                                    <p:anim calcmode="lin" valueType="num">
                                      <p:cBhvr>
                                        <p:cTn id="25" dur="1000" fill="hold"/>
                                        <p:tgtEl>
                                          <p:spTgt spid="7325"/>
                                        </p:tgtEl>
                                        <p:attrNameLst>
                                          <p:attrName>ppt_w</p:attrName>
                                        </p:attrNameLst>
                                      </p:cBhvr>
                                      <p:tavLst>
                                        <p:tav tm="0">
                                          <p:val>
                                            <p:fltVal val="0"/>
                                          </p:val>
                                        </p:tav>
                                        <p:tav tm="100000">
                                          <p:val>
                                            <p:strVal val="#ppt_w"/>
                                          </p:val>
                                        </p:tav>
                                      </p:tavLst>
                                    </p:anim>
                                    <p:anim calcmode="lin" valueType="num">
                                      <p:cBhvr>
                                        <p:cTn id="26" dur="1000" fill="hold"/>
                                        <p:tgtEl>
                                          <p:spTgt spid="7325"/>
                                        </p:tgtEl>
                                        <p:attrNameLst>
                                          <p:attrName>ppt_h</p:attrName>
                                        </p:attrNameLst>
                                      </p:cBhvr>
                                      <p:tavLst>
                                        <p:tav tm="0">
                                          <p:val>
                                            <p:fltVal val="0"/>
                                          </p:val>
                                        </p:tav>
                                        <p:tav tm="100000">
                                          <p:val>
                                            <p:strVal val="#ppt_h"/>
                                          </p:val>
                                        </p:tav>
                                      </p:tavLst>
                                    </p:anim>
                                    <p:anim calcmode="lin" valueType="num">
                                      <p:cBhvr>
                                        <p:cTn id="27" dur="1000" fill="hold"/>
                                        <p:tgtEl>
                                          <p:spTgt spid="7325"/>
                                        </p:tgtEl>
                                        <p:attrNameLst>
                                          <p:attrName>style.rotation</p:attrName>
                                        </p:attrNameLst>
                                      </p:cBhvr>
                                      <p:tavLst>
                                        <p:tav tm="0">
                                          <p:val>
                                            <p:fltVal val="360"/>
                                          </p:val>
                                        </p:tav>
                                        <p:tav tm="100000">
                                          <p:val>
                                            <p:fltVal val="0"/>
                                          </p:val>
                                        </p:tav>
                                      </p:tavLst>
                                    </p:anim>
                                    <p:animEffect transition="in" filter="fade">
                                      <p:cBhvr>
                                        <p:cTn id="28" dur="1000"/>
                                        <p:tgtEl>
                                          <p:spTgt spid="7325"/>
                                        </p:tgtEl>
                                      </p:cBhvr>
                                    </p:animEffect>
                                  </p:childTnLst>
                                </p:cTn>
                              </p:par>
                              <p:par>
                                <p:cTn id="29" presetID="20" presetClass="entr" presetSubtype="0" fill="hold" grpId="0" nodeType="withEffect">
                                  <p:stCondLst>
                                    <p:cond delay="0"/>
                                  </p:stCondLst>
                                  <p:childTnLst>
                                    <p:set>
                                      <p:cBhvr>
                                        <p:cTn id="30" dur="1" fill="hold">
                                          <p:stCondLst>
                                            <p:cond delay="0"/>
                                          </p:stCondLst>
                                        </p:cTn>
                                        <p:tgtEl>
                                          <p:spTgt spid="7316"/>
                                        </p:tgtEl>
                                        <p:attrNameLst>
                                          <p:attrName>style.visibility</p:attrName>
                                        </p:attrNameLst>
                                      </p:cBhvr>
                                      <p:to>
                                        <p:strVal val="visible"/>
                                      </p:to>
                                    </p:set>
                                    <p:animEffect transition="in" filter="wedge">
                                      <p:cBhvr>
                                        <p:cTn id="31" dur="2000"/>
                                        <p:tgtEl>
                                          <p:spTgt spid="7316"/>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7320"/>
                                        </p:tgtEl>
                                        <p:attrNameLst>
                                          <p:attrName>style.visibility</p:attrName>
                                        </p:attrNameLst>
                                      </p:cBhvr>
                                      <p:to>
                                        <p:strVal val="visible"/>
                                      </p:to>
                                    </p:set>
                                    <p:animEffect transition="in" filter="wedge">
                                      <p:cBhvr>
                                        <p:cTn id="34" dur="2000"/>
                                        <p:tgtEl>
                                          <p:spTgt spid="7320"/>
                                        </p:tgtEl>
                                      </p:cBhvr>
                                    </p:animEffect>
                                  </p:childTnLst>
                                </p:cTn>
                              </p:par>
                              <p:par>
                                <p:cTn id="35" presetID="20" presetClass="entr" presetSubtype="0" fill="hold" grpId="0" nodeType="withEffect">
                                  <p:stCondLst>
                                    <p:cond delay="0"/>
                                  </p:stCondLst>
                                  <p:childTnLst>
                                    <p:set>
                                      <p:cBhvr>
                                        <p:cTn id="36" dur="1" fill="hold">
                                          <p:stCondLst>
                                            <p:cond delay="0"/>
                                          </p:stCondLst>
                                        </p:cTn>
                                        <p:tgtEl>
                                          <p:spTgt spid="7321"/>
                                        </p:tgtEl>
                                        <p:attrNameLst>
                                          <p:attrName>style.visibility</p:attrName>
                                        </p:attrNameLst>
                                      </p:cBhvr>
                                      <p:to>
                                        <p:strVal val="visible"/>
                                      </p:to>
                                    </p:set>
                                    <p:animEffect transition="in" filter="wedge">
                                      <p:cBhvr>
                                        <p:cTn id="37" dur="2000"/>
                                        <p:tgtEl>
                                          <p:spTgt spid="7321"/>
                                        </p:tgtEl>
                                      </p:cBhvr>
                                    </p:animEffect>
                                  </p:childTnLst>
                                </p:cTn>
                              </p:par>
                              <p:par>
                                <p:cTn id="38" presetID="20" presetClass="entr" presetSubtype="0" fill="hold" grpId="0" nodeType="withEffect">
                                  <p:stCondLst>
                                    <p:cond delay="0"/>
                                  </p:stCondLst>
                                  <p:childTnLst>
                                    <p:set>
                                      <p:cBhvr>
                                        <p:cTn id="39" dur="1" fill="hold">
                                          <p:stCondLst>
                                            <p:cond delay="0"/>
                                          </p:stCondLst>
                                        </p:cTn>
                                        <p:tgtEl>
                                          <p:spTgt spid="7317"/>
                                        </p:tgtEl>
                                        <p:attrNameLst>
                                          <p:attrName>style.visibility</p:attrName>
                                        </p:attrNameLst>
                                      </p:cBhvr>
                                      <p:to>
                                        <p:strVal val="visible"/>
                                      </p:to>
                                    </p:set>
                                    <p:animEffect transition="in" filter="wedge">
                                      <p:cBhvr>
                                        <p:cTn id="40" dur="2000"/>
                                        <p:tgtEl>
                                          <p:spTgt spid="7317"/>
                                        </p:tgtEl>
                                      </p:cBhvr>
                                    </p:animEffect>
                                  </p:childTnLst>
                                </p:cTn>
                              </p:par>
                              <p:par>
                                <p:cTn id="41" presetID="20" presetClass="entr" presetSubtype="0" fill="hold" grpId="0" nodeType="withEffect">
                                  <p:stCondLst>
                                    <p:cond delay="0"/>
                                  </p:stCondLst>
                                  <p:childTnLst>
                                    <p:set>
                                      <p:cBhvr>
                                        <p:cTn id="42" dur="1" fill="hold">
                                          <p:stCondLst>
                                            <p:cond delay="0"/>
                                          </p:stCondLst>
                                        </p:cTn>
                                        <p:tgtEl>
                                          <p:spTgt spid="7318"/>
                                        </p:tgtEl>
                                        <p:attrNameLst>
                                          <p:attrName>style.visibility</p:attrName>
                                        </p:attrNameLst>
                                      </p:cBhvr>
                                      <p:to>
                                        <p:strVal val="visible"/>
                                      </p:to>
                                    </p:set>
                                    <p:animEffect transition="in" filter="wedge">
                                      <p:cBhvr>
                                        <p:cTn id="43" dur="2000"/>
                                        <p:tgtEl>
                                          <p:spTgt spid="7318"/>
                                        </p:tgtEl>
                                      </p:cBhvr>
                                    </p:animEffect>
                                  </p:childTnLst>
                                </p:cTn>
                              </p:par>
                              <p:par>
                                <p:cTn id="44" presetID="20" presetClass="entr" presetSubtype="0" fill="hold" grpId="0" nodeType="withEffect">
                                  <p:stCondLst>
                                    <p:cond delay="0"/>
                                  </p:stCondLst>
                                  <p:childTnLst>
                                    <p:set>
                                      <p:cBhvr>
                                        <p:cTn id="45" dur="1" fill="hold">
                                          <p:stCondLst>
                                            <p:cond delay="0"/>
                                          </p:stCondLst>
                                        </p:cTn>
                                        <p:tgtEl>
                                          <p:spTgt spid="7322"/>
                                        </p:tgtEl>
                                        <p:attrNameLst>
                                          <p:attrName>style.visibility</p:attrName>
                                        </p:attrNameLst>
                                      </p:cBhvr>
                                      <p:to>
                                        <p:strVal val="visible"/>
                                      </p:to>
                                    </p:set>
                                    <p:animEffect transition="in" filter="wedge">
                                      <p:cBhvr>
                                        <p:cTn id="46" dur="2000"/>
                                        <p:tgtEl>
                                          <p:spTgt spid="7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 grpId="0" animBg="1"/>
      <p:bldP spid="7316" grpId="0" animBg="1"/>
      <p:bldP spid="7317" grpId="0" animBg="1"/>
      <p:bldP spid="7318" grpId="0" animBg="1"/>
      <p:bldP spid="7320" grpId="0" animBg="1"/>
      <p:bldP spid="7321" grpId="0" animBg="1"/>
      <p:bldP spid="73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556" y="0"/>
            <a:ext cx="9144000" cy="6858000"/>
          </a:xfrm>
          <a:prstGeom prst="rect">
            <a:avLst/>
          </a:prstGeom>
        </p:spPr>
      </p:pic>
      <p:sp>
        <p:nvSpPr>
          <p:cNvPr id="3074" name="Rectangle 4"/>
          <p:cNvSpPr>
            <a:spLocks noGrp="1" noChangeArrowheads="1"/>
          </p:cNvSpPr>
          <p:nvPr>
            <p:ph type="title"/>
          </p:nvPr>
        </p:nvSpPr>
        <p:spPr>
          <a:xfrm>
            <a:off x="-5556" y="0"/>
            <a:ext cx="9144000" cy="1143000"/>
          </a:xfrm>
          <a:solidFill>
            <a:srgbClr val="FFC000"/>
          </a:solidFill>
          <a:ln w="28575">
            <a:solidFill>
              <a:srgbClr val="0070C0"/>
            </a:solidFill>
          </a:ln>
        </p:spPr>
        <p:txBody>
          <a:bodyPr>
            <a:normAutofit fontScale="90000"/>
          </a:bodyPr>
          <a:lstStyle/>
          <a:p>
            <a:pPr algn="r" eaLnBrk="1" hangingPunct="1"/>
            <a:r>
              <a:rPr lang="en-GB" dirty="0">
                <a:latin typeface="Arial" charset="0"/>
                <a:cs typeface="Arial" charset="0"/>
              </a:rPr>
              <a:t>The building of the Berlin </a:t>
            </a:r>
            <a:r>
              <a:rPr lang="en-GB" dirty="0" smtClean="0">
                <a:latin typeface="Arial" charset="0"/>
                <a:cs typeface="Arial" charset="0"/>
              </a:rPr>
              <a:t>Wall</a:t>
            </a:r>
            <a:br>
              <a:rPr lang="en-GB" dirty="0" smtClean="0">
                <a:latin typeface="Arial" charset="0"/>
                <a:cs typeface="Arial" charset="0"/>
              </a:rPr>
            </a:br>
            <a:r>
              <a:rPr lang="en-GB" b="1" dirty="0" smtClean="0">
                <a:solidFill>
                  <a:srgbClr val="FF0000"/>
                </a:solidFill>
                <a:latin typeface="Arial" charset="0"/>
                <a:cs typeface="Arial" charset="0"/>
              </a:rPr>
              <a:t>What do you need to know?</a:t>
            </a:r>
            <a:endParaRPr lang="en-US" b="1" dirty="0">
              <a:solidFill>
                <a:srgbClr val="FF0000"/>
              </a:solidFill>
              <a:latin typeface="Arial" charset="0"/>
              <a:cs typeface="Arial" charset="0"/>
            </a:endParaRPr>
          </a:p>
        </p:txBody>
      </p:sp>
      <p:pic>
        <p:nvPicPr>
          <p:cNvPr id="3075" name="Picture 6" descr="Wall-Trabant-close-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600" y="1989138"/>
            <a:ext cx="3162300" cy="218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6" name="Text Box 7"/>
          <p:cNvSpPr txBox="1">
            <a:spLocks noChangeArrowheads="1"/>
          </p:cNvSpPr>
          <p:nvPr/>
        </p:nvSpPr>
        <p:spPr bwMode="auto">
          <a:xfrm>
            <a:off x="827088" y="1557338"/>
            <a:ext cx="4392612" cy="4816475"/>
          </a:xfrm>
          <a:prstGeom prst="rect">
            <a:avLst/>
          </a:prstGeom>
          <a:solidFill>
            <a:schemeClr val="lt1">
              <a:alpha val="73000"/>
            </a:schemeClr>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spAutoFit/>
          </a:bodyPr>
          <a:lstStyle>
            <a:lvl1pPr marL="342900" indent="-342900"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buFontTx/>
              <a:buAutoNum type="arabicPeriod"/>
            </a:pPr>
            <a:r>
              <a:rPr lang="en-GB" sz="2000" dirty="0" smtClean="0"/>
              <a:t>What were the background causes to the building of the wall?</a:t>
            </a:r>
            <a:endParaRPr lang="en-GB" sz="2000" dirty="0"/>
          </a:p>
          <a:p>
            <a:pPr eaLnBrk="1" hangingPunct="1">
              <a:spcBef>
                <a:spcPct val="50000"/>
              </a:spcBef>
              <a:buFontTx/>
              <a:buAutoNum type="arabicPeriod"/>
            </a:pPr>
            <a:r>
              <a:rPr lang="en-GB" sz="2000" dirty="0"/>
              <a:t>What were the short-term causes?</a:t>
            </a:r>
          </a:p>
          <a:p>
            <a:pPr eaLnBrk="1" hangingPunct="1">
              <a:spcBef>
                <a:spcPct val="50000"/>
              </a:spcBef>
              <a:buFontTx/>
              <a:buAutoNum type="arabicPeriod"/>
            </a:pPr>
            <a:r>
              <a:rPr lang="en-GB" sz="2000" dirty="0"/>
              <a:t>What were the immediate reasons for the wall being built?</a:t>
            </a:r>
          </a:p>
          <a:p>
            <a:pPr eaLnBrk="1" hangingPunct="1">
              <a:spcBef>
                <a:spcPct val="50000"/>
              </a:spcBef>
              <a:buFontTx/>
              <a:buAutoNum type="arabicPeriod"/>
            </a:pPr>
            <a:r>
              <a:rPr lang="en-GB" sz="2000" dirty="0"/>
              <a:t>How was it built?</a:t>
            </a:r>
          </a:p>
          <a:p>
            <a:pPr eaLnBrk="1" hangingPunct="1">
              <a:spcBef>
                <a:spcPct val="50000"/>
              </a:spcBef>
              <a:buFontTx/>
              <a:buAutoNum type="arabicPeriod"/>
            </a:pPr>
            <a:r>
              <a:rPr lang="en-GB" sz="2000" dirty="0"/>
              <a:t>What were the results of the wall being built for:</a:t>
            </a:r>
          </a:p>
          <a:p>
            <a:pPr eaLnBrk="1" hangingPunct="1">
              <a:spcBef>
                <a:spcPct val="50000"/>
              </a:spcBef>
            </a:pPr>
            <a:r>
              <a:rPr lang="en-GB" sz="2000" dirty="0"/>
              <a:t>	(a) The Western allies?</a:t>
            </a:r>
          </a:p>
          <a:p>
            <a:pPr eaLnBrk="1" hangingPunct="1">
              <a:spcBef>
                <a:spcPct val="50000"/>
              </a:spcBef>
            </a:pPr>
            <a:r>
              <a:rPr lang="en-GB" sz="2000" dirty="0"/>
              <a:t>	(b) The DDR</a:t>
            </a:r>
          </a:p>
          <a:p>
            <a:pPr eaLnBrk="1" hangingPunct="1">
              <a:spcBef>
                <a:spcPct val="50000"/>
              </a:spcBef>
            </a:pPr>
            <a:r>
              <a:rPr lang="en-GB" sz="2000" dirty="0"/>
              <a:t>	(c) West Germany?</a:t>
            </a:r>
            <a:endParaRPr lang="en-US" sz="2000" dirty="0"/>
          </a:p>
        </p:txBody>
      </p:sp>
      <p:sp>
        <p:nvSpPr>
          <p:cNvPr id="3077" name="Text Box 8"/>
          <p:cNvSpPr txBox="1">
            <a:spLocks noChangeArrowheads="1"/>
          </p:cNvSpPr>
          <p:nvPr/>
        </p:nvSpPr>
        <p:spPr bwMode="auto">
          <a:xfrm>
            <a:off x="5364163" y="4365625"/>
            <a:ext cx="3240087" cy="1558925"/>
          </a:xfrm>
          <a:prstGeom prst="rect">
            <a:avLst/>
          </a:prstGeom>
          <a:solidFill>
            <a:schemeClr val="lt1">
              <a:alpha val="80000"/>
            </a:schemeClr>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GB" sz="1600" dirty="0"/>
              <a:t>Pretty soon the wall on the western side was covered in graffiti. Some of it was extremely good. This iconic section showed a Trabant car breaking through from the East.</a:t>
            </a:r>
            <a:endParaRPr lang="en-US" sz="1600" dirty="0"/>
          </a:p>
        </p:txBody>
      </p:sp>
      <p:sp>
        <p:nvSpPr>
          <p:cNvPr id="7" name="Oval 6"/>
          <p:cNvSpPr/>
          <p:nvPr/>
        </p:nvSpPr>
        <p:spPr>
          <a:xfrm>
            <a:off x="300038" y="36512"/>
            <a:ext cx="1771650" cy="106997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Activate Activity</a:t>
            </a:r>
            <a:endParaRPr lang="en-US" sz="2000" b="1" dirty="0"/>
          </a:p>
        </p:txBody>
      </p:sp>
    </p:spTree>
    <p:extLst>
      <p:ext uri="{BB962C8B-B14F-4D97-AF65-F5344CB8AC3E}">
        <p14:creationId xmlns:p14="http://schemas.microsoft.com/office/powerpoint/2010/main" val="300641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56" y="0"/>
            <a:ext cx="9144000" cy="6858000"/>
          </a:xfrm>
          <a:prstGeom prst="rect">
            <a:avLst/>
          </a:prstGeom>
        </p:spPr>
      </p:pic>
      <p:pic>
        <p:nvPicPr>
          <p:cNvPr id="2" name="Picture 7" descr="Sector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4447" y="984252"/>
            <a:ext cx="6854034" cy="55056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Rounded Rectangle 2"/>
          <p:cNvSpPr/>
          <p:nvPr/>
        </p:nvSpPr>
        <p:spPr>
          <a:xfrm>
            <a:off x="2162635" y="154449"/>
            <a:ext cx="5028986" cy="65212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t>Berlin after 1945</a:t>
            </a:r>
            <a:endParaRPr lang="en-US" sz="3600" b="1" dirty="0"/>
          </a:p>
        </p:txBody>
      </p:sp>
    </p:spTree>
    <p:extLst>
      <p:ext uri="{BB962C8B-B14F-4D97-AF65-F5344CB8AC3E}">
        <p14:creationId xmlns:p14="http://schemas.microsoft.com/office/powerpoint/2010/main" val="3305039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56" y="0"/>
            <a:ext cx="9144000" cy="6858000"/>
          </a:xfrm>
          <a:prstGeom prst="rect">
            <a:avLst/>
          </a:prstGeom>
        </p:spPr>
      </p:pic>
      <p:sp>
        <p:nvSpPr>
          <p:cNvPr id="2" name="TextBox 1"/>
          <p:cNvSpPr txBox="1"/>
          <p:nvPr/>
        </p:nvSpPr>
        <p:spPr>
          <a:xfrm>
            <a:off x="429094" y="480510"/>
            <a:ext cx="8135629" cy="830997"/>
          </a:xfrm>
          <a:prstGeom prst="rect">
            <a:avLst/>
          </a:prstGeom>
          <a:solidFill>
            <a:schemeClr val="accent5">
              <a:lumMod val="60000"/>
              <a:lumOff val="40000"/>
            </a:schemeClr>
          </a:solidFill>
        </p:spPr>
        <p:txBody>
          <a:bodyPr wrap="square" rtlCol="0">
            <a:spAutoFit/>
          </a:bodyPr>
          <a:lstStyle/>
          <a:p>
            <a:pPr algn="ctr"/>
            <a:r>
              <a:rPr lang="en-US" sz="2400" b="1" dirty="0" smtClean="0"/>
              <a:t>Watch the video and joy down any information which helps to answer your key questions.</a:t>
            </a:r>
            <a:endParaRPr lang="en-US" sz="2400" b="1" dirty="0"/>
          </a:p>
        </p:txBody>
      </p:sp>
      <p:sp>
        <p:nvSpPr>
          <p:cNvPr id="5" name="Text Box 7"/>
          <p:cNvSpPr txBox="1">
            <a:spLocks noChangeArrowheads="1"/>
          </p:cNvSpPr>
          <p:nvPr/>
        </p:nvSpPr>
        <p:spPr bwMode="auto">
          <a:xfrm>
            <a:off x="827088" y="1557338"/>
            <a:ext cx="4392612" cy="4816475"/>
          </a:xfrm>
          <a:prstGeom prst="rect">
            <a:avLst/>
          </a:prstGeom>
          <a:solidFill>
            <a:schemeClr val="lt1">
              <a:alpha val="73000"/>
            </a:schemeClr>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spAutoFit/>
          </a:bodyPr>
          <a:lstStyle>
            <a:lvl1pPr marL="342900" indent="-342900"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buFontTx/>
              <a:buAutoNum type="arabicPeriod"/>
            </a:pPr>
            <a:r>
              <a:rPr lang="en-GB" sz="2000" dirty="0" smtClean="0"/>
              <a:t>What were the background causes to the building of the wall?</a:t>
            </a:r>
            <a:endParaRPr lang="en-GB" sz="2000" dirty="0"/>
          </a:p>
          <a:p>
            <a:pPr eaLnBrk="1" hangingPunct="1">
              <a:spcBef>
                <a:spcPct val="50000"/>
              </a:spcBef>
              <a:buFontTx/>
              <a:buAutoNum type="arabicPeriod"/>
            </a:pPr>
            <a:r>
              <a:rPr lang="en-GB" sz="2000" dirty="0"/>
              <a:t>What were the short-term causes?</a:t>
            </a:r>
          </a:p>
          <a:p>
            <a:pPr eaLnBrk="1" hangingPunct="1">
              <a:spcBef>
                <a:spcPct val="50000"/>
              </a:spcBef>
              <a:buFontTx/>
              <a:buAutoNum type="arabicPeriod"/>
            </a:pPr>
            <a:r>
              <a:rPr lang="en-GB" sz="2000" dirty="0"/>
              <a:t>What were the immediate reasons for the wall being built?</a:t>
            </a:r>
          </a:p>
          <a:p>
            <a:pPr eaLnBrk="1" hangingPunct="1">
              <a:spcBef>
                <a:spcPct val="50000"/>
              </a:spcBef>
              <a:buFontTx/>
              <a:buAutoNum type="arabicPeriod"/>
            </a:pPr>
            <a:r>
              <a:rPr lang="en-GB" sz="2000" dirty="0"/>
              <a:t>How was it built?</a:t>
            </a:r>
          </a:p>
          <a:p>
            <a:pPr eaLnBrk="1" hangingPunct="1">
              <a:spcBef>
                <a:spcPct val="50000"/>
              </a:spcBef>
              <a:buFontTx/>
              <a:buAutoNum type="arabicPeriod"/>
            </a:pPr>
            <a:r>
              <a:rPr lang="en-GB" sz="2000" dirty="0"/>
              <a:t>What were the results of the wall being built for:</a:t>
            </a:r>
          </a:p>
          <a:p>
            <a:pPr eaLnBrk="1" hangingPunct="1">
              <a:spcBef>
                <a:spcPct val="50000"/>
              </a:spcBef>
            </a:pPr>
            <a:r>
              <a:rPr lang="en-GB" sz="2000" dirty="0"/>
              <a:t>	(a) The Western allies?</a:t>
            </a:r>
          </a:p>
          <a:p>
            <a:pPr eaLnBrk="1" hangingPunct="1">
              <a:spcBef>
                <a:spcPct val="50000"/>
              </a:spcBef>
            </a:pPr>
            <a:r>
              <a:rPr lang="en-GB" sz="2000" dirty="0"/>
              <a:t>	(b) The DDR</a:t>
            </a:r>
          </a:p>
          <a:p>
            <a:pPr eaLnBrk="1" hangingPunct="1">
              <a:spcBef>
                <a:spcPct val="50000"/>
              </a:spcBef>
            </a:pPr>
            <a:r>
              <a:rPr lang="en-GB" sz="2000" dirty="0"/>
              <a:t>	(c) West Germany?</a:t>
            </a:r>
            <a:endParaRPr lang="en-US" sz="2000" dirty="0"/>
          </a:p>
        </p:txBody>
      </p:sp>
    </p:spTree>
    <p:extLst>
      <p:ext uri="{BB962C8B-B14F-4D97-AF65-F5344CB8AC3E}">
        <p14:creationId xmlns:p14="http://schemas.microsoft.com/office/powerpoint/2010/main" val="978058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p:txBody>
          <a:bodyPr/>
          <a:lstStyle/>
          <a:p>
            <a:pPr>
              <a:defRPr/>
            </a:pPr>
            <a:fld id="{C972DC70-88BF-47DE-8A33-C5266DCAC675}" type="datetime1">
              <a:rPr lang="en-GB" smtClean="0"/>
              <a:pPr>
                <a:defRPr/>
              </a:pPr>
              <a:t>06/11/2016</a:t>
            </a:fld>
            <a:endParaRPr lang="en-GB" smtClean="0"/>
          </a:p>
        </p:txBody>
      </p:sp>
      <p:sp>
        <p:nvSpPr>
          <p:cNvPr id="27650" name="Rectangle 7"/>
          <p:cNvSpPr>
            <a:spLocks noChangeArrowheads="1"/>
          </p:cNvSpPr>
          <p:nvPr/>
        </p:nvSpPr>
        <p:spPr bwMode="auto">
          <a:xfrm>
            <a:off x="0" y="0"/>
            <a:ext cx="9144000" cy="3429000"/>
          </a:xfrm>
          <a:prstGeom prst="rect">
            <a:avLst/>
          </a:prstGeom>
          <a:gradFill rotWithShape="1">
            <a:gsLst>
              <a:gs pos="0">
                <a:srgbClr val="004370"/>
              </a:gs>
              <a:gs pos="100000">
                <a:srgbClr val="0090F2"/>
              </a:gs>
            </a:gsLst>
            <a:lin ang="540000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7651" name="Rectangle 8"/>
          <p:cNvSpPr>
            <a:spLocks noChangeArrowheads="1"/>
          </p:cNvSpPr>
          <p:nvPr/>
        </p:nvSpPr>
        <p:spPr bwMode="auto">
          <a:xfrm>
            <a:off x="0" y="3429000"/>
            <a:ext cx="9144000" cy="3429000"/>
          </a:xfrm>
          <a:prstGeom prst="rect">
            <a:avLst/>
          </a:prstGeom>
          <a:solidFill>
            <a:srgbClr val="0090F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27652" name="AutoShape 9"/>
          <p:cNvSpPr>
            <a:spLocks noChangeArrowheads="1"/>
          </p:cNvSpPr>
          <p:nvPr/>
        </p:nvSpPr>
        <p:spPr bwMode="auto">
          <a:xfrm>
            <a:off x="71438" y="73025"/>
            <a:ext cx="8964612" cy="6669088"/>
          </a:xfrm>
          <a:prstGeom prst="roundRect">
            <a:avLst>
              <a:gd name="adj" fmla="val 5477"/>
            </a:avLst>
          </a:prstGeom>
          <a:gradFill rotWithShape="1">
            <a:gsLst>
              <a:gs pos="0">
                <a:schemeClr val="tx1">
                  <a:alpha val="60001"/>
                </a:schemeClr>
              </a:gs>
              <a:gs pos="100000">
                <a:schemeClr val="tx1">
                  <a:alpha val="39998"/>
                </a:schemeClr>
              </a:gs>
            </a:gsLst>
            <a:lin ang="5400000" scaled="1"/>
          </a:gradFill>
          <a:ln w="28575">
            <a:solidFill>
              <a:srgbClr val="FFE105"/>
            </a:solidFill>
            <a:round/>
            <a:headEnd/>
            <a:tailEnd/>
          </a:ln>
        </p:spPr>
        <p:txBody>
          <a:bodyPr wrap="none" anchor="ctr"/>
          <a:lstStyle/>
          <a:p>
            <a:endParaRPr lang="en-US"/>
          </a:p>
        </p:txBody>
      </p:sp>
      <p:sp>
        <p:nvSpPr>
          <p:cNvPr id="7188" name="WordArt 20"/>
          <p:cNvSpPr>
            <a:spLocks noChangeArrowheads="1" noChangeShapeType="1" noTextEdit="1"/>
          </p:cNvSpPr>
          <p:nvPr/>
        </p:nvSpPr>
        <p:spPr bwMode="auto">
          <a:xfrm>
            <a:off x="2292350" y="5865813"/>
            <a:ext cx="4537075" cy="663575"/>
          </a:xfrm>
          <a:prstGeom prst="rect">
            <a:avLst/>
          </a:prstGeom>
        </p:spPr>
        <p:txBody>
          <a:bodyPr wrap="none" fromWordArt="1">
            <a:prstTxWarp prst="textPlain">
              <a:avLst>
                <a:gd name="adj" fmla="val 50000"/>
              </a:avLst>
            </a:prstTxWarp>
          </a:bodyPr>
          <a:lstStyle/>
          <a:p>
            <a:pPr algn="ctr"/>
            <a:r>
              <a:rPr lang="en-US" sz="3600" b="1" kern="10">
                <a:ln w="9525">
                  <a:solidFill>
                    <a:srgbClr val="FFE101"/>
                  </a:solidFill>
                  <a:round/>
                  <a:headEnd/>
                  <a:tailEnd/>
                </a:ln>
                <a:solidFill>
                  <a:srgbClr val="FFE101"/>
                </a:solidFill>
                <a:effectLst>
                  <a:outerShdw dist="71842" dir="2700000" algn="ctr" rotWithShape="0">
                    <a:schemeClr val="tx1"/>
                  </a:outerShdw>
                </a:effectLst>
                <a:latin typeface="Comic Sans MS"/>
                <a:ea typeface="Comic Sans MS"/>
                <a:cs typeface="Comic Sans MS"/>
              </a:rPr>
              <a:t>KWL Chart</a:t>
            </a:r>
          </a:p>
        </p:txBody>
      </p:sp>
      <p:sp>
        <p:nvSpPr>
          <p:cNvPr id="7316" name="Rectangle 148"/>
          <p:cNvSpPr>
            <a:spLocks noChangeArrowheads="1"/>
          </p:cNvSpPr>
          <p:nvPr/>
        </p:nvSpPr>
        <p:spPr bwMode="auto">
          <a:xfrm>
            <a:off x="514350" y="1181100"/>
            <a:ext cx="2371725" cy="41052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17" name="Rectangle 149"/>
          <p:cNvSpPr>
            <a:spLocks noChangeArrowheads="1"/>
          </p:cNvSpPr>
          <p:nvPr/>
        </p:nvSpPr>
        <p:spPr bwMode="auto">
          <a:xfrm>
            <a:off x="2886075" y="1181100"/>
            <a:ext cx="3333750" cy="41052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18" name="Rectangle 150"/>
          <p:cNvSpPr>
            <a:spLocks noChangeArrowheads="1"/>
          </p:cNvSpPr>
          <p:nvPr/>
        </p:nvSpPr>
        <p:spPr bwMode="auto">
          <a:xfrm>
            <a:off x="6219825" y="1181100"/>
            <a:ext cx="2371725" cy="41052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20" name="Rectangle 152"/>
          <p:cNvSpPr>
            <a:spLocks noChangeArrowheads="1"/>
          </p:cNvSpPr>
          <p:nvPr/>
        </p:nvSpPr>
        <p:spPr bwMode="auto">
          <a:xfrm>
            <a:off x="514350" y="1181100"/>
            <a:ext cx="2371725" cy="5619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21" name="Rectangle 153"/>
          <p:cNvSpPr>
            <a:spLocks noChangeArrowheads="1"/>
          </p:cNvSpPr>
          <p:nvPr/>
        </p:nvSpPr>
        <p:spPr bwMode="auto">
          <a:xfrm>
            <a:off x="2886075" y="1181100"/>
            <a:ext cx="3352800" cy="5619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22" name="Rectangle 154"/>
          <p:cNvSpPr>
            <a:spLocks noChangeArrowheads="1"/>
          </p:cNvSpPr>
          <p:nvPr/>
        </p:nvSpPr>
        <p:spPr bwMode="auto">
          <a:xfrm>
            <a:off x="6219825" y="1181100"/>
            <a:ext cx="2371725" cy="561975"/>
          </a:xfrm>
          <a:prstGeom prst="rect">
            <a:avLst/>
          </a:prstGeom>
          <a:noFill/>
          <a:ln w="76200">
            <a:solidFill>
              <a:srgbClr val="FFE101"/>
            </a:solidFill>
            <a:miter lim="800000"/>
            <a:headEnd/>
            <a:tailEnd/>
          </a:ln>
          <a:effectLst>
            <a:outerShdw dist="107763" dir="2700000" algn="ctr" rotWithShape="0">
              <a:schemeClr val="tx1">
                <a:alpha val="50000"/>
              </a:schemeClr>
            </a:outerShdw>
          </a:effectLst>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23" name="WordArt 155"/>
          <p:cNvSpPr>
            <a:spLocks noChangeArrowheads="1" noChangeShapeType="1" noTextEdit="1"/>
          </p:cNvSpPr>
          <p:nvPr/>
        </p:nvSpPr>
        <p:spPr bwMode="auto">
          <a:xfrm>
            <a:off x="682625" y="1350963"/>
            <a:ext cx="2079625" cy="292100"/>
          </a:xfrm>
          <a:prstGeom prst="rect">
            <a:avLst/>
          </a:prstGeom>
        </p:spPr>
        <p:txBody>
          <a:bodyPr wrap="none" fromWordArt="1">
            <a:prstTxWarp prst="textPlain">
              <a:avLst>
                <a:gd name="adj" fmla="val 50000"/>
              </a:avLst>
            </a:prstTxWarp>
          </a:bodyPr>
          <a:lstStyle/>
          <a:p>
            <a:pPr algn="ctr">
              <a:defRPr/>
            </a:pP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What do I already </a:t>
            </a:r>
            <a:r>
              <a:rPr lang="en-GB" sz="3600" b="1" kern="10" dirty="0">
                <a:ln w="9525">
                  <a:noFill/>
                  <a:round/>
                  <a:headEnd/>
                  <a:tailEnd/>
                </a:ln>
                <a:solidFill>
                  <a:srgbClr val="FFC000"/>
                </a:solidFill>
                <a:effectLst>
                  <a:outerShdw dist="71842" dir="2700000" algn="ctr" rotWithShape="0">
                    <a:schemeClr val="tx1"/>
                  </a:outerShdw>
                </a:effectLst>
                <a:latin typeface="Comic Sans MS"/>
                <a:cs typeface="Arial" charset="0"/>
              </a:rPr>
              <a:t>Know</a:t>
            </a: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a:t>
            </a:r>
          </a:p>
        </p:txBody>
      </p:sp>
      <p:sp>
        <p:nvSpPr>
          <p:cNvPr id="7324" name="WordArt 156"/>
          <p:cNvSpPr>
            <a:spLocks noChangeArrowheads="1" noChangeShapeType="1" noTextEdit="1"/>
          </p:cNvSpPr>
          <p:nvPr/>
        </p:nvSpPr>
        <p:spPr bwMode="auto">
          <a:xfrm>
            <a:off x="3302000" y="1341438"/>
            <a:ext cx="2536825" cy="234950"/>
          </a:xfrm>
          <a:prstGeom prst="rect">
            <a:avLst/>
          </a:prstGeom>
        </p:spPr>
        <p:txBody>
          <a:bodyPr wrap="none" fromWordArt="1">
            <a:prstTxWarp prst="textPlain">
              <a:avLst>
                <a:gd name="adj" fmla="val 50000"/>
              </a:avLst>
            </a:prstTxWarp>
          </a:bodyPr>
          <a:lstStyle/>
          <a:p>
            <a:pPr algn="ctr">
              <a:defRPr/>
            </a:pP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What do I </a:t>
            </a:r>
            <a:r>
              <a:rPr lang="en-GB" sz="3600" b="1" kern="10" dirty="0">
                <a:ln w="9525">
                  <a:noFill/>
                  <a:round/>
                  <a:headEnd/>
                  <a:tailEnd/>
                </a:ln>
                <a:solidFill>
                  <a:srgbClr val="FFC000"/>
                </a:solidFill>
                <a:effectLst>
                  <a:outerShdw dist="71842" dir="2700000" algn="ctr" rotWithShape="0">
                    <a:schemeClr val="tx1"/>
                  </a:outerShdw>
                </a:effectLst>
                <a:latin typeface="Comic Sans MS"/>
                <a:cs typeface="Arial" charset="0"/>
              </a:rPr>
              <a:t>Want</a:t>
            </a: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 to find out?</a:t>
            </a:r>
          </a:p>
        </p:txBody>
      </p:sp>
      <p:sp>
        <p:nvSpPr>
          <p:cNvPr id="7325" name="WordArt 157"/>
          <p:cNvSpPr>
            <a:spLocks noChangeArrowheads="1" noChangeShapeType="1" noTextEdit="1"/>
          </p:cNvSpPr>
          <p:nvPr/>
        </p:nvSpPr>
        <p:spPr bwMode="auto">
          <a:xfrm>
            <a:off x="6521450" y="1370013"/>
            <a:ext cx="1841500" cy="206375"/>
          </a:xfrm>
          <a:prstGeom prst="rect">
            <a:avLst/>
          </a:prstGeom>
        </p:spPr>
        <p:txBody>
          <a:bodyPr wrap="none" fromWordArt="1">
            <a:prstTxWarp prst="textPlain">
              <a:avLst>
                <a:gd name="adj" fmla="val 50000"/>
              </a:avLst>
            </a:prstTxWarp>
          </a:bodyPr>
          <a:lstStyle/>
          <a:p>
            <a:pPr algn="ctr">
              <a:defRPr/>
            </a:pP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What did I </a:t>
            </a:r>
            <a:r>
              <a:rPr lang="en-GB" sz="3600" b="1" kern="10" dirty="0">
                <a:ln w="9525">
                  <a:noFill/>
                  <a:round/>
                  <a:headEnd/>
                  <a:tailEnd/>
                </a:ln>
                <a:solidFill>
                  <a:srgbClr val="FFC000"/>
                </a:solidFill>
                <a:effectLst>
                  <a:outerShdw dist="71842" dir="2700000" algn="ctr" rotWithShape="0">
                    <a:schemeClr val="tx1"/>
                  </a:outerShdw>
                </a:effectLst>
                <a:latin typeface="Comic Sans MS"/>
                <a:cs typeface="Arial" charset="0"/>
              </a:rPr>
              <a:t>Learn</a:t>
            </a:r>
            <a:r>
              <a:rPr lang="en-GB" sz="3600" b="1" kern="10" dirty="0">
                <a:ln w="9525">
                  <a:noFill/>
                  <a:round/>
                  <a:headEnd/>
                  <a:tailEnd/>
                </a:ln>
                <a:solidFill>
                  <a:srgbClr val="FFE101"/>
                </a:solidFill>
                <a:effectLst>
                  <a:outerShdw dist="71842" dir="2700000" algn="ctr" rotWithShape="0">
                    <a:schemeClr val="tx1"/>
                  </a:outerShdw>
                </a:effectLst>
                <a:latin typeface="Comic Sans MS"/>
                <a:cs typeface="Arial" charset="0"/>
              </a:rPr>
              <a:t>?</a:t>
            </a:r>
          </a:p>
        </p:txBody>
      </p:sp>
      <p:sp>
        <p:nvSpPr>
          <p:cNvPr id="27663" name="Rectangle 2"/>
          <p:cNvSpPr txBox="1">
            <a:spLocks noChangeArrowheads="1"/>
          </p:cNvSpPr>
          <p:nvPr/>
        </p:nvSpPr>
        <p:spPr bwMode="auto">
          <a:xfrm>
            <a:off x="1331913" y="260350"/>
            <a:ext cx="6553200" cy="619125"/>
          </a:xfrm>
          <a:prstGeom prst="rect">
            <a:avLst/>
          </a:prstGeom>
          <a:solidFill>
            <a:srgbClr val="FF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defTabSz="457200" eaLnBrk="0" hangingPunct="0">
              <a:defRPr sz="4800">
                <a:solidFill>
                  <a:schemeClr val="tx1"/>
                </a:solidFill>
                <a:latin typeface="Comic Sans MS" charset="0"/>
                <a:ea typeface="ＭＳ Ｐゴシック" charset="0"/>
                <a:cs typeface="ＭＳ Ｐゴシック" charset="0"/>
              </a:defRPr>
            </a:lvl1pPr>
            <a:lvl2pPr marL="742950" indent="-285750" defTabSz="457200" eaLnBrk="0" hangingPunct="0">
              <a:defRPr sz="4800">
                <a:solidFill>
                  <a:schemeClr val="tx1"/>
                </a:solidFill>
                <a:latin typeface="Comic Sans MS" charset="0"/>
                <a:ea typeface="ＭＳ Ｐゴシック" charset="0"/>
              </a:defRPr>
            </a:lvl2pPr>
            <a:lvl3pPr marL="1143000" indent="-228600" defTabSz="457200" eaLnBrk="0" hangingPunct="0">
              <a:defRPr sz="4800">
                <a:solidFill>
                  <a:schemeClr val="tx1"/>
                </a:solidFill>
                <a:latin typeface="Comic Sans MS" charset="0"/>
                <a:ea typeface="ＭＳ Ｐゴシック" charset="0"/>
              </a:defRPr>
            </a:lvl3pPr>
            <a:lvl4pPr marL="1600200" indent="-228600" defTabSz="457200" eaLnBrk="0" hangingPunct="0">
              <a:defRPr sz="4800">
                <a:solidFill>
                  <a:schemeClr val="tx1"/>
                </a:solidFill>
                <a:latin typeface="Comic Sans MS" charset="0"/>
                <a:ea typeface="ＭＳ Ｐゴシック" charset="0"/>
              </a:defRPr>
            </a:lvl4pPr>
            <a:lvl5pPr marL="2057400" indent="-228600" defTabSz="457200" eaLnBrk="0" hangingPunct="0">
              <a:defRPr sz="48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48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48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48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4800">
                <a:solidFill>
                  <a:schemeClr val="tx1"/>
                </a:solidFill>
                <a:latin typeface="Comic Sans MS" charset="0"/>
                <a:ea typeface="ＭＳ Ｐゴシック" charset="0"/>
              </a:defRPr>
            </a:lvl9pPr>
          </a:lstStyle>
          <a:p>
            <a:pPr algn="ctr" eaLnBrk="1" hangingPunct="1">
              <a:spcBef>
                <a:spcPct val="20000"/>
              </a:spcBef>
              <a:buFont typeface="Arial" charset="0"/>
              <a:buNone/>
            </a:pPr>
            <a:r>
              <a:rPr lang="en-GB" sz="3200" b="1" u="sng" dirty="0" smtClean="0">
                <a:latin typeface="Arial" charset="0"/>
              </a:rPr>
              <a:t>The Berlin Wall</a:t>
            </a:r>
            <a:endParaRPr lang="en-GB" sz="3200" b="1" u="sng" dirty="0">
              <a:latin typeface="Arial" charset="0"/>
            </a:endParaRPr>
          </a:p>
        </p:txBody>
      </p:sp>
    </p:spTree>
    <p:extLst>
      <p:ext uri="{BB962C8B-B14F-4D97-AF65-F5344CB8AC3E}">
        <p14:creationId xmlns:p14="http://schemas.microsoft.com/office/powerpoint/2010/main" val="1572969743"/>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7188"/>
                                        </p:tgtEl>
                                        <p:attrNameLst>
                                          <p:attrName>style.visibility</p:attrName>
                                        </p:attrNameLst>
                                      </p:cBhvr>
                                      <p:to>
                                        <p:strVal val="visible"/>
                                      </p:to>
                                    </p:set>
                                    <p:anim calcmode="lin" valueType="num">
                                      <p:cBhvr>
                                        <p:cTn id="7" dur="1000" fill="hold"/>
                                        <p:tgtEl>
                                          <p:spTgt spid="7188"/>
                                        </p:tgtEl>
                                        <p:attrNameLst>
                                          <p:attrName>ppt_w</p:attrName>
                                        </p:attrNameLst>
                                      </p:cBhvr>
                                      <p:tavLst>
                                        <p:tav tm="0">
                                          <p:val>
                                            <p:fltVal val="0"/>
                                          </p:val>
                                        </p:tav>
                                        <p:tav tm="100000">
                                          <p:val>
                                            <p:strVal val="#ppt_w"/>
                                          </p:val>
                                        </p:tav>
                                      </p:tavLst>
                                    </p:anim>
                                    <p:anim calcmode="lin" valueType="num">
                                      <p:cBhvr>
                                        <p:cTn id="8" dur="1000" fill="hold"/>
                                        <p:tgtEl>
                                          <p:spTgt spid="7188"/>
                                        </p:tgtEl>
                                        <p:attrNameLst>
                                          <p:attrName>ppt_h</p:attrName>
                                        </p:attrNameLst>
                                      </p:cBhvr>
                                      <p:tavLst>
                                        <p:tav tm="0">
                                          <p:val>
                                            <p:fltVal val="0"/>
                                          </p:val>
                                        </p:tav>
                                        <p:tav tm="100000">
                                          <p:val>
                                            <p:strVal val="#ppt_h"/>
                                          </p:val>
                                        </p:tav>
                                      </p:tavLst>
                                    </p:anim>
                                    <p:anim calcmode="lin" valueType="num">
                                      <p:cBhvr>
                                        <p:cTn id="9" dur="1000" fill="hold"/>
                                        <p:tgtEl>
                                          <p:spTgt spid="7188"/>
                                        </p:tgtEl>
                                        <p:attrNameLst>
                                          <p:attrName>style.rotation</p:attrName>
                                        </p:attrNameLst>
                                      </p:cBhvr>
                                      <p:tavLst>
                                        <p:tav tm="0">
                                          <p:val>
                                            <p:fltVal val="360"/>
                                          </p:val>
                                        </p:tav>
                                        <p:tav tm="100000">
                                          <p:val>
                                            <p:fltVal val="0"/>
                                          </p:val>
                                        </p:tav>
                                      </p:tavLst>
                                    </p:anim>
                                    <p:animEffect transition="in" filter="fade">
                                      <p:cBhvr>
                                        <p:cTn id="10" dur="1000"/>
                                        <p:tgtEl>
                                          <p:spTgt spid="7188"/>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7323"/>
                                        </p:tgtEl>
                                        <p:attrNameLst>
                                          <p:attrName>style.visibility</p:attrName>
                                        </p:attrNameLst>
                                      </p:cBhvr>
                                      <p:to>
                                        <p:strVal val="visible"/>
                                      </p:to>
                                    </p:set>
                                    <p:anim calcmode="lin" valueType="num">
                                      <p:cBhvr>
                                        <p:cTn id="13" dur="1000" fill="hold"/>
                                        <p:tgtEl>
                                          <p:spTgt spid="7323"/>
                                        </p:tgtEl>
                                        <p:attrNameLst>
                                          <p:attrName>ppt_w</p:attrName>
                                        </p:attrNameLst>
                                      </p:cBhvr>
                                      <p:tavLst>
                                        <p:tav tm="0">
                                          <p:val>
                                            <p:fltVal val="0"/>
                                          </p:val>
                                        </p:tav>
                                        <p:tav tm="100000">
                                          <p:val>
                                            <p:strVal val="#ppt_w"/>
                                          </p:val>
                                        </p:tav>
                                      </p:tavLst>
                                    </p:anim>
                                    <p:anim calcmode="lin" valueType="num">
                                      <p:cBhvr>
                                        <p:cTn id="14" dur="1000" fill="hold"/>
                                        <p:tgtEl>
                                          <p:spTgt spid="7323"/>
                                        </p:tgtEl>
                                        <p:attrNameLst>
                                          <p:attrName>ppt_h</p:attrName>
                                        </p:attrNameLst>
                                      </p:cBhvr>
                                      <p:tavLst>
                                        <p:tav tm="0">
                                          <p:val>
                                            <p:fltVal val="0"/>
                                          </p:val>
                                        </p:tav>
                                        <p:tav tm="100000">
                                          <p:val>
                                            <p:strVal val="#ppt_h"/>
                                          </p:val>
                                        </p:tav>
                                      </p:tavLst>
                                    </p:anim>
                                    <p:anim calcmode="lin" valueType="num">
                                      <p:cBhvr>
                                        <p:cTn id="15" dur="1000" fill="hold"/>
                                        <p:tgtEl>
                                          <p:spTgt spid="7323"/>
                                        </p:tgtEl>
                                        <p:attrNameLst>
                                          <p:attrName>style.rotation</p:attrName>
                                        </p:attrNameLst>
                                      </p:cBhvr>
                                      <p:tavLst>
                                        <p:tav tm="0">
                                          <p:val>
                                            <p:fltVal val="360"/>
                                          </p:val>
                                        </p:tav>
                                        <p:tav tm="100000">
                                          <p:val>
                                            <p:fltVal val="0"/>
                                          </p:val>
                                        </p:tav>
                                      </p:tavLst>
                                    </p:anim>
                                    <p:animEffect transition="in" filter="fade">
                                      <p:cBhvr>
                                        <p:cTn id="16" dur="1000"/>
                                        <p:tgtEl>
                                          <p:spTgt spid="7323"/>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7324"/>
                                        </p:tgtEl>
                                        <p:attrNameLst>
                                          <p:attrName>style.visibility</p:attrName>
                                        </p:attrNameLst>
                                      </p:cBhvr>
                                      <p:to>
                                        <p:strVal val="visible"/>
                                      </p:to>
                                    </p:set>
                                    <p:anim calcmode="lin" valueType="num">
                                      <p:cBhvr>
                                        <p:cTn id="19" dur="1000" fill="hold"/>
                                        <p:tgtEl>
                                          <p:spTgt spid="7324"/>
                                        </p:tgtEl>
                                        <p:attrNameLst>
                                          <p:attrName>ppt_w</p:attrName>
                                        </p:attrNameLst>
                                      </p:cBhvr>
                                      <p:tavLst>
                                        <p:tav tm="0">
                                          <p:val>
                                            <p:fltVal val="0"/>
                                          </p:val>
                                        </p:tav>
                                        <p:tav tm="100000">
                                          <p:val>
                                            <p:strVal val="#ppt_w"/>
                                          </p:val>
                                        </p:tav>
                                      </p:tavLst>
                                    </p:anim>
                                    <p:anim calcmode="lin" valueType="num">
                                      <p:cBhvr>
                                        <p:cTn id="20" dur="1000" fill="hold"/>
                                        <p:tgtEl>
                                          <p:spTgt spid="7324"/>
                                        </p:tgtEl>
                                        <p:attrNameLst>
                                          <p:attrName>ppt_h</p:attrName>
                                        </p:attrNameLst>
                                      </p:cBhvr>
                                      <p:tavLst>
                                        <p:tav tm="0">
                                          <p:val>
                                            <p:fltVal val="0"/>
                                          </p:val>
                                        </p:tav>
                                        <p:tav tm="100000">
                                          <p:val>
                                            <p:strVal val="#ppt_h"/>
                                          </p:val>
                                        </p:tav>
                                      </p:tavLst>
                                    </p:anim>
                                    <p:anim calcmode="lin" valueType="num">
                                      <p:cBhvr>
                                        <p:cTn id="21" dur="1000" fill="hold"/>
                                        <p:tgtEl>
                                          <p:spTgt spid="7324"/>
                                        </p:tgtEl>
                                        <p:attrNameLst>
                                          <p:attrName>style.rotation</p:attrName>
                                        </p:attrNameLst>
                                      </p:cBhvr>
                                      <p:tavLst>
                                        <p:tav tm="0">
                                          <p:val>
                                            <p:fltVal val="360"/>
                                          </p:val>
                                        </p:tav>
                                        <p:tav tm="100000">
                                          <p:val>
                                            <p:fltVal val="0"/>
                                          </p:val>
                                        </p:tav>
                                      </p:tavLst>
                                    </p:anim>
                                    <p:animEffect transition="in" filter="fade">
                                      <p:cBhvr>
                                        <p:cTn id="22" dur="1000"/>
                                        <p:tgtEl>
                                          <p:spTgt spid="7324"/>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7325"/>
                                        </p:tgtEl>
                                        <p:attrNameLst>
                                          <p:attrName>style.visibility</p:attrName>
                                        </p:attrNameLst>
                                      </p:cBhvr>
                                      <p:to>
                                        <p:strVal val="visible"/>
                                      </p:to>
                                    </p:set>
                                    <p:anim calcmode="lin" valueType="num">
                                      <p:cBhvr>
                                        <p:cTn id="25" dur="1000" fill="hold"/>
                                        <p:tgtEl>
                                          <p:spTgt spid="7325"/>
                                        </p:tgtEl>
                                        <p:attrNameLst>
                                          <p:attrName>ppt_w</p:attrName>
                                        </p:attrNameLst>
                                      </p:cBhvr>
                                      <p:tavLst>
                                        <p:tav tm="0">
                                          <p:val>
                                            <p:fltVal val="0"/>
                                          </p:val>
                                        </p:tav>
                                        <p:tav tm="100000">
                                          <p:val>
                                            <p:strVal val="#ppt_w"/>
                                          </p:val>
                                        </p:tav>
                                      </p:tavLst>
                                    </p:anim>
                                    <p:anim calcmode="lin" valueType="num">
                                      <p:cBhvr>
                                        <p:cTn id="26" dur="1000" fill="hold"/>
                                        <p:tgtEl>
                                          <p:spTgt spid="7325"/>
                                        </p:tgtEl>
                                        <p:attrNameLst>
                                          <p:attrName>ppt_h</p:attrName>
                                        </p:attrNameLst>
                                      </p:cBhvr>
                                      <p:tavLst>
                                        <p:tav tm="0">
                                          <p:val>
                                            <p:fltVal val="0"/>
                                          </p:val>
                                        </p:tav>
                                        <p:tav tm="100000">
                                          <p:val>
                                            <p:strVal val="#ppt_h"/>
                                          </p:val>
                                        </p:tav>
                                      </p:tavLst>
                                    </p:anim>
                                    <p:anim calcmode="lin" valueType="num">
                                      <p:cBhvr>
                                        <p:cTn id="27" dur="1000" fill="hold"/>
                                        <p:tgtEl>
                                          <p:spTgt spid="7325"/>
                                        </p:tgtEl>
                                        <p:attrNameLst>
                                          <p:attrName>style.rotation</p:attrName>
                                        </p:attrNameLst>
                                      </p:cBhvr>
                                      <p:tavLst>
                                        <p:tav tm="0">
                                          <p:val>
                                            <p:fltVal val="360"/>
                                          </p:val>
                                        </p:tav>
                                        <p:tav tm="100000">
                                          <p:val>
                                            <p:fltVal val="0"/>
                                          </p:val>
                                        </p:tav>
                                      </p:tavLst>
                                    </p:anim>
                                    <p:animEffect transition="in" filter="fade">
                                      <p:cBhvr>
                                        <p:cTn id="28" dur="1000"/>
                                        <p:tgtEl>
                                          <p:spTgt spid="7325"/>
                                        </p:tgtEl>
                                      </p:cBhvr>
                                    </p:animEffect>
                                  </p:childTnLst>
                                </p:cTn>
                              </p:par>
                              <p:par>
                                <p:cTn id="29" presetID="20" presetClass="entr" presetSubtype="0" fill="hold" grpId="0" nodeType="withEffect">
                                  <p:stCondLst>
                                    <p:cond delay="0"/>
                                  </p:stCondLst>
                                  <p:childTnLst>
                                    <p:set>
                                      <p:cBhvr>
                                        <p:cTn id="30" dur="1" fill="hold">
                                          <p:stCondLst>
                                            <p:cond delay="0"/>
                                          </p:stCondLst>
                                        </p:cTn>
                                        <p:tgtEl>
                                          <p:spTgt spid="7316"/>
                                        </p:tgtEl>
                                        <p:attrNameLst>
                                          <p:attrName>style.visibility</p:attrName>
                                        </p:attrNameLst>
                                      </p:cBhvr>
                                      <p:to>
                                        <p:strVal val="visible"/>
                                      </p:to>
                                    </p:set>
                                    <p:animEffect transition="in" filter="wedge">
                                      <p:cBhvr>
                                        <p:cTn id="31" dur="2000"/>
                                        <p:tgtEl>
                                          <p:spTgt spid="7316"/>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7320"/>
                                        </p:tgtEl>
                                        <p:attrNameLst>
                                          <p:attrName>style.visibility</p:attrName>
                                        </p:attrNameLst>
                                      </p:cBhvr>
                                      <p:to>
                                        <p:strVal val="visible"/>
                                      </p:to>
                                    </p:set>
                                    <p:animEffect transition="in" filter="wedge">
                                      <p:cBhvr>
                                        <p:cTn id="34" dur="2000"/>
                                        <p:tgtEl>
                                          <p:spTgt spid="7320"/>
                                        </p:tgtEl>
                                      </p:cBhvr>
                                    </p:animEffect>
                                  </p:childTnLst>
                                </p:cTn>
                              </p:par>
                              <p:par>
                                <p:cTn id="35" presetID="20" presetClass="entr" presetSubtype="0" fill="hold" grpId="0" nodeType="withEffect">
                                  <p:stCondLst>
                                    <p:cond delay="0"/>
                                  </p:stCondLst>
                                  <p:childTnLst>
                                    <p:set>
                                      <p:cBhvr>
                                        <p:cTn id="36" dur="1" fill="hold">
                                          <p:stCondLst>
                                            <p:cond delay="0"/>
                                          </p:stCondLst>
                                        </p:cTn>
                                        <p:tgtEl>
                                          <p:spTgt spid="7321"/>
                                        </p:tgtEl>
                                        <p:attrNameLst>
                                          <p:attrName>style.visibility</p:attrName>
                                        </p:attrNameLst>
                                      </p:cBhvr>
                                      <p:to>
                                        <p:strVal val="visible"/>
                                      </p:to>
                                    </p:set>
                                    <p:animEffect transition="in" filter="wedge">
                                      <p:cBhvr>
                                        <p:cTn id="37" dur="2000"/>
                                        <p:tgtEl>
                                          <p:spTgt spid="7321"/>
                                        </p:tgtEl>
                                      </p:cBhvr>
                                    </p:animEffect>
                                  </p:childTnLst>
                                </p:cTn>
                              </p:par>
                              <p:par>
                                <p:cTn id="38" presetID="20" presetClass="entr" presetSubtype="0" fill="hold" grpId="0" nodeType="withEffect">
                                  <p:stCondLst>
                                    <p:cond delay="0"/>
                                  </p:stCondLst>
                                  <p:childTnLst>
                                    <p:set>
                                      <p:cBhvr>
                                        <p:cTn id="39" dur="1" fill="hold">
                                          <p:stCondLst>
                                            <p:cond delay="0"/>
                                          </p:stCondLst>
                                        </p:cTn>
                                        <p:tgtEl>
                                          <p:spTgt spid="7317"/>
                                        </p:tgtEl>
                                        <p:attrNameLst>
                                          <p:attrName>style.visibility</p:attrName>
                                        </p:attrNameLst>
                                      </p:cBhvr>
                                      <p:to>
                                        <p:strVal val="visible"/>
                                      </p:to>
                                    </p:set>
                                    <p:animEffect transition="in" filter="wedge">
                                      <p:cBhvr>
                                        <p:cTn id="40" dur="2000"/>
                                        <p:tgtEl>
                                          <p:spTgt spid="7317"/>
                                        </p:tgtEl>
                                      </p:cBhvr>
                                    </p:animEffect>
                                  </p:childTnLst>
                                </p:cTn>
                              </p:par>
                              <p:par>
                                <p:cTn id="41" presetID="20" presetClass="entr" presetSubtype="0" fill="hold" grpId="0" nodeType="withEffect">
                                  <p:stCondLst>
                                    <p:cond delay="0"/>
                                  </p:stCondLst>
                                  <p:childTnLst>
                                    <p:set>
                                      <p:cBhvr>
                                        <p:cTn id="42" dur="1" fill="hold">
                                          <p:stCondLst>
                                            <p:cond delay="0"/>
                                          </p:stCondLst>
                                        </p:cTn>
                                        <p:tgtEl>
                                          <p:spTgt spid="7318"/>
                                        </p:tgtEl>
                                        <p:attrNameLst>
                                          <p:attrName>style.visibility</p:attrName>
                                        </p:attrNameLst>
                                      </p:cBhvr>
                                      <p:to>
                                        <p:strVal val="visible"/>
                                      </p:to>
                                    </p:set>
                                    <p:animEffect transition="in" filter="wedge">
                                      <p:cBhvr>
                                        <p:cTn id="43" dur="2000"/>
                                        <p:tgtEl>
                                          <p:spTgt spid="7318"/>
                                        </p:tgtEl>
                                      </p:cBhvr>
                                    </p:animEffect>
                                  </p:childTnLst>
                                </p:cTn>
                              </p:par>
                              <p:par>
                                <p:cTn id="44" presetID="20" presetClass="entr" presetSubtype="0" fill="hold" grpId="0" nodeType="withEffect">
                                  <p:stCondLst>
                                    <p:cond delay="0"/>
                                  </p:stCondLst>
                                  <p:childTnLst>
                                    <p:set>
                                      <p:cBhvr>
                                        <p:cTn id="45" dur="1" fill="hold">
                                          <p:stCondLst>
                                            <p:cond delay="0"/>
                                          </p:stCondLst>
                                        </p:cTn>
                                        <p:tgtEl>
                                          <p:spTgt spid="7322"/>
                                        </p:tgtEl>
                                        <p:attrNameLst>
                                          <p:attrName>style.visibility</p:attrName>
                                        </p:attrNameLst>
                                      </p:cBhvr>
                                      <p:to>
                                        <p:strVal val="visible"/>
                                      </p:to>
                                    </p:set>
                                    <p:animEffect transition="in" filter="wedge">
                                      <p:cBhvr>
                                        <p:cTn id="46" dur="2000"/>
                                        <p:tgtEl>
                                          <p:spTgt spid="7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 grpId="0" animBg="1"/>
      <p:bldP spid="7316" grpId="0" animBg="1"/>
      <p:bldP spid="7317" grpId="0" animBg="1"/>
      <p:bldP spid="7318" grpId="0" animBg="1"/>
      <p:bldP spid="7320" grpId="0" animBg="1"/>
      <p:bldP spid="7321" grpId="0" animBg="1"/>
      <p:bldP spid="73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556" y="0"/>
            <a:ext cx="9144000" cy="6858000"/>
          </a:xfrm>
          <a:prstGeom prst="rect">
            <a:avLst/>
          </a:prstGeom>
        </p:spPr>
      </p:pic>
      <p:sp>
        <p:nvSpPr>
          <p:cNvPr id="7170" name="Title 1"/>
          <p:cNvSpPr>
            <a:spLocks noGrp="1"/>
          </p:cNvSpPr>
          <p:nvPr>
            <p:ph type="title"/>
          </p:nvPr>
        </p:nvSpPr>
        <p:spPr>
          <a:xfrm>
            <a:off x="0" y="3175"/>
            <a:ext cx="9138444" cy="865188"/>
          </a:xfrm>
          <a:solidFill>
            <a:srgbClr val="FFC000"/>
          </a:solidFill>
        </p:spPr>
        <p:txBody>
          <a:bodyPr/>
          <a:lstStyle/>
          <a:p>
            <a:pPr eaLnBrk="1" hangingPunct="1"/>
            <a:r>
              <a:rPr lang="en-GB" dirty="0">
                <a:latin typeface="Calibri" charset="0"/>
              </a:rPr>
              <a:t>The Berlin Wall: What was it?</a:t>
            </a:r>
          </a:p>
        </p:txBody>
      </p:sp>
      <p:sp>
        <p:nvSpPr>
          <p:cNvPr id="3" name="Content Placeholder 2"/>
          <p:cNvSpPr>
            <a:spLocks noGrp="1"/>
          </p:cNvSpPr>
          <p:nvPr>
            <p:ph idx="1"/>
          </p:nvPr>
        </p:nvSpPr>
        <p:spPr>
          <a:xfrm>
            <a:off x="457200" y="2128838"/>
            <a:ext cx="4043363" cy="4071938"/>
          </a:xfrm>
        </p:spPr>
        <p:style>
          <a:lnRef idx="2">
            <a:schemeClr val="accent2"/>
          </a:lnRef>
          <a:fillRef idx="1">
            <a:schemeClr val="lt1"/>
          </a:fillRef>
          <a:effectRef idx="0">
            <a:schemeClr val="accent2"/>
          </a:effectRef>
          <a:fontRef idx="minor">
            <a:schemeClr val="dk1"/>
          </a:fontRef>
        </p:style>
        <p:txBody>
          <a:bodyPr rtlCol="0">
            <a:normAutofit fontScale="85000" lnSpcReduction="20000"/>
          </a:bodyPr>
          <a:lstStyle/>
          <a:p>
            <a:pPr marL="0" indent="0" algn="ctr" eaLnBrk="1" fontAlgn="auto" hangingPunct="1">
              <a:spcAft>
                <a:spcPts val="0"/>
              </a:spcAft>
              <a:buFont typeface="Arial" pitchFamily="34" charset="0"/>
              <a:buNone/>
              <a:defRPr/>
            </a:pPr>
            <a:r>
              <a:rPr lang="en-GB" dirty="0" smtClean="0">
                <a:ea typeface="+mn-ea"/>
              </a:rPr>
              <a:t>A wall built by the DDR on 13</a:t>
            </a:r>
            <a:r>
              <a:rPr lang="en-GB" baseline="30000" dirty="0" smtClean="0">
                <a:ea typeface="+mn-ea"/>
              </a:rPr>
              <a:t>th</a:t>
            </a:r>
            <a:r>
              <a:rPr lang="en-GB" dirty="0" smtClean="0">
                <a:ea typeface="+mn-ea"/>
              </a:rPr>
              <a:t> August 1961 that divided the eastern side of the city (the Russian zone) from the western zone and which lasted until 1989 when its destruction signalled the end of communism and the reunification of Germany. It became the symbol of a divided Germany.</a:t>
            </a:r>
          </a:p>
        </p:txBody>
      </p:sp>
      <p:pic>
        <p:nvPicPr>
          <p:cNvPr id="7172" name="Picture 2" descr="http://3.bp.blogspot.com/_HVhWEd7g-h4/SvhyK9ShRtI/AAAAAAAACCA/0RN-Z9G1UM8/s400/wall-traba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7606" y="1958181"/>
            <a:ext cx="3400425" cy="381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3" name="TextBox 4"/>
          <p:cNvSpPr txBox="1">
            <a:spLocks noChangeArrowheads="1"/>
          </p:cNvSpPr>
          <p:nvPr/>
        </p:nvSpPr>
        <p:spPr bwMode="auto">
          <a:xfrm>
            <a:off x="4963319" y="5802313"/>
            <a:ext cx="3429000" cy="923925"/>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dirty="0">
                <a:latin typeface="Calibri" charset="0"/>
              </a:rPr>
              <a:t>A painting on the Berlin Wall showing a Trabant car breaking through into the west.</a:t>
            </a:r>
          </a:p>
        </p:txBody>
      </p:sp>
      <p:sp>
        <p:nvSpPr>
          <p:cNvPr id="2" name="Rounded Rectangle 1"/>
          <p:cNvSpPr/>
          <p:nvPr/>
        </p:nvSpPr>
        <p:spPr>
          <a:xfrm>
            <a:off x="457200" y="1014413"/>
            <a:ext cx="8201025" cy="64293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Use the information on the next slides to add to your notes.</a:t>
            </a:r>
            <a:endParaRPr lang="en-US" sz="2400" dirty="0"/>
          </a:p>
        </p:txBody>
      </p:sp>
    </p:spTree>
    <p:extLst>
      <p:ext uri="{BB962C8B-B14F-4D97-AF65-F5344CB8AC3E}">
        <p14:creationId xmlns:p14="http://schemas.microsoft.com/office/powerpoint/2010/main" val="427295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556" y="0"/>
            <a:ext cx="9144000" cy="6858000"/>
          </a:xfrm>
          <a:prstGeom prst="rect">
            <a:avLst/>
          </a:prstGeom>
        </p:spPr>
      </p:pic>
      <p:sp>
        <p:nvSpPr>
          <p:cNvPr id="8194" name="Title 1"/>
          <p:cNvSpPr>
            <a:spLocks noGrp="1"/>
          </p:cNvSpPr>
          <p:nvPr>
            <p:ph type="title"/>
          </p:nvPr>
        </p:nvSpPr>
        <p:spPr>
          <a:xfrm>
            <a:off x="0" y="0"/>
            <a:ext cx="9144000" cy="855663"/>
          </a:xfrm>
          <a:solidFill>
            <a:srgbClr val="FFC000"/>
          </a:solidFill>
        </p:spPr>
        <p:txBody>
          <a:bodyPr/>
          <a:lstStyle/>
          <a:p>
            <a:pPr eaLnBrk="1" hangingPunct="1"/>
            <a:r>
              <a:rPr lang="en-GB" dirty="0">
                <a:latin typeface="Calibri" charset="0"/>
              </a:rPr>
              <a:t>Why was it built?</a:t>
            </a:r>
          </a:p>
        </p:txBody>
      </p:sp>
      <p:pic>
        <p:nvPicPr>
          <p:cNvPr id="8195" name="Picture 2" descr="http://www.gbiputera.org/uploads/dirimg_gbr/4214-Male-Builder-Cementing-A-Brick-Wall-Clip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357313"/>
            <a:ext cx="1293812" cy="1130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196" name="TextBox 3"/>
          <p:cNvSpPr txBox="1">
            <a:spLocks noChangeArrowheads="1"/>
          </p:cNvSpPr>
          <p:nvPr/>
        </p:nvSpPr>
        <p:spPr bwMode="auto">
          <a:xfrm>
            <a:off x="2214563" y="1357313"/>
            <a:ext cx="6215062" cy="4832350"/>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buFont typeface="Arial" charset="0"/>
              <a:buChar char="•"/>
            </a:pPr>
            <a:r>
              <a:rPr lang="en-GB" sz="2200" dirty="0">
                <a:latin typeface="Calibri" charset="0"/>
              </a:rPr>
              <a:t>The division of the city into different zones meant that different political, social &amp; military traditions grew up which emphasised the ‘freedoms’ of the west to the disadvantage  of the  communist east. </a:t>
            </a:r>
          </a:p>
          <a:p>
            <a:pPr eaLnBrk="1" hangingPunct="1">
              <a:buFont typeface="Arial" charset="0"/>
              <a:buChar char="•"/>
            </a:pPr>
            <a:r>
              <a:rPr lang="en-GB" sz="2200" dirty="0">
                <a:latin typeface="Calibri" charset="0"/>
              </a:rPr>
              <a:t> Although the Berlin air-lift had shown that the west would not give up their parts of the city, the communists were annoyed that West Berlin remained an island of capitalism in the middle of their communist state.  </a:t>
            </a:r>
          </a:p>
          <a:p>
            <a:pPr eaLnBrk="1" hangingPunct="1">
              <a:buFont typeface="Arial" charset="0"/>
              <a:buChar char="•"/>
            </a:pPr>
            <a:r>
              <a:rPr lang="en-GB" sz="2200" dirty="0">
                <a:latin typeface="Calibri" charset="0"/>
              </a:rPr>
              <a:t> Skilled personnel from the East kept escaping to the West &amp; this undermined the economy of the East</a:t>
            </a:r>
          </a:p>
          <a:p>
            <a:pPr eaLnBrk="1" hangingPunct="1">
              <a:buFont typeface="Arial" charset="0"/>
              <a:buChar char="•"/>
            </a:pPr>
            <a:r>
              <a:rPr lang="en-GB" sz="2200" dirty="0">
                <a:latin typeface="Calibri" charset="0"/>
              </a:rPr>
              <a:t> The East complained of Western spies being able to use Berlin to gather information about what their  bloc was doing</a:t>
            </a:r>
            <a:r>
              <a:rPr lang="en-GB" dirty="0">
                <a:latin typeface="Calibri" charset="0"/>
              </a:rPr>
              <a:t>.</a:t>
            </a:r>
          </a:p>
        </p:txBody>
      </p:sp>
      <p:sp>
        <p:nvSpPr>
          <p:cNvPr id="8197" name="Rectangle 6"/>
          <p:cNvSpPr>
            <a:spLocks noChangeArrowheads="1"/>
          </p:cNvSpPr>
          <p:nvPr/>
        </p:nvSpPr>
        <p:spPr bwMode="auto">
          <a:xfrm>
            <a:off x="214313" y="2714625"/>
            <a:ext cx="1971675" cy="369888"/>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wrap="none">
            <a:spAutoFit/>
          </a:bodyPr>
          <a:lstStyle/>
          <a:p>
            <a:r>
              <a:rPr lang="en-GB" u="sng" dirty="0">
                <a:latin typeface="Calibri" charset="0"/>
              </a:rPr>
              <a:t>Background causes</a:t>
            </a:r>
          </a:p>
        </p:txBody>
      </p:sp>
    </p:spTree>
    <p:extLst>
      <p:ext uri="{BB962C8B-B14F-4D97-AF65-F5344CB8AC3E}">
        <p14:creationId xmlns:p14="http://schemas.microsoft.com/office/powerpoint/2010/main" val="1804366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TotalTime>
  <Words>1158</Words>
  <Application>Microsoft Office PowerPoint</Application>
  <PresentationFormat>On-screen Show (4:3)</PresentationFormat>
  <Paragraphs>96</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Arial Black</vt:lpstr>
      <vt:lpstr>Calibri</vt:lpstr>
      <vt:lpstr>Comic Sans MS</vt:lpstr>
      <vt:lpstr>Office Theme</vt:lpstr>
      <vt:lpstr>PowerPoint Presentation</vt:lpstr>
      <vt:lpstr>PowerPoint Presentation</vt:lpstr>
      <vt:lpstr>PowerPoint Presentation</vt:lpstr>
      <vt:lpstr>The building of the Berlin Wall What do you need to know?</vt:lpstr>
      <vt:lpstr>PowerPoint Presentation</vt:lpstr>
      <vt:lpstr>PowerPoint Presentation</vt:lpstr>
      <vt:lpstr>PowerPoint Presentation</vt:lpstr>
      <vt:lpstr>The Berlin Wall: What was it?</vt:lpstr>
      <vt:lpstr>Why was it built?</vt:lpstr>
      <vt:lpstr>Why was it built?</vt:lpstr>
      <vt:lpstr>Why was it built?</vt:lpstr>
      <vt:lpstr>How was it built?</vt:lpstr>
      <vt:lpstr>What were the results of the Wall?</vt:lpstr>
      <vt:lpstr>    Discussion Questions   </vt:lpstr>
      <vt:lpstr>Assessing the quality of your notes</vt:lpstr>
    </vt:vector>
  </TitlesOfParts>
  <Company>St Wilfrids C of E Academy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Any Authorised User</dc:creator>
  <cp:lastModifiedBy>Helen Loxton-Baker</cp:lastModifiedBy>
  <cp:revision>14</cp:revision>
  <dcterms:created xsi:type="dcterms:W3CDTF">2014-04-03T19:19:27Z</dcterms:created>
  <dcterms:modified xsi:type="dcterms:W3CDTF">2016-11-06T07:56:25Z</dcterms:modified>
</cp:coreProperties>
</file>