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6" r:id="rId3"/>
    <p:sldId id="258" r:id="rId4"/>
    <p:sldId id="265" r:id="rId5"/>
    <p:sldId id="267" r:id="rId6"/>
    <p:sldId id="270" r:id="rId7"/>
    <p:sldId id="271" r:id="rId8"/>
    <p:sldId id="268" r:id="rId9"/>
  </p:sldIdLst>
  <p:sldSz cx="9144000" cy="6858000" type="screen4x3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66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5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AA87C-A59F-423C-B66E-B16EDCC08B10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CC206-F02C-4C59-B505-81AF296A5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21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9BEB-B512-44A5-8598-330D622CAE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54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9BEB-B512-44A5-8598-330D622CAE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84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with student what the question is asking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9BEB-B512-44A5-8598-330D622CAE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40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9BEB-B512-44A5-8598-330D622CAE6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41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9BEB-B512-44A5-8598-330D622CAE64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43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 then use the mark schemes to assess the work of another team using SID feedback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C206-F02C-4C59-B505-81AF296A5C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5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BD4D-8C4A-46CB-912A-AC0CA24F3827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088EA-9E0D-4A63-B0BC-0DD47397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BD4D-8C4A-46CB-912A-AC0CA24F3827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088EA-9E0D-4A63-B0BC-0DD47397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8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BD4D-8C4A-46CB-912A-AC0CA24F3827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088EA-9E0D-4A63-B0BC-0DD47397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19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10303-67B7-409D-8A29-259C40673DCF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009426077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AB549-881F-465E-A35E-8B0FD418CCF8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414416509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AF5C0-0D9B-4FA5-B63D-A9DE18690B24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610470260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0" y="1604328"/>
            <a:ext cx="4042080" cy="45220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800" y="1604328"/>
            <a:ext cx="4043520" cy="45220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41DF1-306D-42C3-95AF-222CBF2D4DD0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396604123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FA62B-F27B-4225-8963-8D1FCD1A6B60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720760876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8694-8A56-4F50-A91E-73751B57E474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502740814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25FD-89D0-49E5-9687-89347DC503C1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84870666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E5511-978A-4635-8F80-9FBC79D1DBC9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556267712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BD4D-8C4A-46CB-912A-AC0CA24F3827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088EA-9E0D-4A63-B0BC-0DD47397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253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41857-3E00-4A92-BA63-1FAB2DD0D7DB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537858996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5A046-B957-4D0E-9622-F840AC3FBC47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903587556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5440" y="273629"/>
            <a:ext cx="2054880" cy="5852774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0720" cy="585277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78F50-CDF1-4B78-8FAB-45F0F6B49E9E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828148774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BD4D-8C4A-46CB-912A-AC0CA24F3827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088EA-9E0D-4A63-B0BC-0DD47397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1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BD4D-8C4A-46CB-912A-AC0CA24F3827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088EA-9E0D-4A63-B0BC-0DD47397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1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BD4D-8C4A-46CB-912A-AC0CA24F3827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088EA-9E0D-4A63-B0BC-0DD47397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5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BD4D-8C4A-46CB-912A-AC0CA24F3827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088EA-9E0D-4A63-B0BC-0DD47397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7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BD4D-8C4A-46CB-912A-AC0CA24F3827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088EA-9E0D-4A63-B0BC-0DD47397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9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BD4D-8C4A-46CB-912A-AC0CA24F3827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088EA-9E0D-4A63-B0BC-0DD47397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4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BD4D-8C4A-46CB-912A-AC0CA24F3827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088EA-9E0D-4A63-B0BC-0DD47397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46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5BD4D-8C4A-46CB-912A-AC0CA24F3827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088EA-9E0D-4A63-B0BC-0DD47397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74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3629"/>
            <a:ext cx="8223840" cy="114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23840" cy="452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25471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Cliquez pour éditer le format du plan de texte</a:t>
            </a:r>
          </a:p>
          <a:p>
            <a:pPr lvl="1"/>
            <a:r>
              <a:rPr lang="en-GB" altLang="en-US" smtClean="0"/>
              <a:t>Second niveau de plan</a:t>
            </a:r>
          </a:p>
          <a:p>
            <a:pPr lvl="2"/>
            <a:r>
              <a:rPr lang="en-GB" altLang="en-US" smtClean="0"/>
              <a:t>Troisième niveau de plan</a:t>
            </a:r>
          </a:p>
          <a:p>
            <a:pPr lvl="3"/>
            <a:r>
              <a:rPr lang="en-GB" altLang="en-US" smtClean="0"/>
              <a:t>Quatrième niveau de plan</a:t>
            </a:r>
          </a:p>
          <a:p>
            <a:pPr lvl="4"/>
            <a:r>
              <a:rPr lang="en-GB" altLang="en-US" smtClean="0"/>
              <a:t>Cinquième niveau de plan</a:t>
            </a:r>
          </a:p>
          <a:p>
            <a:pPr lvl="4"/>
            <a:r>
              <a:rPr lang="en-GB" altLang="en-US" smtClean="0"/>
              <a:t>Sixième niveau de plan</a:t>
            </a:r>
          </a:p>
          <a:p>
            <a:pPr lvl="4"/>
            <a:r>
              <a:rPr lang="en-GB" altLang="en-US" smtClean="0"/>
              <a:t>Septième niveau de plan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6481" y="6247376"/>
            <a:ext cx="2126880" cy="4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defTabSz="4075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200">
              <a:solidFill>
                <a:srgbClr val="FFFFFF"/>
              </a:solidFill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7681" y="6247376"/>
            <a:ext cx="2895840" cy="4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defTabSz="4075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20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0" y="6247376"/>
            <a:ext cx="2125440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defTabSz="4075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65F9A01A-AF5D-4C29-93EC-04A4FD89022C}" type="slidenum">
              <a:rPr lang="fr-FR" altLang="en-US" sz="2200"/>
              <a:pPr defTabSz="407526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‹#›</a:t>
            </a:fld>
            <a:endParaRPr lang="fr-FR" altLang="en-US" sz="2200"/>
          </a:p>
        </p:txBody>
      </p:sp>
    </p:spTree>
    <p:extLst>
      <p:ext uri="{BB962C8B-B14F-4D97-AF65-F5344CB8AC3E}">
        <p14:creationId xmlns:p14="http://schemas.microsoft.com/office/powerpoint/2010/main" val="353613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2280994" indent="-207363"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695720" indent="-207363"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110446" indent="-207363"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525172" indent="-207363"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11045" indent="-311045" algn="l" defTabSz="407526" rtl="0" eaLnBrk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000000"/>
          </a:solidFill>
          <a:latin typeface="+mn-lt"/>
          <a:ea typeface="+mn-ea"/>
          <a:cs typeface="Microsoft YaHei" charset="0"/>
        </a:defRPr>
      </a:lvl2pPr>
      <a:lvl3pPr marL="1036815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Microsoft YaHei" charset="0"/>
        </a:defRPr>
      </a:lvl3pPr>
      <a:lvl4pPr marL="1451541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4pPr>
      <a:lvl5pPr marL="1866268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5pPr>
      <a:lvl6pPr marL="2280994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6pPr>
      <a:lvl7pPr marL="2695720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7pPr>
      <a:lvl8pPr marL="3110446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8pPr>
      <a:lvl9pPr marL="3525172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9pPr>
    </p:bodyStyle>
    <p:otherStyle>
      <a:defPPr>
        <a:defRPr lang="en-US"/>
      </a:defPPr>
      <a:lvl1pPr marL="0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441" y="6181291"/>
            <a:ext cx="9142560" cy="676709"/>
            <a:chOff x="0" y="4580821"/>
            <a:chExt cx="9144000" cy="562681"/>
          </a:xfrm>
        </p:grpSpPr>
        <p:sp>
          <p:nvSpPr>
            <p:cNvPr id="10" name="Rectangle 9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DB178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Screen Shot 2015-02-09 at 12.06.57 P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0821"/>
              <a:ext cx="2830343" cy="562679"/>
            </a:xfrm>
            <a:prstGeom prst="rect">
              <a:avLst/>
            </a:prstGeom>
          </p:spPr>
        </p:pic>
        <p:pic>
          <p:nvPicPr>
            <p:cNvPr id="13" name="Picture 12" descr="GEMS_PhotoLogo_9_D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sp>
        <p:nvSpPr>
          <p:cNvPr id="15" name="Rectangle 14"/>
          <p:cNvSpPr/>
          <p:nvPr/>
        </p:nvSpPr>
        <p:spPr>
          <a:xfrm>
            <a:off x="-25758" y="0"/>
            <a:ext cx="9144000" cy="761508"/>
          </a:xfrm>
          <a:prstGeom prst="rect">
            <a:avLst/>
          </a:prstGeom>
          <a:solidFill>
            <a:srgbClr val="DB17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4000" b="1" dirty="0" smtClean="0">
                <a:solidFill>
                  <a:srgbClr val="FFFFFF"/>
                </a:solidFill>
                <a:cs typeface="Arial"/>
              </a:rPr>
              <a:t>History Assessments – Paper 2</a:t>
            </a:r>
            <a:endParaRPr lang="en-US" sz="40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3842" y="1634316"/>
            <a:ext cx="7924800" cy="983873"/>
          </a:xfrm>
          <a:prstGeom prst="cloud">
            <a:avLst/>
          </a:prstGeom>
          <a:solidFill>
            <a:srgbClr val="FF66CC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What makes a good essay?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0042" y="33528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 pairs write down at least 3 points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28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282" y="202306"/>
            <a:ext cx="8823216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tx1"/>
                </a:solidFill>
                <a:latin typeface="Arial Black"/>
                <a:cs typeface="Arial Black"/>
              </a:rPr>
              <a:t>Essay Title: </a:t>
            </a:r>
            <a:r>
              <a:rPr lang="en-US" sz="2400" b="1" u="sng" dirty="0">
                <a:solidFill>
                  <a:srgbClr val="FF6600"/>
                </a:solidFill>
              </a:rPr>
              <a:t>Evaluate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the contributions to the rise to power of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an authoritarian leader for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each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of the following: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ideology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; the use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of force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; economic crises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2200" dirty="0">
              <a:solidFill>
                <a:schemeClr val="accent1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2281" y="1445250"/>
            <a:ext cx="3254093" cy="42335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/>
                <a:cs typeface="Arial"/>
              </a:rPr>
              <a:t>Learning Objective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132282" y="3434937"/>
            <a:ext cx="3254093" cy="37506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/>
                <a:cs typeface="Arial"/>
              </a:rPr>
              <a:t>Learning Outcomes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185194" y="3904136"/>
            <a:ext cx="3201181" cy="28225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4 Grade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There is some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  <a:cs typeface="Arial"/>
              </a:rPr>
              <a:t>organisation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.  Knowledge is mostly accurate. 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The response moves beyond description to include some critical analysis.</a:t>
            </a: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605864" y="3434937"/>
            <a:ext cx="2518797" cy="32917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5 Grade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The answer is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  <a:cs typeface="Arial"/>
              </a:rPr>
              <a:t>organised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. 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Knowledge is mostly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accurate and relevant. 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There is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clear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critical analysis and there is a clear conclusion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231038" y="2750072"/>
            <a:ext cx="2724460" cy="39766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/>
                <a:cs typeface="Arial"/>
              </a:rPr>
              <a:t>6-7 Grade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Essays are well </a:t>
            </a:r>
            <a:r>
              <a:rPr lang="en-US" sz="2000" dirty="0" err="1" smtClean="0">
                <a:solidFill>
                  <a:schemeClr val="tx1"/>
                </a:solidFill>
                <a:latin typeface="Arial"/>
                <a:cs typeface="Arial"/>
              </a:rPr>
              <a:t>organised</a:t>
            </a: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.  Accurate and relevant knowledge.  Appropriate examples are used to support clear critical analysis.  Points are all substantiated and there is an effective conclusion.</a:t>
            </a:r>
            <a:endParaRPr lang="en-US" sz="20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7840" y="1914111"/>
            <a:ext cx="61923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sz="2400" b="1" dirty="0" smtClean="0"/>
              <a:t>To understand the assessment criteria for Paper 2.</a:t>
            </a:r>
          </a:p>
          <a:p>
            <a:pPr marL="342900" indent="-342900">
              <a:buAutoNum type="arabicPeriod"/>
            </a:pPr>
            <a:r>
              <a:rPr lang="en-GB" sz="2400" b="1" dirty="0" smtClean="0"/>
              <a:t>To use peer assessment to improve your essay writing skills.</a:t>
            </a:r>
            <a:endParaRPr lang="en-GB" sz="2400" b="1" dirty="0"/>
          </a:p>
        </p:txBody>
      </p:sp>
      <p:pic>
        <p:nvPicPr>
          <p:cNvPr id="1026" name="Picture 2" descr="http://blogs.ibo.org/files/2016/01/learner-profile-sticker-englishoptmiz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515" y="1858252"/>
            <a:ext cx="1020488" cy="102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6563360" y="1477603"/>
            <a:ext cx="2392138" cy="509317"/>
          </a:xfrm>
          <a:prstGeom prst="wedgeRoundRectCallout">
            <a:avLst>
              <a:gd name="adj1" fmla="val -36959"/>
              <a:gd name="adj2" fmla="val 124215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chemeClr val="tx1"/>
                </a:solidFill>
              </a:rPr>
              <a:t>Communicator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14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1"/>
          <p:cNvGrpSpPr>
            <a:grpSpLocks/>
          </p:cNvGrpSpPr>
          <p:nvPr/>
        </p:nvGrpSpPr>
        <p:grpSpPr bwMode="auto">
          <a:xfrm>
            <a:off x="0" y="6123524"/>
            <a:ext cx="9144000" cy="748879"/>
            <a:chOff x="0" y="4580821"/>
            <a:chExt cx="9144000" cy="562681"/>
          </a:xfrm>
        </p:grpSpPr>
        <p:sp>
          <p:nvSpPr>
            <p:cNvPr id="4" name="Rectangle 3"/>
            <p:cNvSpPr/>
            <p:nvPr/>
          </p:nvSpPr>
          <p:spPr>
            <a:xfrm>
              <a:off x="0" y="4580821"/>
              <a:ext cx="9144000" cy="562681"/>
            </a:xfrm>
            <a:prstGeom prst="rect">
              <a:avLst/>
            </a:prstGeom>
            <a:solidFill>
              <a:srgbClr val="2FAC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US" sz="2200">
                <a:solidFill>
                  <a:srgbClr val="FFFFFF"/>
                </a:solidFill>
              </a:endParaRPr>
            </a:p>
          </p:txBody>
        </p:sp>
        <p:pic>
          <p:nvPicPr>
            <p:cNvPr id="31749" name="Picture 16" descr="Screen Shot 2015-02-09 at 12.06.40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588459"/>
              <a:ext cx="2798613" cy="55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0" name="Picture 8" descr="GEMS_PhotoLogo_9_DB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8000" y="4640762"/>
              <a:ext cx="922842" cy="435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/>
          <p:cNvSpPr/>
          <p:nvPr/>
        </p:nvSpPr>
        <p:spPr>
          <a:xfrm>
            <a:off x="-1441" y="35226"/>
            <a:ext cx="9144001" cy="750319"/>
          </a:xfrm>
          <a:prstGeom prst="rect">
            <a:avLst/>
          </a:prstGeom>
          <a:solidFill>
            <a:srgbClr val="2FA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393" tIns="51197" rIns="102393" bIns="51197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4000" b="1" dirty="0">
                <a:solidFill>
                  <a:srgbClr val="FFFFFF"/>
                </a:solidFill>
                <a:cs typeface="Arial"/>
              </a:rPr>
              <a:t>History </a:t>
            </a:r>
            <a:r>
              <a:rPr lang="en-US" sz="4000" b="1" dirty="0" smtClean="0">
                <a:solidFill>
                  <a:srgbClr val="FFFFFF"/>
                </a:solidFill>
                <a:cs typeface="Arial"/>
              </a:rPr>
              <a:t>Command Terms</a:t>
            </a:r>
            <a:endParaRPr lang="en-US" sz="40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066800"/>
            <a:ext cx="80772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 key to success is understanding the question.  IB History questions use key terms and phrases known as command terms.  Common command terms are listed on the next slide with a brief description of each.</a:t>
            </a:r>
            <a:endParaRPr lang="en-US" sz="2400" dirty="0"/>
          </a:p>
        </p:txBody>
      </p:sp>
      <p:sp>
        <p:nvSpPr>
          <p:cNvPr id="6" name="Cloud 5"/>
          <p:cNvSpPr/>
          <p:nvPr/>
        </p:nvSpPr>
        <p:spPr>
          <a:xfrm>
            <a:off x="432518" y="2862989"/>
            <a:ext cx="3124200" cy="990600"/>
          </a:xfrm>
          <a:prstGeom prst="cloud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Compare</a:t>
            </a:r>
            <a:endParaRPr lang="en-US" sz="3200" dirty="0"/>
          </a:p>
        </p:txBody>
      </p:sp>
      <p:sp>
        <p:nvSpPr>
          <p:cNvPr id="16" name="Cloud 15"/>
          <p:cNvSpPr/>
          <p:nvPr/>
        </p:nvSpPr>
        <p:spPr>
          <a:xfrm>
            <a:off x="5926642" y="2974071"/>
            <a:ext cx="3124200" cy="9906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Contrast</a:t>
            </a:r>
            <a:endParaRPr lang="en-US" sz="3200" dirty="0"/>
          </a:p>
        </p:txBody>
      </p:sp>
      <p:sp>
        <p:nvSpPr>
          <p:cNvPr id="17" name="Cloud 16"/>
          <p:cNvSpPr/>
          <p:nvPr/>
        </p:nvSpPr>
        <p:spPr>
          <a:xfrm>
            <a:off x="221022" y="4044409"/>
            <a:ext cx="3124200" cy="99060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Discuss</a:t>
            </a:r>
            <a:endParaRPr lang="en-US" sz="3200" dirty="0"/>
          </a:p>
        </p:txBody>
      </p:sp>
      <p:sp>
        <p:nvSpPr>
          <p:cNvPr id="18" name="Cloud 17"/>
          <p:cNvSpPr/>
          <p:nvPr/>
        </p:nvSpPr>
        <p:spPr>
          <a:xfrm>
            <a:off x="3581400" y="3835032"/>
            <a:ext cx="3124200" cy="9906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Evaluate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>
            <a:off x="5840771" y="4795313"/>
            <a:ext cx="3124200" cy="990600"/>
          </a:xfrm>
          <a:prstGeom prst="cloud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Examine</a:t>
            </a:r>
            <a:endParaRPr lang="en-US" sz="3200" dirty="0"/>
          </a:p>
        </p:txBody>
      </p:sp>
      <p:sp>
        <p:nvSpPr>
          <p:cNvPr id="20" name="Cloud 19"/>
          <p:cNvSpPr/>
          <p:nvPr/>
        </p:nvSpPr>
        <p:spPr>
          <a:xfrm>
            <a:off x="1365968" y="5070718"/>
            <a:ext cx="4210050" cy="990600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To what extent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670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1441" y="35226"/>
            <a:ext cx="9144001" cy="750319"/>
          </a:xfrm>
          <a:prstGeom prst="rect">
            <a:avLst/>
          </a:prstGeom>
          <a:solidFill>
            <a:srgbClr val="2FA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393" tIns="51197" rIns="102393" bIns="51197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4000" b="1" dirty="0">
                <a:solidFill>
                  <a:srgbClr val="FFFFFF"/>
                </a:solidFill>
                <a:cs typeface="Arial"/>
              </a:rPr>
              <a:t>History </a:t>
            </a:r>
            <a:r>
              <a:rPr lang="en-US" sz="4000" b="1" dirty="0" smtClean="0">
                <a:solidFill>
                  <a:srgbClr val="FFFFFF"/>
                </a:solidFill>
                <a:cs typeface="Arial"/>
              </a:rPr>
              <a:t>Command Terms</a:t>
            </a:r>
            <a:endParaRPr lang="en-US" sz="4000" b="1" dirty="0">
              <a:solidFill>
                <a:srgbClr val="FFFFFF"/>
              </a:solidFill>
              <a:cs typeface="Arial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867789"/>
              </p:ext>
            </p:extLst>
          </p:nvPr>
        </p:nvGraphicFramePr>
        <p:xfrm>
          <a:off x="493858" y="978584"/>
          <a:ext cx="8153402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Compare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 an account of the similarities between two (or more) items or situations, referring to both (all) of them throughout.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Compare &amp; contrast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 an account of similarities and differences between two (or more) items or situations, referring to both (all) of them throughout.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Contrast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 an account of the differences between two (or more) items or situations, referring to both (all) of them throughout.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Discuss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Offer a considered and balanced review that includes a range of arguments, factors or hypotheses. Opinions or conclusions should be presented clearly and supported by appropriate evidence.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Evaluate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an appraisal by weighing up the strengths and limitations.</a:t>
                      </a:r>
                      <a:endParaRPr lang="en-US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Examine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an argument or concept in a way that uncovers the assumptions and interrelationships of the issue.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To what extent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the merits or otherwise of an argument or concept. Opinions and conclusions should be presented clearly and supported with appropriate evidence and sound argument.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03359" y="5931583"/>
            <a:ext cx="8534400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See page 10 of your IB History Course Guide for Students.  This should be in the front of your folder.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831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4034"/>
            <a:ext cx="9144000" cy="761508"/>
          </a:xfrm>
          <a:prstGeom prst="rect">
            <a:avLst/>
          </a:prstGeom>
          <a:solidFill>
            <a:srgbClr val="DB17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4000" b="1" dirty="0" smtClean="0">
                <a:solidFill>
                  <a:srgbClr val="FFFFFF"/>
                </a:solidFill>
                <a:cs typeface="Arial"/>
              </a:rPr>
              <a:t>History Essay – Team Work</a:t>
            </a:r>
            <a:endParaRPr lang="en-US" sz="4000" b="1" dirty="0">
              <a:solidFill>
                <a:srgbClr val="FFFFFF"/>
              </a:solidFill>
              <a:cs typeface="Arial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-1441" y="6181291"/>
            <a:ext cx="9142560" cy="676709"/>
            <a:chOff x="0" y="4580821"/>
            <a:chExt cx="9144000" cy="562681"/>
          </a:xfrm>
        </p:grpSpPr>
        <p:sp>
          <p:nvSpPr>
            <p:cNvPr id="13" name="Rectangle 12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DB178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05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14" name="Picture 13" descr="Screen Shot 2015-02-09 at 12.06.57 P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0821"/>
              <a:ext cx="2830343" cy="562679"/>
            </a:xfrm>
            <a:prstGeom prst="rect">
              <a:avLst/>
            </a:prstGeom>
          </p:spPr>
        </p:pic>
        <p:pic>
          <p:nvPicPr>
            <p:cNvPr id="15" name="Picture 14" descr="GEMS_PhotoLogo_9_D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55" y="883537"/>
            <a:ext cx="878345" cy="8783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2587"/>
            <a:ext cx="849904" cy="84990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57400" y="902587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a team you are going to write an analytical paragraph that addresses one area of the essay question.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24760" y="2064611"/>
            <a:ext cx="8823216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tx1"/>
                </a:solidFill>
                <a:latin typeface="Arial Black"/>
                <a:cs typeface="Arial Black"/>
              </a:rPr>
              <a:t>Essay Title: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Evaluate the contributions to the rise to power of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an authoritarian leader for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each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of the following: </a:t>
            </a:r>
            <a:r>
              <a:rPr lang="en-US" sz="2400" b="1" dirty="0" smtClean="0">
                <a:solidFill>
                  <a:srgbClr val="FF0000"/>
                </a:solidFill>
              </a:rPr>
              <a:t>ideology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n-US" sz="2400" b="1" dirty="0">
                <a:solidFill>
                  <a:srgbClr val="0070C0"/>
                </a:solidFill>
              </a:rPr>
              <a:t>the use </a:t>
            </a:r>
            <a:r>
              <a:rPr lang="en-US" sz="2400" b="1" dirty="0" smtClean="0">
                <a:solidFill>
                  <a:srgbClr val="0070C0"/>
                </a:solidFill>
              </a:rPr>
              <a:t>of force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n-US" sz="2400" b="1" dirty="0">
                <a:solidFill>
                  <a:srgbClr val="009900"/>
                </a:solidFill>
              </a:rPr>
              <a:t>economic crises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en-US" sz="2200" dirty="0">
              <a:solidFill>
                <a:schemeClr val="accent1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4760" y="3505226"/>
            <a:ext cx="8309640" cy="21236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u="sng" dirty="0" smtClean="0"/>
              <a:t>Instructions;</a:t>
            </a:r>
          </a:p>
          <a:p>
            <a:pPr marL="342900" indent="-342900">
              <a:buAutoNum type="arabicPeriod"/>
            </a:pPr>
            <a:r>
              <a:rPr lang="en-US" dirty="0" smtClean="0"/>
              <a:t>Set up a </a:t>
            </a:r>
            <a:r>
              <a:rPr lang="en-US" dirty="0" err="1" smtClean="0"/>
              <a:t>GoogleDoc</a:t>
            </a:r>
            <a:r>
              <a:rPr lang="en-US" dirty="0" smtClean="0"/>
              <a:t> and share with all members of your team and </a:t>
            </a: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 smtClean="0"/>
              <a:t>L-B. </a:t>
            </a:r>
            <a:r>
              <a:rPr lang="en-US" dirty="0" smtClean="0">
                <a:solidFill>
                  <a:srgbClr val="0070C0"/>
                </a:solidFill>
              </a:rPr>
              <a:t>a.loxstonbaker@gmail.com</a:t>
            </a:r>
            <a:endParaRPr lang="en-US" dirty="0" smtClean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/>
              <a:t>Use the analytical paragraph template and your own knowledge to construct the paragraph.</a:t>
            </a:r>
          </a:p>
          <a:p>
            <a:pPr marL="342900" indent="-342900">
              <a:buAutoNum type="arabicPeriod"/>
            </a:pPr>
            <a:r>
              <a:rPr lang="en-US" dirty="0" smtClean="0"/>
              <a:t>Refer to the IB mark scheme to check what contextual knowledge you should include.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350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4034"/>
            <a:ext cx="9144000" cy="761508"/>
          </a:xfrm>
          <a:prstGeom prst="rect">
            <a:avLst/>
          </a:prstGeom>
          <a:solidFill>
            <a:srgbClr val="DB17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3600" b="1" dirty="0" smtClean="0">
                <a:solidFill>
                  <a:srgbClr val="FFFFFF"/>
                </a:solidFill>
                <a:cs typeface="Arial"/>
              </a:rPr>
              <a:t>History Essay – Analytical Paragraphs</a:t>
            </a:r>
            <a:endParaRPr lang="en-US" sz="3600" b="1" dirty="0">
              <a:solidFill>
                <a:srgbClr val="FFFFFF"/>
              </a:solidFill>
              <a:cs typeface="Arial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-1441" y="6181291"/>
            <a:ext cx="9142560" cy="676709"/>
            <a:chOff x="0" y="4580821"/>
            <a:chExt cx="9144000" cy="562681"/>
          </a:xfrm>
        </p:grpSpPr>
        <p:sp>
          <p:nvSpPr>
            <p:cNvPr id="13" name="Rectangle 12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DB178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05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14" name="Picture 13" descr="Screen Shot 2015-02-09 at 12.06.57 P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0821"/>
              <a:ext cx="2830343" cy="562679"/>
            </a:xfrm>
            <a:prstGeom prst="rect">
              <a:avLst/>
            </a:prstGeom>
          </p:spPr>
        </p:pic>
        <p:pic>
          <p:nvPicPr>
            <p:cNvPr id="15" name="Picture 14" descr="GEMS_PhotoLogo_9_D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sp>
        <p:nvSpPr>
          <p:cNvPr id="16" name="Rectangle 15"/>
          <p:cNvSpPr/>
          <p:nvPr/>
        </p:nvSpPr>
        <p:spPr>
          <a:xfrm>
            <a:off x="224760" y="990600"/>
            <a:ext cx="8823216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tx1"/>
                </a:solidFill>
                <a:latin typeface="Arial Black"/>
                <a:cs typeface="Arial Black"/>
              </a:rPr>
              <a:t>Essay Title: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Evaluate the contributions to the rise to power of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an authoritarian leader for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each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of the following: </a:t>
            </a:r>
            <a:r>
              <a:rPr lang="en-US" sz="2400" b="1" dirty="0" smtClean="0">
                <a:solidFill>
                  <a:srgbClr val="FF0000"/>
                </a:solidFill>
              </a:rPr>
              <a:t>ideology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n-US" sz="2400" b="1" dirty="0">
                <a:solidFill>
                  <a:srgbClr val="0070C0"/>
                </a:solidFill>
              </a:rPr>
              <a:t>the use </a:t>
            </a:r>
            <a:r>
              <a:rPr lang="en-US" sz="2400" b="1" dirty="0" smtClean="0">
                <a:solidFill>
                  <a:srgbClr val="0070C0"/>
                </a:solidFill>
              </a:rPr>
              <a:t>of force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n-US" sz="2400" b="1" dirty="0">
                <a:solidFill>
                  <a:srgbClr val="009900"/>
                </a:solidFill>
              </a:rPr>
              <a:t>economic crises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en-US" sz="2200" dirty="0">
              <a:solidFill>
                <a:schemeClr val="accent1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432353"/>
              </p:ext>
            </p:extLst>
          </p:nvPr>
        </p:nvGraphicFramePr>
        <p:xfrm>
          <a:off x="458215" y="2369500"/>
          <a:ext cx="8223250" cy="3309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6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738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Point / Opening sentence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7" marR="61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414726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1-2 sentences that outline the main point or points of the paragraph.  This MUST link to the essay question directly.</a:t>
                      </a:r>
                    </a:p>
                  </a:txBody>
                  <a:tcPr marL="61717" marR="617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4951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1800" dirty="0">
                          <a:effectLst/>
                        </a:rPr>
                        <a:t>Examples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7" marR="61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47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Use your contextual knowledge to give examples that support your opening sentence</a:t>
                      </a:r>
                      <a:r>
                        <a:rPr lang="en-US" sz="1800" dirty="0" smtClean="0">
                          <a:effectLst/>
                        </a:rPr>
                        <a:t>. What do your specific examples mean?  Expand your examples by providing additional detail.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7" marR="617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38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en-US" sz="1800" dirty="0">
                          <a:effectLst/>
                        </a:rPr>
                        <a:t>Critical </a:t>
                      </a:r>
                      <a:r>
                        <a:rPr lang="en-US" sz="1800" dirty="0" smtClean="0">
                          <a:effectLst/>
                        </a:rPr>
                        <a:t>analysis (Explanation)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7" marR="61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How do your examples prove your main point from the opening sentence? Why are these examples important?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7" marR="617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38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Link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7" marR="61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Sum up the main arguments of your paragraph.  Make sure these link back to the overall essay question</a:t>
                      </a:r>
                      <a:r>
                        <a:rPr lang="en-US" sz="1800" dirty="0" smtClean="0">
                          <a:effectLst/>
                        </a:rPr>
                        <a:t>.  Make sure</a:t>
                      </a:r>
                      <a:r>
                        <a:rPr lang="en-US" sz="1800" baseline="0" dirty="0" smtClean="0">
                          <a:effectLst/>
                        </a:rPr>
                        <a:t> this paragraph links forward to the next.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7" marR="617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32415" y="5719624"/>
            <a:ext cx="8966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repeat stages 2-4 with a 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 mum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3 different examples.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97267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282" y="202306"/>
            <a:ext cx="8823216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tx1"/>
                </a:solidFill>
                <a:latin typeface="Arial Black"/>
                <a:cs typeface="Arial Black"/>
              </a:rPr>
              <a:t>Essay Title: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Evaluate the contributions to the rise to power of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an authoritarian leader for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each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of the following: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ideology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; the use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of force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; economic crises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2200" dirty="0">
              <a:solidFill>
                <a:schemeClr val="accent1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15488"/>
              </p:ext>
            </p:extLst>
          </p:nvPr>
        </p:nvGraphicFramePr>
        <p:xfrm>
          <a:off x="228600" y="2514600"/>
          <a:ext cx="2971801" cy="36612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9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94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IB Grade</a:t>
                      </a:r>
                      <a:endParaRPr lang="en-US" sz="1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Essay Mark</a:t>
                      </a:r>
                      <a:endParaRPr lang="en-US" sz="1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4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7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75%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12 to 15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4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6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65%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10 to 11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55%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2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4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45%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 to 8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2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35%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2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25%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 to 5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36530" t="21875" r="35359" b="9375"/>
          <a:stretch/>
        </p:blipFill>
        <p:spPr>
          <a:xfrm>
            <a:off x="3505200" y="1600200"/>
            <a:ext cx="3657600" cy="5029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7434261" y="3352800"/>
            <a:ext cx="1371600" cy="313932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See page 9 of </a:t>
            </a:r>
            <a:r>
              <a:rPr lang="en-US" dirty="0"/>
              <a:t>your IB History Course Guide for Students.  This should be in the front of your folder.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1697007"/>
            <a:ext cx="2514600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MARK SCHEME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284624" y="1600200"/>
            <a:ext cx="1521237" cy="156966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Give another team SID Feedback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3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803</Words>
  <Application>Microsoft Office PowerPoint</Application>
  <PresentationFormat>On-screen Show (4:3)</PresentationFormat>
  <Paragraphs>90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Microsoft YaHei</vt:lpstr>
      <vt:lpstr>ＭＳ Ｐゴシック</vt:lpstr>
      <vt:lpstr>Arial</vt:lpstr>
      <vt:lpstr>Arial Black</vt:lpstr>
      <vt:lpstr>Calibri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Loxston-Baker</dc:creator>
  <cp:lastModifiedBy>Anthony Loxston-Baker</cp:lastModifiedBy>
  <cp:revision>32</cp:revision>
  <cp:lastPrinted>2015-12-06T03:06:54Z</cp:lastPrinted>
  <dcterms:created xsi:type="dcterms:W3CDTF">2014-11-08T14:01:12Z</dcterms:created>
  <dcterms:modified xsi:type="dcterms:W3CDTF">2017-10-15T15:53:15Z</dcterms:modified>
</cp:coreProperties>
</file>