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  <p:sldMasterId id="2147483732" r:id="rId3"/>
  </p:sldMasterIdLst>
  <p:sldIdLst>
    <p:sldId id="300" r:id="rId4"/>
    <p:sldId id="293" r:id="rId5"/>
    <p:sldId id="301" r:id="rId6"/>
    <p:sldId id="290" r:id="rId7"/>
    <p:sldId id="29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0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0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81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45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61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35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97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3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47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16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4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91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43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90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80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1EB-B897-4A50-9C41-67AC9842FF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75E1-706A-4ABD-81F5-BE6B8E7D74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17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1EB-B897-4A50-9C41-67AC9842FF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75E1-706A-4ABD-81F5-BE6B8E7D74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13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1EB-B897-4A50-9C41-67AC9842FF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75E1-706A-4ABD-81F5-BE6B8E7D74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4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1EB-B897-4A50-9C41-67AC9842FF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75E1-706A-4ABD-81F5-BE6B8E7D74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46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1EB-B897-4A50-9C41-67AC9842FF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75E1-706A-4ABD-81F5-BE6B8E7D74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56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1EB-B897-4A50-9C41-67AC9842FF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75E1-706A-4ABD-81F5-BE6B8E7D74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88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1EB-B897-4A50-9C41-67AC9842FF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75E1-706A-4ABD-81F5-BE6B8E7D74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99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1EB-B897-4A50-9C41-67AC9842FF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75E1-706A-4ABD-81F5-BE6B8E7D74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76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1EB-B897-4A50-9C41-67AC9842FF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75E1-706A-4ABD-81F5-BE6B8E7D74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19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1EB-B897-4A50-9C41-67AC9842FF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75E1-706A-4ABD-81F5-BE6B8E7D74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08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1EB-B897-4A50-9C41-67AC9842FF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75E1-706A-4ABD-81F5-BE6B8E7D74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3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1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9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9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9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7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0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2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5E1EB-B897-4A50-9C41-67AC9842FF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F75E1-706A-4ABD-81F5-BE6B8E7D74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4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68588" y="202306"/>
            <a:ext cx="478691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Arial Black"/>
                <a:cs typeface="Arial Black"/>
              </a:rPr>
              <a:t>Theory of Knowledge</a:t>
            </a:r>
            <a:endParaRPr lang="en-US" sz="22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2214755"/>
            <a:ext cx="4187542" cy="3140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5041" y="2392898"/>
            <a:ext cx="4060457" cy="2962513"/>
          </a:xfrm>
          <a:prstGeom prst="wedgeRoundRectCallout">
            <a:avLst>
              <a:gd name="adj1" fmla="val -65541"/>
              <a:gd name="adj2" fmla="val 4146"/>
              <a:gd name="adj3" fmla="val 16667"/>
            </a:avLst>
          </a:prstGeom>
          <a:solidFill>
            <a:srgbClr val="FF6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What, if anything do you know about Fidel Castro? To what extent do you think your previous knowledge and opinions of Castro will influence your study of his rise to power?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812" y="140243"/>
            <a:ext cx="3482789" cy="87359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Connect Activity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518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282" y="202306"/>
            <a:ext cx="882321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Arial Black"/>
                <a:cs typeface="Arial Black"/>
              </a:rPr>
              <a:t>Key Question: </a:t>
            </a:r>
            <a:r>
              <a:rPr lang="en-US" sz="2400" dirty="0" smtClean="0">
                <a:solidFill>
                  <a:schemeClr val="tx1"/>
                </a:solidFill>
              </a:rPr>
              <a:t>What circumstances </a:t>
            </a:r>
            <a:r>
              <a:rPr lang="en-US" sz="2400" dirty="0" err="1" smtClean="0">
                <a:solidFill>
                  <a:schemeClr val="tx1"/>
                </a:solidFill>
              </a:rPr>
              <a:t>favoured</a:t>
            </a:r>
            <a:r>
              <a:rPr lang="en-US" sz="2400" dirty="0" smtClean="0">
                <a:solidFill>
                  <a:schemeClr val="tx1"/>
                </a:solidFill>
              </a:rPr>
              <a:t> the rise of </a:t>
            </a:r>
            <a:r>
              <a:rPr lang="en-US" sz="2400" dirty="0" smtClean="0">
                <a:solidFill>
                  <a:schemeClr val="tx1"/>
                </a:solidFill>
              </a:rPr>
              <a:t>Fidel</a:t>
            </a:r>
            <a:r>
              <a:rPr lang="en-US" sz="2400" dirty="0" smtClean="0">
                <a:solidFill>
                  <a:schemeClr val="tx1"/>
                </a:solidFill>
              </a:rPr>
              <a:t> Castro?</a:t>
            </a:r>
            <a:endParaRPr lang="en-US" sz="22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2281" y="1232012"/>
            <a:ext cx="3254093" cy="423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Arial"/>
                <a:cs typeface="Arial"/>
              </a:rPr>
              <a:t>Learning Objective</a:t>
            </a:r>
            <a:r>
              <a:rPr lang="en-US" sz="2400" dirty="0" smtClean="0">
                <a:solidFill>
                  <a:prstClr val="white"/>
                </a:solidFill>
              </a:rPr>
              <a:t>: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2282" y="3434937"/>
            <a:ext cx="3254093" cy="3750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Arial"/>
                <a:cs typeface="Arial"/>
              </a:rPr>
              <a:t>Learning Outcomes</a:t>
            </a:r>
            <a:r>
              <a:rPr lang="en-US" sz="2400" dirty="0" smtClean="0">
                <a:solidFill>
                  <a:prstClr val="white"/>
                </a:solidFill>
              </a:rPr>
              <a:t>: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5194" y="3904136"/>
            <a:ext cx="3201181" cy="28225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4 Grade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You can identify why different events were significant in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Castro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’s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rise to power.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05864" y="3434937"/>
            <a:ext cx="2518797" cy="32917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5 Grade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You can explain why some events are more significant than others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in Castro’s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rise to power.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31038" y="2750072"/>
            <a:ext cx="2724460" cy="39766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6-7 Grade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You can </a:t>
            </a:r>
            <a:r>
              <a:rPr lang="en-US" sz="2000" dirty="0" err="1" smtClean="0">
                <a:solidFill>
                  <a:prstClr val="black"/>
                </a:solidFill>
                <a:latin typeface="Arial"/>
                <a:cs typeface="Arial"/>
              </a:rPr>
              <a:t>analyse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 the different events and reach a judgement comparing different events to explain which is the most significant.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281" y="1724844"/>
            <a:ext cx="6806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prstClr val="black"/>
                </a:solidFill>
              </a:rPr>
              <a:t>To assess the key events between </a:t>
            </a:r>
            <a:r>
              <a:rPr lang="en-GB" sz="2400" b="1" dirty="0" smtClean="0">
                <a:solidFill>
                  <a:prstClr val="black"/>
                </a:solidFill>
              </a:rPr>
              <a:t>1926-59 </a:t>
            </a:r>
            <a:r>
              <a:rPr lang="en-GB" sz="2400" b="1" dirty="0" smtClean="0">
                <a:solidFill>
                  <a:prstClr val="black"/>
                </a:solidFill>
              </a:rPr>
              <a:t>that led to </a:t>
            </a:r>
            <a:r>
              <a:rPr lang="en-GB" sz="2400" b="1" dirty="0" smtClean="0">
                <a:solidFill>
                  <a:prstClr val="black"/>
                </a:solidFill>
              </a:rPr>
              <a:t>Castro</a:t>
            </a:r>
            <a:r>
              <a:rPr lang="en-GB" sz="2400" b="1" dirty="0" smtClean="0">
                <a:solidFill>
                  <a:prstClr val="black"/>
                </a:solidFill>
              </a:rPr>
              <a:t>’s </a:t>
            </a:r>
            <a:r>
              <a:rPr lang="en-GB" sz="2400" b="1" dirty="0" smtClean="0">
                <a:solidFill>
                  <a:prstClr val="black"/>
                </a:solidFill>
              </a:rPr>
              <a:t>rise to power</a:t>
            </a:r>
            <a:r>
              <a:rPr lang="en-GB" sz="2400" b="1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prstClr val="black"/>
                </a:solidFill>
              </a:rPr>
              <a:t>To begin to judge the significance of each event.</a:t>
            </a:r>
            <a:endParaRPr lang="en-GB" sz="2400" b="1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 descr="http://blogs.ibo.org/files/2016/01/learner-profile-sticker-englishoptmiz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09" y="1704445"/>
            <a:ext cx="1020488" cy="102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926515" y="1124415"/>
            <a:ext cx="2392138" cy="509317"/>
          </a:xfrm>
          <a:prstGeom prst="wedgeRoundRectCallout">
            <a:avLst>
              <a:gd name="adj1" fmla="val 37243"/>
              <a:gd name="adj2" fmla="val 113654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prstClr val="black"/>
                </a:solidFill>
              </a:rPr>
              <a:t>Critical Thinking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282" y="202306"/>
            <a:ext cx="882321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Arial Black"/>
                <a:cs typeface="Arial Black"/>
              </a:rPr>
              <a:t>Key Question: </a:t>
            </a:r>
            <a:r>
              <a:rPr lang="en-US" sz="2400" dirty="0" smtClean="0">
                <a:solidFill>
                  <a:schemeClr val="tx1"/>
                </a:solidFill>
              </a:rPr>
              <a:t>What circumstances </a:t>
            </a:r>
            <a:r>
              <a:rPr lang="en-US" sz="2400" dirty="0" err="1" smtClean="0">
                <a:solidFill>
                  <a:schemeClr val="tx1"/>
                </a:solidFill>
              </a:rPr>
              <a:t>favoured</a:t>
            </a:r>
            <a:r>
              <a:rPr lang="en-US" sz="2400" dirty="0" smtClean="0">
                <a:solidFill>
                  <a:schemeClr val="tx1"/>
                </a:solidFill>
              </a:rPr>
              <a:t> the rise of </a:t>
            </a:r>
            <a:r>
              <a:rPr lang="en-US" sz="2400" dirty="0" smtClean="0">
                <a:solidFill>
                  <a:schemeClr val="tx1"/>
                </a:solidFill>
              </a:rPr>
              <a:t>Fidel</a:t>
            </a:r>
            <a:r>
              <a:rPr lang="en-US" sz="2400" dirty="0" smtClean="0">
                <a:solidFill>
                  <a:schemeClr val="tx1"/>
                </a:solidFill>
              </a:rPr>
              <a:t> Castro?</a:t>
            </a:r>
            <a:endParaRPr lang="en-US" sz="22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282" y="6104964"/>
            <a:ext cx="4252880" cy="5788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Activate</a:t>
            </a:r>
            <a:r>
              <a:rPr lang="en-US" sz="3200" b="1" dirty="0" smtClean="0"/>
              <a:t> </a:t>
            </a:r>
            <a:r>
              <a:rPr lang="en-US" sz="3200" b="1" dirty="0" smtClean="0"/>
              <a:t>Activity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3753" y="1264024"/>
            <a:ext cx="8122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 diamond 9 activity to judge which event was the most significance in Castro’s rise to power.  You must be able to explain your most important factor.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975" t="24449" r="27056" b="16176"/>
          <a:stretch/>
        </p:blipFill>
        <p:spPr>
          <a:xfrm>
            <a:off x="1290917" y="2017059"/>
            <a:ext cx="3731829" cy="3778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530" y="2197858"/>
            <a:ext cx="2272552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Most important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80529" y="4582470"/>
            <a:ext cx="2272554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Least important</a:t>
            </a:r>
            <a:endParaRPr lang="en-US" sz="2400" b="1" dirty="0"/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3657600" y="2453247"/>
            <a:ext cx="192293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57600" y="4837859"/>
            <a:ext cx="192293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9" y="934155"/>
            <a:ext cx="8229600" cy="754062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002060"/>
                </a:solidFill>
              </a:rPr>
              <a:t>Summary Questions</a:t>
            </a:r>
            <a:endParaRPr lang="en-GB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49" y="1801639"/>
            <a:ext cx="8824880" cy="5008418"/>
          </a:xfrm>
          <a:noFill/>
        </p:spPr>
        <p:txBody>
          <a:bodyPr>
            <a:normAutofit lnSpcReduction="10000"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Why was the Platt Amendment of 1901 a disappointment for those Cubans wanting complete independence for their country?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Why was Castro’s movement known as the 26 July movement</a:t>
            </a:r>
            <a:r>
              <a:rPr lang="en-GB" dirty="0" smtClean="0">
                <a:solidFill>
                  <a:srgbClr val="002060"/>
                </a:solidFill>
              </a:rPr>
              <a:t>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How did Castro use propaganda in his rise to power?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What was the significance of the Pact of Caracas of July 1958?</a:t>
            </a:r>
          </a:p>
          <a:p>
            <a:pPr marL="514350" indent="-514350" algn="ctr">
              <a:buFont typeface="+mj-lt"/>
              <a:buAutoNum type="arabicPeriod"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649" y="162494"/>
            <a:ext cx="4252880" cy="8735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Demonstrate Activity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684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78" y="781050"/>
            <a:ext cx="8421428" cy="5772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599" y="115652"/>
            <a:ext cx="3853951" cy="436798"/>
          </a:xfrm>
          <a:prstGeom prst="rect">
            <a:avLst/>
          </a:prstGeom>
          <a:solidFill>
            <a:srgbClr val="FF66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Consolidate Activity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02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</TotalTime>
  <Words>250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2_Office Theme</vt:lpstr>
      <vt:lpstr>4_Office Theme</vt:lpstr>
      <vt:lpstr>1_Office Theme</vt:lpstr>
      <vt:lpstr>PowerPoint Presentation</vt:lpstr>
      <vt:lpstr>PowerPoint Presentation</vt:lpstr>
      <vt:lpstr>PowerPoint Presentation</vt:lpstr>
      <vt:lpstr>Summary Questions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China like in the early 20th century?</dc:title>
  <dc:creator>Stephen Budd</dc:creator>
  <cp:lastModifiedBy>Helen Loxton-Baker</cp:lastModifiedBy>
  <cp:revision>38</cp:revision>
  <cp:lastPrinted>2015-11-11T07:30:47Z</cp:lastPrinted>
  <dcterms:created xsi:type="dcterms:W3CDTF">2014-03-24T14:48:12Z</dcterms:created>
  <dcterms:modified xsi:type="dcterms:W3CDTF">2016-10-29T16:14:23Z</dcterms:modified>
</cp:coreProperties>
</file>