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0" r:id="rId4"/>
    <p:sldId id="276" r:id="rId5"/>
    <p:sldId id="257" r:id="rId6"/>
    <p:sldId id="274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303-0ED3-44F9-8454-060D533871BE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zWN6XGUAhZ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821"/>
            <a:ext cx="9144000" cy="651093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Task on Entry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684" y="950463"/>
            <a:ext cx="6466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www.youtube.com/watch?v=zWN6XGUAhZU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857" y="1595344"/>
            <a:ext cx="799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can you learn from the video about the Fall of Saigon in 1975</a:t>
            </a:r>
            <a:endParaRPr lang="en-US" dirty="0"/>
          </a:p>
        </p:txBody>
      </p:sp>
      <p:pic>
        <p:nvPicPr>
          <p:cNvPr id="1026" name="Picture 2" descr="Image result for fall of saigon hu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52" y="2132818"/>
            <a:ext cx="6068909" cy="442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12249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describe both positive and negative ways in which Canada and Latin America reacted.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give specific examples to support your statements.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887173"/>
            <a:ext cx="2724150" cy="28549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000" noProof="0" dirty="0" smtClean="0">
                <a:solidFill>
                  <a:srgbClr val="262626"/>
                </a:solidFill>
                <a:latin typeface="Arial"/>
                <a:cs typeface="Arial"/>
              </a:rPr>
              <a:t>have considered the historical perspectives about the way Canada reacted to the US involvement in Vietnam.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85739" y="1873880"/>
            <a:ext cx="6045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To explain how Canada and Latin America reacted to the Vietnam War.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42841" y="1125539"/>
            <a:ext cx="2512247" cy="2205490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External Affairs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Conservative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Liberal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Branch</a:t>
            </a:r>
            <a:r>
              <a:rPr kumimoji="0" lang="en-US" altLang="en-US" sz="2000" i="0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 Plants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aseline="0" dirty="0" smtClean="0">
                <a:solidFill>
                  <a:srgbClr val="262626"/>
                </a:solidFill>
                <a:latin typeface="Calibri" pitchFamily="34" charset="0"/>
              </a:rPr>
              <a:t>NDP</a:t>
            </a: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4626656" cy="811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noProof="0" dirty="0" smtClean="0">
                <a:solidFill>
                  <a:prstClr val="black"/>
                </a:solidFill>
                <a:latin typeface="Calibri" panose="020F0502020204030204"/>
              </a:rPr>
              <a:t>Canadian &amp; Latin American reactions to the Vietnam War</a:t>
            </a:r>
            <a:endParaRPr kumimoji="0" lang="en-US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Connect Activity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59230" y="1110343"/>
            <a:ext cx="4082142" cy="334191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Canada</a:t>
            </a:r>
          </a:p>
          <a:p>
            <a:pPr algn="ctr"/>
            <a:endParaRPr lang="en-US" sz="1200" dirty="0"/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Provided 27,000 soldiers, sailors and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irmen to support the US in the Korean war.  The third largest contributor of troops.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During the Korean War Canada coordinated </a:t>
            </a:r>
            <a:r>
              <a:rPr lang="en-US" dirty="0" err="1" smtClean="0">
                <a:solidFill>
                  <a:schemeClr val="tx1"/>
                </a:solidFill>
              </a:rPr>
              <a:t>defence</a:t>
            </a:r>
            <a:r>
              <a:rPr lang="en-US" dirty="0" smtClean="0">
                <a:solidFill>
                  <a:schemeClr val="tx1"/>
                </a:solidFill>
              </a:rPr>
              <a:t> planning with the US.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Korean War led to closer </a:t>
            </a:r>
            <a:r>
              <a:rPr lang="en-US" dirty="0" err="1" smtClean="0">
                <a:solidFill>
                  <a:schemeClr val="tx1"/>
                </a:solidFill>
              </a:rPr>
              <a:t>defence</a:t>
            </a:r>
            <a:r>
              <a:rPr lang="en-US" dirty="0" smtClean="0">
                <a:solidFill>
                  <a:schemeClr val="tx1"/>
                </a:solidFill>
              </a:rPr>
              <a:t> planning between the US and Canada.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91744" y="1110341"/>
            <a:ext cx="4223657" cy="53122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Latin America</a:t>
            </a:r>
          </a:p>
          <a:p>
            <a:pPr algn="ctr"/>
            <a:endParaRPr lang="en-US" sz="1000" b="1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Latin American nations supported all US resolutions on Korea at the UN and the OAS (</a:t>
            </a:r>
            <a:r>
              <a:rPr lang="en-US" dirty="0" err="1" smtClean="0"/>
              <a:t>Organisation</a:t>
            </a:r>
            <a:r>
              <a:rPr lang="en-US" dirty="0" smtClean="0"/>
              <a:t> of American States).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Chile, Cuba, Ecuador, Nicaragua, Venezuela sent food and economic aid to the US during the Korean War.  Panama provided transportation.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Bolivia, Uruguay, Argentina, Chile</a:t>
            </a:r>
            <a:r>
              <a:rPr lang="en-US" dirty="0"/>
              <a:t> </a:t>
            </a:r>
            <a:r>
              <a:rPr lang="en-US" dirty="0" smtClean="0"/>
              <a:t>and Mexico all promised troops to the US during the Korean War, but reversed their decisions in face of public outcry.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Colombia provided 6200 troops during the Korean War.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Image result for canada round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426" y="0"/>
            <a:ext cx="2044149" cy="153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razil flag 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774" y="78249"/>
            <a:ext cx="2108652" cy="158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230" y="4648200"/>
            <a:ext cx="40821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Using the information about the Canadian and Latin American response to the US involvement in Korea can you predict how they will react to the US involvement in Vietnam?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50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Activity 1 – The ‘New Look’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457" y="936171"/>
            <a:ext cx="820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in groups of three to find out about the reaction of both Canada and Latin America to the US involvement in Vietnam.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6943" y="1905000"/>
            <a:ext cx="75873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Student 1: </a:t>
            </a:r>
            <a:r>
              <a:rPr lang="en-US" sz="2400" b="1" dirty="0" smtClean="0"/>
              <a:t>Focus on the positive reaction of Canada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u="sng" dirty="0" smtClean="0"/>
              <a:t>Student 2: </a:t>
            </a:r>
            <a:r>
              <a:rPr lang="en-US" sz="2400" b="1" dirty="0" smtClean="0"/>
              <a:t> Focus on the negative reaction of Canada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u="sng" dirty="0" smtClean="0"/>
              <a:t>Student 3:  </a:t>
            </a:r>
            <a:r>
              <a:rPr lang="en-US" sz="2400" b="1" dirty="0" smtClean="0"/>
              <a:t>Focus on the negative reaction of Latin America  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89857" y="4524937"/>
            <a:ext cx="3951514" cy="141514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Use the textbook pages 124-130 to gather information filling in the worksheet.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757057" y="4524937"/>
            <a:ext cx="4082143" cy="13607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Now teach the other members in the group your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Demonstrate Activity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943" y="1834304"/>
            <a:ext cx="8479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Write your findings as an analytical paragraph</a:t>
            </a:r>
            <a:endParaRPr lang="en-US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95942" y="1040190"/>
            <a:ext cx="8479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Explain </a:t>
            </a:r>
            <a:r>
              <a:rPr lang="en-GB" altLang="en-US" sz="2400" b="1" dirty="0">
                <a:solidFill>
                  <a:srgbClr val="00B050"/>
                </a:solidFill>
                <a:latin typeface="Arial" panose="020B0604020202020204" pitchFamily="34" charset="0"/>
              </a:rPr>
              <a:t>how Canada and Latin America reacted to the Vietnam War.</a:t>
            </a:r>
            <a:endParaRPr lang="en-GB" altLang="en-US" sz="2400" b="1" dirty="0">
              <a:solidFill>
                <a:srgbClr val="00B05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93596"/>
              </p:ext>
            </p:extLst>
          </p:nvPr>
        </p:nvGraphicFramePr>
        <p:xfrm>
          <a:off x="628648" y="2321282"/>
          <a:ext cx="7886700" cy="36576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68957">
                  <a:extLst>
                    <a:ext uri="{9D8B030D-6E8A-4147-A177-3AD203B41FA5}">
                      <a16:colId xmlns:a16="http://schemas.microsoft.com/office/drawing/2014/main" val="4073914866"/>
                    </a:ext>
                  </a:extLst>
                </a:gridCol>
                <a:gridCol w="5817743">
                  <a:extLst>
                    <a:ext uri="{9D8B030D-6E8A-4147-A177-3AD203B41FA5}">
                      <a16:colId xmlns:a16="http://schemas.microsoft.com/office/drawing/2014/main" val="4195366397"/>
                    </a:ext>
                  </a:extLst>
                </a:gridCol>
              </a:tblGrid>
              <a:tr h="4735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Point / Opening sentence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1-2 sentences that outline the main point or points of the paragraph.  This MUST link to the essay question directly.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70226"/>
                  </a:ext>
                </a:extLst>
              </a:tr>
              <a:tr h="4735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2000" dirty="0">
                          <a:effectLst/>
                        </a:rPr>
                        <a:t>Examples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Use your contextual knowledge to give examples that support your opening sentence.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extLst>
                  <a:ext uri="{0D108BD9-81ED-4DB2-BD59-A6C34878D82A}">
                    <a16:rowId xmlns:a16="http://schemas.microsoft.com/office/drawing/2014/main" val="1812706669"/>
                  </a:ext>
                </a:extLst>
              </a:tr>
              <a:tr h="4735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2000" dirty="0">
                          <a:effectLst/>
                        </a:rPr>
                        <a:t>Explanation of examples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 do your specific examples mean?  Expand your examples by providing additional detail.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extLst>
                  <a:ext uri="{0D108BD9-81ED-4DB2-BD59-A6C34878D82A}">
                    <a16:rowId xmlns:a16="http://schemas.microsoft.com/office/drawing/2014/main" val="1657360539"/>
                  </a:ext>
                </a:extLst>
              </a:tr>
              <a:tr h="4735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2000" dirty="0">
                          <a:effectLst/>
                        </a:rPr>
                        <a:t>Critical analysis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do your examples prove your main point from the opening sentence? Why are these examples important?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extLst>
                  <a:ext uri="{0D108BD9-81ED-4DB2-BD59-A6C34878D82A}">
                    <a16:rowId xmlns:a16="http://schemas.microsoft.com/office/drawing/2014/main" val="1551977342"/>
                  </a:ext>
                </a:extLst>
              </a:tr>
              <a:tr h="4735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2000" dirty="0">
                          <a:effectLst/>
                        </a:rPr>
                        <a:t>Conclusion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Sum up the main arguments of your paragraph.  Make sure these link back to the overall essay question.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1" marR="59191" marT="0" marB="0"/>
                </a:tc>
                <a:extLst>
                  <a:ext uri="{0D108BD9-81ED-4DB2-BD59-A6C34878D82A}">
                    <a16:rowId xmlns:a16="http://schemas.microsoft.com/office/drawing/2014/main" val="22696454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70212" y="6164722"/>
            <a:ext cx="6803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repeat stages 2-4 with a maximum of 3 different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Picture 5" descr="Screen Shot 2015-02-09 at 12.07.14 PM.png"/>
            <p:cNvPicPr>
              <a:picLocks noChangeAspect="1"/>
            </p:cNvPicPr>
            <p:nvPr/>
          </p:nvPicPr>
          <p:blipFill>
            <a:blip r:embed="rId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7" name="Picture 6" descr="GEMS_PhotoLogo_9_D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0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US" sz="3200" noProof="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Consolidate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1945" y="1207234"/>
            <a:ext cx="8229600" cy="4525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GB" sz="2200" dirty="0" smtClean="0">
                <a:latin typeface="Calibri" pitchFamily="34" charset="0"/>
              </a:rPr>
              <a:t>As a result of the lesson today I: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>
                <a:latin typeface="Calibri" pitchFamily="34" charset="0"/>
              </a:rPr>
              <a:t>Know</a:t>
            </a:r>
            <a:r>
              <a:rPr lang="en-GB" dirty="0" smtClean="0">
                <a:latin typeface="Calibri" pitchFamily="34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>
                <a:latin typeface="Calibri" pitchFamily="34" charset="0"/>
              </a:rPr>
              <a:t>Understand</a:t>
            </a:r>
            <a:r>
              <a:rPr lang="en-GB" dirty="0" smtClean="0">
                <a:latin typeface="Calibri" pitchFamily="34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latin typeface="Calibri" pitchFamily="34" charset="0"/>
              </a:rPr>
              <a:t>Can use the </a:t>
            </a:r>
            <a:r>
              <a:rPr lang="en-GB" b="1" dirty="0" smtClean="0">
                <a:latin typeface="Calibri" pitchFamily="34" charset="0"/>
              </a:rPr>
              <a:t>information</a:t>
            </a:r>
            <a:r>
              <a:rPr lang="en-GB" dirty="0" smtClean="0">
                <a:latin typeface="Calibri" pitchFamily="34" charset="0"/>
              </a:rPr>
              <a:t> to….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>
              <a:latin typeface="Calibri" pitchFamily="34" charset="0"/>
            </a:endParaRPr>
          </a:p>
        </p:txBody>
      </p:sp>
      <p:pic>
        <p:nvPicPr>
          <p:cNvPr id="10" name="Picture 2" descr="http://www.really-learn-english.com/image-files/letter-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615" y="206706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clipartkid.com/images/396/download-png-download-eps-download-zip-email-bookmark-report-AN74zp-clip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865" y="221946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okclipart.com/img6/zwtqhvbirgchdtrudjfg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7" r="28083"/>
          <a:stretch/>
        </p:blipFill>
        <p:spPr bwMode="auto">
          <a:xfrm>
            <a:off x="7326263" y="1762263"/>
            <a:ext cx="10728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1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1148</TotalTime>
  <Words>526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Kristen ITC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92</cp:revision>
  <dcterms:created xsi:type="dcterms:W3CDTF">2017-01-25T04:36:07Z</dcterms:created>
  <dcterms:modified xsi:type="dcterms:W3CDTF">2017-03-18T17:41:00Z</dcterms:modified>
</cp:coreProperties>
</file>