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9" r:id="rId5"/>
    <p:sldId id="262" r:id="rId6"/>
    <p:sldId id="264" r:id="rId7"/>
    <p:sldId id="263" r:id="rId8"/>
    <p:sldId id="266" r:id="rId9"/>
    <p:sldId id="265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BAEB-8CD2-4936-9618-6875B584C36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3F70-AABB-4B54-9A58-AFFDEF51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6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BAEB-8CD2-4936-9618-6875B584C36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3F70-AABB-4B54-9A58-AFFDEF51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9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BAEB-8CD2-4936-9618-6875B584C36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3F70-AABB-4B54-9A58-AFFDEF51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0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01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843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68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67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597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206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761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50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BAEB-8CD2-4936-9618-6875B584C36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3F70-AABB-4B54-9A58-AFFDEF51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60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38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408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872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1957F-7A07-4B6F-9C80-0A1CB3B7EA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40597-0388-4DE3-B5F6-83DB80752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613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1957F-7A07-4B6F-9C80-0A1CB3B7EA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40597-0388-4DE3-B5F6-83DB80752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588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1957F-7A07-4B6F-9C80-0A1CB3B7EA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40597-0388-4DE3-B5F6-83DB80752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648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1957F-7A07-4B6F-9C80-0A1CB3B7EA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40597-0388-4DE3-B5F6-83DB80752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108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1957F-7A07-4B6F-9C80-0A1CB3B7EA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40597-0388-4DE3-B5F6-83DB80752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665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1957F-7A07-4B6F-9C80-0A1CB3B7EA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40597-0388-4DE3-B5F6-83DB80752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509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1957F-7A07-4B6F-9C80-0A1CB3B7EA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40597-0388-4DE3-B5F6-83DB80752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8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BAEB-8CD2-4936-9618-6875B584C36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3F70-AABB-4B54-9A58-AFFDEF51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1957F-7A07-4B6F-9C80-0A1CB3B7EA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40597-0388-4DE3-B5F6-83DB80752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249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1957F-7A07-4B6F-9C80-0A1CB3B7EA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40597-0388-4DE3-B5F6-83DB80752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60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1957F-7A07-4B6F-9C80-0A1CB3B7EA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40597-0388-4DE3-B5F6-83DB80752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49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1957F-7A07-4B6F-9C80-0A1CB3B7EA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40597-0388-4DE3-B5F6-83DB80752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10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BAEB-8CD2-4936-9618-6875B584C36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3F70-AABB-4B54-9A58-AFFDEF51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6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BAEB-8CD2-4936-9618-6875B584C36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3F70-AABB-4B54-9A58-AFFDEF51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8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BAEB-8CD2-4936-9618-6875B584C36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3F70-AABB-4B54-9A58-AFFDEF51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3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BAEB-8CD2-4936-9618-6875B584C36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3F70-AABB-4B54-9A58-AFFDEF51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BAEB-8CD2-4936-9618-6875B584C36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3F70-AABB-4B54-9A58-AFFDEF51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9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BAEB-8CD2-4936-9618-6875B584C36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3F70-AABB-4B54-9A58-AFFDEF51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BBAEB-8CD2-4936-9618-6875B584C36B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C3F70-AABB-4B54-9A58-AFFDEF51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53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1957F-7A07-4B6F-9C80-0A1CB3B7EA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40597-0388-4DE3-B5F6-83DB80752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31762" y="1112249"/>
            <a:ext cx="3902075" cy="422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Objective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31763" y="3440036"/>
            <a:ext cx="3902075" cy="423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Outcomes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85738" y="3949223"/>
            <a:ext cx="2922587" cy="2792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describe the main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factors that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contributed to US failure in Vietnam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248025" y="3949223"/>
            <a:ext cx="2876550" cy="2792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explain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which factors had the most significant impact on the outcome of the conflict.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230938" y="3887173"/>
            <a:ext cx="2724150" cy="28549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6/7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judge to what extent President Nixon’s policies in Vietnam were successful.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185738" y="1873880"/>
            <a:ext cx="619546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 know the</a:t>
            </a:r>
            <a:r>
              <a:rPr kumimoji="0" lang="en-GB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range of factors that contributed to US failure in </a:t>
            </a:r>
            <a:r>
              <a:rPr kumimoji="0" lang="en-GB" alt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Vietna</a:t>
            </a:r>
            <a:r>
              <a:rPr lang="en-GB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m.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 assess ho</a:t>
            </a:r>
            <a:r>
              <a:rPr lang="en-GB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w successful President Nixon’s policies in Vietnam were. 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42841" y="1125538"/>
            <a:ext cx="2512247" cy="2379557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KEY TERMS: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ARVN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solidFill>
                  <a:srgbClr val="262626"/>
                </a:solidFill>
                <a:latin typeface="Calibri" pitchFamily="34" charset="0"/>
              </a:rPr>
              <a:t>s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earch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and destroy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solidFill>
                  <a:srgbClr val="262626"/>
                </a:solidFill>
                <a:latin typeface="Calibri" pitchFamily="34" charset="0"/>
              </a:rPr>
              <a:t>f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ragging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 smtClean="0">
                <a:solidFill>
                  <a:srgbClr val="262626"/>
                </a:solidFill>
                <a:latin typeface="Calibri" pitchFamily="34" charset="0"/>
              </a:rPr>
              <a:t>Tet offensive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Ho Chi Minh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tail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aseline="0" dirty="0" smtClean="0">
                <a:solidFill>
                  <a:srgbClr val="262626"/>
                </a:solidFill>
                <a:latin typeface="Calibri" pitchFamily="34" charset="0"/>
              </a:rPr>
              <a:t>Vietnamization</a:t>
            </a:r>
            <a:r>
              <a:rPr lang="en-US" altLang="en-US" sz="2000" dirty="0" smtClean="0">
                <a:solidFill>
                  <a:srgbClr val="262626"/>
                </a:solidFill>
                <a:latin typeface="Calibri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 smtClean="0">
                <a:solidFill>
                  <a:srgbClr val="262626"/>
                </a:solidFill>
                <a:latin typeface="Calibri" pitchFamily="34" charset="0"/>
              </a:rPr>
              <a:t>‘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Peace with honour</a:t>
            </a:r>
            <a:r>
              <a:rPr lang="en-US" altLang="en-US" sz="2000" dirty="0" smtClean="0">
                <a:solidFill>
                  <a:srgbClr val="262626"/>
                </a:solidFill>
                <a:latin typeface="Calibri" pitchFamily="34" charset="0"/>
              </a:rPr>
              <a:t>’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-11113" y="3175"/>
            <a:ext cx="4626656" cy="8110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Why the US failed in Vietnam</a:t>
            </a:r>
          </a:p>
        </p:txBody>
      </p:sp>
      <p:pic>
        <p:nvPicPr>
          <p:cNvPr id="12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69" y="7611"/>
            <a:ext cx="1117927" cy="11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6993923" y="123313"/>
            <a:ext cx="1961165" cy="870864"/>
          </a:xfrm>
          <a:prstGeom prst="wedgeRoundRectCallout">
            <a:avLst>
              <a:gd name="adj1" fmla="val -75494"/>
              <a:gd name="adj2" fmla="val 31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Balanced</a:t>
            </a:r>
            <a:endParaRPr kumimoji="0" lang="en-US" sz="1800" b="1" i="0" u="sng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1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Connect Activity - Background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3643" y="1132114"/>
            <a:ext cx="7456714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 F: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1965, an assistant to Defense Secretary Robert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McNamara outlined American aims in Vietnam: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Seventy per cent to avoid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humiliating U.S. defeat (to our reputation as a guarantor). Twenty percent to keep South Vietnamese (and the adjacent) territory from Chinese hands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Ten per cent to permit the people of South Vietnam to enjoy a better,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freer way of life.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loud 3"/>
          <p:cNvSpPr/>
          <p:nvPr/>
        </p:nvSpPr>
        <p:spPr>
          <a:xfrm>
            <a:off x="0" y="4316185"/>
            <a:ext cx="2471057" cy="2201846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How inspiring would you consider the aims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/>
          <p:cNvSpPr/>
          <p:nvPr/>
        </p:nvSpPr>
        <p:spPr>
          <a:xfrm>
            <a:off x="5932714" y="4316185"/>
            <a:ext cx="3211286" cy="24111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value would you put upon the assessment in Source F?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loud 8"/>
          <p:cNvSpPr/>
          <p:nvPr/>
        </p:nvSpPr>
        <p:spPr>
          <a:xfrm>
            <a:off x="2188029" y="4316185"/>
            <a:ext cx="4027714" cy="2411186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can you learn from this source about 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/>
              </a:rPr>
              <a:t>governmental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attitudes towards the war in Vietnam?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1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3200" dirty="0" smtClean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28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Activate Activity:  Why was the Us unable to defeat the Communists in Vietnam?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514" y="1197428"/>
            <a:ext cx="8654143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 the textbook pages 108-114 and the video clips at WSOhistory.com to create a </a:t>
            </a:r>
            <a:r>
              <a:rPr lang="en-US" sz="2800" b="1" dirty="0" smtClean="0"/>
              <a:t>graphic </a:t>
            </a:r>
            <a:r>
              <a:rPr lang="en-US" sz="2800" b="1" dirty="0" err="1" smtClean="0"/>
              <a:t>organiser</a:t>
            </a:r>
            <a:r>
              <a:rPr lang="en-US" sz="2800" b="1" dirty="0" smtClean="0"/>
              <a:t> </a:t>
            </a:r>
            <a:r>
              <a:rPr lang="en-US" sz="2800" dirty="0" smtClean="0"/>
              <a:t>explaining the most significant factors leading to American failure in Vietnam.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9056" y="4265902"/>
            <a:ext cx="32766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 connectives where you can to show links between the factors and examples</a:t>
            </a:r>
          </a:p>
          <a:p>
            <a:endParaRPr lang="en-US" dirty="0" smtClean="0"/>
          </a:p>
        </p:txBody>
      </p:sp>
      <p:pic>
        <p:nvPicPr>
          <p:cNvPr id="9" name="Picture 2" descr="http://blogs.psychcentral.com/wellness/files/2013/09/shutterstock_1363163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80" b="71489" l="5700" r="91700">
                        <a14:foregroundMark x1="41600" y1="48174" x2="41600" y2="48174"/>
                        <a14:foregroundMark x1="72000" y1="51685" x2="72000" y2="51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0" t="30337" r="6800" b="26967"/>
          <a:stretch/>
        </p:blipFill>
        <p:spPr bwMode="auto">
          <a:xfrm>
            <a:off x="5934470" y="3622910"/>
            <a:ext cx="2445772" cy="8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Why the USA failed - PowerPoin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1" t="26334" r="18473" b="4693"/>
          <a:stretch/>
        </p:blipFill>
        <p:spPr>
          <a:xfrm>
            <a:off x="517127" y="3276600"/>
            <a:ext cx="4381500" cy="33834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69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31762" y="1112249"/>
            <a:ext cx="3902075" cy="422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Objective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31763" y="3440036"/>
            <a:ext cx="3902075" cy="423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Outcomes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85738" y="3949223"/>
            <a:ext cx="2922587" cy="2792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describe the main factors that contributed to US failure in Vietnam.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248025" y="3949223"/>
            <a:ext cx="2876550" cy="2792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explain which factors had the most significant impact on the outcome of the conflict.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230938" y="3887173"/>
            <a:ext cx="2724150" cy="28549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6/7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judge to what extent President Nixon’s policies in Vietnam were successful.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185738" y="1873880"/>
            <a:ext cx="619546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 know the range of factors that contributed to US failure in </a:t>
            </a:r>
            <a:r>
              <a:rPr kumimoji="0" lang="en-GB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Vietna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 assess how successful President Nixon’s policies in Vietnam were.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42841" y="1125538"/>
            <a:ext cx="2512247" cy="2379557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KEY TERMS: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ARVN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earch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and destroy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ragging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Tet offensive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Ho Chi Minh tail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Vietnamization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‘Peace with honour’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-11113" y="3175"/>
            <a:ext cx="4626656" cy="8110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Why the US failed in Vietnam</a:t>
            </a:r>
          </a:p>
        </p:txBody>
      </p:sp>
      <p:pic>
        <p:nvPicPr>
          <p:cNvPr id="12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69" y="7611"/>
            <a:ext cx="1117927" cy="11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6993923" y="123313"/>
            <a:ext cx="1961165" cy="870864"/>
          </a:xfrm>
          <a:prstGeom prst="wedgeRoundRectCallout">
            <a:avLst>
              <a:gd name="adj1" fmla="val -75494"/>
              <a:gd name="adj2" fmla="val 31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Inquirer</a:t>
            </a:r>
          </a:p>
        </p:txBody>
      </p:sp>
    </p:spTree>
    <p:extLst>
      <p:ext uri="{BB962C8B-B14F-4D97-AF65-F5344CB8AC3E}">
        <p14:creationId xmlns:p14="http://schemas.microsoft.com/office/powerpoint/2010/main" val="34070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Consolidate Activity: Think, Pair, Share</a:t>
            </a: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000021"/>
            <a:ext cx="82296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Ho Chi Minh and the Viet Minh did not win the Vietnam war, America lost it.  How far do you agree with this interpretation?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76600"/>
            <a:ext cx="838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THINK</a:t>
            </a:r>
            <a:r>
              <a:rPr lang="en-US" sz="3200" dirty="0" smtClean="0">
                <a:solidFill>
                  <a:prstClr val="black"/>
                </a:solidFill>
              </a:rPr>
              <a:t> about the question for ONE minute.</a:t>
            </a:r>
          </a:p>
          <a:p>
            <a:endParaRPr lang="en-US" sz="2400" dirty="0" smtClean="0"/>
          </a:p>
          <a:p>
            <a:r>
              <a:rPr lang="en-US" sz="4000" b="1" dirty="0" smtClean="0">
                <a:solidFill>
                  <a:srgbClr val="C00000"/>
                </a:solidFill>
              </a:rPr>
              <a:t>PAIR </a:t>
            </a:r>
            <a:r>
              <a:rPr lang="en-US" sz="3200" dirty="0" smtClean="0">
                <a:solidFill>
                  <a:prstClr val="black"/>
                </a:solidFill>
              </a:rPr>
              <a:t>discuss your ideas with the person next to you.</a:t>
            </a:r>
          </a:p>
          <a:p>
            <a:endParaRPr lang="en-US" sz="2400" dirty="0" smtClean="0"/>
          </a:p>
          <a:p>
            <a:r>
              <a:rPr lang="en-US" sz="4000" b="1" dirty="0" smtClean="0">
                <a:solidFill>
                  <a:srgbClr val="C00000"/>
                </a:solidFill>
              </a:rPr>
              <a:t>SHARE</a:t>
            </a:r>
            <a:r>
              <a:rPr lang="en-US" sz="2400" dirty="0" smtClean="0"/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your ideas with the rest of your table.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6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575463"/>
            <a:ext cx="7886700" cy="4880900"/>
          </a:xfrm>
          <a:ln w="63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lvl="3"/>
            <a:r>
              <a:rPr lang="en-US" sz="2300" dirty="0" smtClean="0"/>
              <a:t>The Tet offensive came as a shock.  It showed how far the Us and South Vietnam were from winning.</a:t>
            </a:r>
          </a:p>
          <a:p>
            <a:pPr lvl="3"/>
            <a:r>
              <a:rPr lang="en-US" sz="2300" dirty="0" smtClean="0"/>
              <a:t>The resignation of Robert McNamara shook the Johnson administration’s confidence. </a:t>
            </a:r>
          </a:p>
          <a:p>
            <a:pPr lvl="3"/>
            <a:endParaRPr lang="en-US" sz="2300" dirty="0" smtClean="0"/>
          </a:p>
          <a:p>
            <a:pPr lvl="3"/>
            <a:r>
              <a:rPr lang="en-US" sz="2300" dirty="0" smtClean="0"/>
              <a:t>The political polls were discouraging: </a:t>
            </a:r>
          </a:p>
          <a:p>
            <a:pPr marL="177800" lvl="3" indent="177800"/>
            <a:r>
              <a:rPr lang="en-US" sz="2300" dirty="0" smtClean="0"/>
              <a:t>LBJ’s approval ratings plummeted from 48% to 36%.</a:t>
            </a:r>
          </a:p>
          <a:p>
            <a:pPr marL="177800" lvl="3" indent="177800"/>
            <a:r>
              <a:rPr lang="en-US" sz="2300" dirty="0" smtClean="0"/>
              <a:t>78% of Americans believed the US was making no progress.</a:t>
            </a:r>
          </a:p>
          <a:p>
            <a:pPr marL="177800" lvl="3" indent="177800"/>
            <a:r>
              <a:rPr lang="en-US" sz="2300" dirty="0" smtClean="0"/>
              <a:t>74% believed LBJ was mishandling the war.</a:t>
            </a:r>
            <a:endParaRPr lang="en-US" sz="2300" dirty="0"/>
          </a:p>
          <a:p>
            <a:pPr marL="177800" lvl="3" indent="177800"/>
            <a:r>
              <a:rPr lang="en-US" sz="2300" dirty="0" smtClean="0"/>
              <a:t>The cost of the war skyrocketed in just 3 years:</a:t>
            </a:r>
          </a:p>
          <a:p>
            <a:pPr marL="977900" lvl="4" indent="-342900">
              <a:buFont typeface="Courier New" panose="02070309020205020404" pitchFamily="49" charset="0"/>
              <a:buChar char="o"/>
            </a:pPr>
            <a:r>
              <a:rPr lang="en-US" sz="2300" dirty="0" smtClean="0"/>
              <a:t>Government debt in 1963 was $1.6bn.</a:t>
            </a:r>
          </a:p>
          <a:p>
            <a:pPr marL="977900" lvl="4" indent="-342900">
              <a:buFont typeface="Courier New" panose="02070309020205020404" pitchFamily="49" charset="0"/>
              <a:buChar char="o"/>
            </a:pPr>
            <a:r>
              <a:rPr lang="en-US" sz="2300" dirty="0" smtClean="0"/>
              <a:t>By 1965 it was $25.3bn.</a:t>
            </a:r>
          </a:p>
          <a:p>
            <a:pPr marL="977900" lvl="4" indent="-342900">
              <a:buFont typeface="Courier New" panose="02070309020205020404" pitchFamily="49" charset="0"/>
              <a:buChar char="o"/>
            </a:pPr>
            <a:r>
              <a:rPr lang="en-US" sz="2300" dirty="0" smtClean="0"/>
              <a:t>This led to domestic tax increases, inflation and a weakening dollar.</a:t>
            </a:r>
          </a:p>
          <a:p>
            <a:pPr marL="1371600" lvl="3" indent="0">
              <a:buNone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-114300" y="-136742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Activate 2: The End of Escalation.</a:t>
            </a: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5" name="Picture 8" descr="Image result for john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04" y="1226142"/>
            <a:ext cx="1678695" cy="21377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1511299" y="624982"/>
            <a:ext cx="1981201" cy="881194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Re-thinking US policy.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575463"/>
            <a:ext cx="7886700" cy="4880900"/>
          </a:xfrm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3"/>
            <a:r>
              <a:rPr lang="en-US" sz="2300" dirty="0" smtClean="0"/>
              <a:t>In his </a:t>
            </a:r>
            <a:r>
              <a:rPr lang="en-US" sz="2300" b="1" dirty="0" smtClean="0"/>
              <a:t>inaugural </a:t>
            </a:r>
            <a:r>
              <a:rPr lang="en-US" sz="2300" dirty="0" smtClean="0"/>
              <a:t>address in 1969, President Richard Nixon said ‘The greatest honour history can bestow is the title of peacemaker.”</a:t>
            </a:r>
          </a:p>
          <a:p>
            <a:pPr lvl="3"/>
            <a:endParaRPr lang="en-US" sz="2300" dirty="0"/>
          </a:p>
          <a:p>
            <a:pPr marL="1371600" lvl="3" indent="0">
              <a:buNone/>
            </a:pPr>
            <a:r>
              <a:rPr lang="en-US" sz="2300" dirty="0" smtClean="0"/>
              <a:t>We are going to assess to what extent President Nixon achieved his aim of ‘peace with honour’ in Vietnam.</a:t>
            </a:r>
          </a:p>
          <a:p>
            <a:pPr marL="1371600" lvl="3" indent="0">
              <a:buNone/>
            </a:pPr>
            <a:endParaRPr lang="en-US" sz="2300" dirty="0" smtClean="0"/>
          </a:p>
          <a:p>
            <a:pPr marL="0" lvl="3" indent="0">
              <a:buNone/>
            </a:pPr>
            <a:r>
              <a:rPr lang="en-US" sz="2300" b="1" u="sng" dirty="0" smtClean="0"/>
              <a:t>Instructions</a:t>
            </a:r>
            <a:r>
              <a:rPr lang="en-US" sz="2300" dirty="0" smtClean="0"/>
              <a:t>: Download the 20 Questions worksheet. Answer each question in full sentences.  </a:t>
            </a:r>
          </a:p>
          <a:p>
            <a:pPr marL="1371600" lvl="3" indent="0">
              <a:buNone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-14555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Demonstrate: Peace with honour?</a:t>
            </a: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51" y="1217517"/>
            <a:ext cx="1678695" cy="21007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1168398" y="515296"/>
            <a:ext cx="5664201" cy="881194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Re-thinking US Policy: Nixon in Vietnam.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31762" y="1112249"/>
            <a:ext cx="3902075" cy="422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Objective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31763" y="3440036"/>
            <a:ext cx="3902075" cy="423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Outcomes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85738" y="3949223"/>
            <a:ext cx="2922587" cy="2792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describe the main factors that contributed to US failure in Vietnam.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248025" y="3949223"/>
            <a:ext cx="2876550" cy="2792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explain which factors had the most significant impact on the outcome of the conflict.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230938" y="3887173"/>
            <a:ext cx="2724150" cy="28549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6/7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judge to what extent President Nixon’s policies in Vietnam were successful.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185738" y="1873880"/>
            <a:ext cx="619546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 know the range of factors that contributed to US failure in </a:t>
            </a:r>
            <a:r>
              <a:rPr kumimoji="0" lang="en-GB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Vietna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 assess how successful President Nixon’s policies in Vietnam were.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42841" y="1125538"/>
            <a:ext cx="2512247" cy="2379557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KEY TERMS: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ARVN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earch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and destroy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ragging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Tet offensive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Ho Chi Minh tail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Vietnamization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‘Peace with honour’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-11113" y="3175"/>
            <a:ext cx="4626656" cy="8110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Why the US failed in Vietnam</a:t>
            </a:r>
          </a:p>
        </p:txBody>
      </p:sp>
      <p:pic>
        <p:nvPicPr>
          <p:cNvPr id="12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69" y="7611"/>
            <a:ext cx="1117927" cy="11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6993923" y="123313"/>
            <a:ext cx="1961165" cy="870864"/>
          </a:xfrm>
          <a:prstGeom prst="wedgeRoundRectCallout">
            <a:avLst>
              <a:gd name="adj1" fmla="val -75494"/>
              <a:gd name="adj2" fmla="val 31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Inquirer</a:t>
            </a:r>
          </a:p>
        </p:txBody>
      </p:sp>
    </p:spTree>
    <p:extLst>
      <p:ext uri="{BB962C8B-B14F-4D97-AF65-F5344CB8AC3E}">
        <p14:creationId xmlns:p14="http://schemas.microsoft.com/office/powerpoint/2010/main" val="9785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</a:rPr>
              <a:t>Consolidate Activity: What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</a:rPr>
              <a:t> and how have you learned today?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8748464" cy="4725144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92696"/>
            <a:ext cx="9053693" cy="571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90800" y="5257800"/>
            <a:ext cx="6095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thing I have found most difficult in this lesson is…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3860751"/>
            <a:ext cx="5929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question that I have about today’s lesson is…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9275" y="2463703"/>
            <a:ext cx="5957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most important thing I’ve learned is…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1178749"/>
            <a:ext cx="5866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feel confident about my progress in this lesson because…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2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810</Words>
  <Application>Microsoft Office PowerPoint</Application>
  <PresentationFormat>On-screen Show (4:3)</PresentationFormat>
  <Paragraphs>108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Courier New</vt:lpstr>
      <vt:lpstr>Kristen ITC</vt:lpstr>
      <vt:lpstr>Office Theme</vt:lpstr>
      <vt:lpstr>1_Office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Loxston-Baker</dc:creator>
  <cp:lastModifiedBy>Anthony Loxston-Baker</cp:lastModifiedBy>
  <cp:revision>20</cp:revision>
  <dcterms:created xsi:type="dcterms:W3CDTF">2017-03-12T13:28:41Z</dcterms:created>
  <dcterms:modified xsi:type="dcterms:W3CDTF">2017-04-09T11:11:21Z</dcterms:modified>
</cp:coreProperties>
</file>