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61" r:id="rId3"/>
    <p:sldId id="280" r:id="rId4"/>
    <p:sldId id="260" r:id="rId5"/>
    <p:sldId id="274" r:id="rId6"/>
    <p:sldId id="275" r:id="rId7"/>
    <p:sldId id="276" r:id="rId8"/>
    <p:sldId id="277" r:id="rId9"/>
    <p:sldId id="278" r:id="rId10"/>
    <p:sldId id="282" r:id="rId11"/>
    <p:sldId id="279" r:id="rId12"/>
    <p:sldId id="283" r:id="rId13"/>
    <p:sldId id="281" r:id="rId14"/>
    <p:sldId id="284" r:id="rId15"/>
    <p:sldId id="270" r:id="rId16"/>
    <p:sldId id="26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8" d="100"/>
          <a:sy n="88" d="100"/>
        </p:scale>
        <p:origin x="141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9756303-0ED3-44F9-8454-060D533871BE}"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3644960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756303-0ED3-44F9-8454-060D533871BE}"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3591380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756303-0ED3-44F9-8454-060D533871BE}"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4021700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1/13/2018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69993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1/13/2018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530414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1/13/2018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478038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1/13/2018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70737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1/13/2018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42186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1/13/2018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001681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1/13/2018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521471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1/13/2018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4455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756303-0ED3-44F9-8454-060D533871BE}"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24870675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1/13/2018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596613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1/13/2018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87477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1/13/2018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563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9756303-0ED3-44F9-8454-060D533871BE}"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1972444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9756303-0ED3-44F9-8454-060D533871BE}"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3394364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9756303-0ED3-44F9-8454-060D533871BE}" type="datetimeFigureOut">
              <a:rPr lang="en-US" smtClean="0"/>
              <a:t>1/13/2018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3782127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9756303-0ED3-44F9-8454-060D533871BE}" type="datetimeFigureOut">
              <a:rPr lang="en-US" smtClean="0"/>
              <a:t>1/13/2018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2035214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756303-0ED3-44F9-8454-060D533871BE}" type="datetimeFigureOut">
              <a:rPr lang="en-US" smtClean="0"/>
              <a:t>1/13/2018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3243578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9756303-0ED3-44F9-8454-060D533871BE}"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1777321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9756303-0ED3-44F9-8454-060D533871BE}"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3227966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756303-0ED3-44F9-8454-060D533871BE}" type="datetimeFigureOut">
              <a:rPr lang="en-US" smtClean="0"/>
              <a:t>1/13/2018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C1F611-2D7C-46BB-8DE1-B3C92C2AD534}" type="slidenum">
              <a:rPr lang="en-US" smtClean="0"/>
              <a:t>‹#›</a:t>
            </a:fld>
            <a:endParaRPr lang="en-US"/>
          </a:p>
        </p:txBody>
      </p:sp>
    </p:spTree>
    <p:extLst>
      <p:ext uri="{BB962C8B-B14F-4D97-AF65-F5344CB8AC3E}">
        <p14:creationId xmlns:p14="http://schemas.microsoft.com/office/powerpoint/2010/main" val="20106152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1/13/2018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11364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19.jpeg"/><Relationship Id="rId5" Type="http://schemas.openxmlformats.org/officeDocument/2006/relationships/image" Target="../media/image18.png"/><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3821"/>
            <a:ext cx="9144000" cy="761724"/>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07484" fontAlgn="base" hangingPunct="0">
              <a:lnSpc>
                <a:spcPct val="93000"/>
              </a:lnSpc>
              <a:spcBef>
                <a:spcPct val="0"/>
              </a:spcBef>
              <a:spcAft>
                <a:spcPct val="0"/>
              </a:spcAft>
              <a:buClr>
                <a:srgbClr val="000000"/>
              </a:buClr>
              <a:buSzPct val="100000"/>
              <a:defRPr/>
            </a:pPr>
            <a:endParaRPr lang="en-US" sz="3200" dirty="0">
              <a:solidFill>
                <a:prstClr val="white"/>
              </a:solidFill>
              <a:latin typeface="Kristen ITC" panose="03050502040202030202" pitchFamily="66" charset="0"/>
            </a:endParaRPr>
          </a:p>
          <a:p>
            <a:pPr algn="ctr" defTabSz="407484" fontAlgn="base" hangingPunct="0">
              <a:lnSpc>
                <a:spcPct val="93000"/>
              </a:lnSpc>
              <a:spcBef>
                <a:spcPct val="0"/>
              </a:spcBef>
              <a:spcAft>
                <a:spcPct val="0"/>
              </a:spcAft>
              <a:buClr>
                <a:srgbClr val="000000"/>
              </a:buClr>
              <a:buSzPct val="100000"/>
              <a:defRPr/>
            </a:pPr>
            <a:r>
              <a:rPr lang="en-US" sz="3200" dirty="0" smtClean="0">
                <a:solidFill>
                  <a:prstClr val="white"/>
                </a:solidFill>
                <a:latin typeface="Kristen ITC" panose="03050502040202030202" pitchFamily="66" charset="0"/>
              </a:rPr>
              <a:t>Task on </a:t>
            </a:r>
            <a:r>
              <a:rPr lang="en-US" sz="3200" dirty="0" smtClean="0">
                <a:solidFill>
                  <a:prstClr val="white"/>
                </a:solidFill>
                <a:latin typeface="Kristen ITC" panose="03050502040202030202" pitchFamily="66" charset="0"/>
              </a:rPr>
              <a:t>Entry / Connect Activity</a:t>
            </a:r>
            <a:r>
              <a:rPr lang="en-US" sz="3200" dirty="0">
                <a:solidFill>
                  <a:prstClr val="white"/>
                </a:solidFill>
              </a:rPr>
              <a:t/>
            </a:r>
            <a:br>
              <a:rPr lang="en-US" sz="3200" dirty="0">
                <a:solidFill>
                  <a:prstClr val="white"/>
                </a:solidFill>
              </a:rPr>
            </a:br>
            <a:endParaRPr lang="en-US" sz="3200" b="1" dirty="0">
              <a:solidFill>
                <a:srgbClr val="FFFFFF"/>
              </a:solidFill>
              <a:cs typeface="Arial"/>
            </a:endParaRPr>
          </a:p>
        </p:txBody>
      </p:sp>
      <p:pic>
        <p:nvPicPr>
          <p:cNvPr id="7" name="Picture 2" descr="https://anthropology.arizona.edu/sites/anthropology.arizona.edu/files/u381/Latin_Americ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972207"/>
            <a:ext cx="4540212" cy="5460124"/>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3237186" y="972207"/>
            <a:ext cx="5465380" cy="954107"/>
          </a:xfrm>
          <a:prstGeom prst="rect">
            <a:avLst/>
          </a:prstGeom>
          <a:noFill/>
        </p:spPr>
        <p:txBody>
          <a:bodyPr wrap="square" rtlCol="0">
            <a:spAutoFit/>
          </a:bodyPr>
          <a:lstStyle/>
          <a:p>
            <a:pPr algn="ctr"/>
            <a:r>
              <a:rPr lang="en-US" sz="2800" dirty="0" smtClean="0"/>
              <a:t>How </a:t>
            </a:r>
            <a:r>
              <a:rPr lang="en-US" sz="2800" dirty="0" smtClean="0"/>
              <a:t>much do you know about Bolivia?</a:t>
            </a:r>
            <a:endParaRPr lang="en-US" sz="2800" dirty="0"/>
          </a:p>
        </p:txBody>
      </p:sp>
      <p:sp>
        <p:nvSpPr>
          <p:cNvPr id="12" name="TextBox 11"/>
          <p:cNvSpPr txBox="1"/>
          <p:nvPr/>
        </p:nvSpPr>
        <p:spPr>
          <a:xfrm>
            <a:off x="4572000" y="2123090"/>
            <a:ext cx="4225159" cy="400110"/>
          </a:xfrm>
          <a:prstGeom prst="rect">
            <a:avLst/>
          </a:prstGeom>
          <a:noFill/>
        </p:spPr>
        <p:txBody>
          <a:bodyPr wrap="square" rtlCol="0">
            <a:spAutoFit/>
          </a:bodyPr>
          <a:lstStyle/>
          <a:p>
            <a:r>
              <a:rPr lang="en-US" sz="2000" dirty="0" smtClean="0"/>
              <a:t>What is </a:t>
            </a:r>
            <a:r>
              <a:rPr lang="en-US" sz="2000" dirty="0" smtClean="0"/>
              <a:t>the capital city of Bolivia?</a:t>
            </a:r>
            <a:endParaRPr lang="en-US" sz="2000" dirty="0"/>
          </a:p>
        </p:txBody>
      </p:sp>
      <p:sp>
        <p:nvSpPr>
          <p:cNvPr id="13" name="TextBox 12"/>
          <p:cNvSpPr txBox="1"/>
          <p:nvPr/>
        </p:nvSpPr>
        <p:spPr>
          <a:xfrm>
            <a:off x="5055476" y="2642917"/>
            <a:ext cx="3741683" cy="707886"/>
          </a:xfrm>
          <a:prstGeom prst="rect">
            <a:avLst/>
          </a:prstGeom>
          <a:noFill/>
        </p:spPr>
        <p:txBody>
          <a:bodyPr wrap="square" rtlCol="0">
            <a:spAutoFit/>
          </a:bodyPr>
          <a:lstStyle/>
          <a:p>
            <a:r>
              <a:rPr lang="en-US" sz="2000" dirty="0" smtClean="0"/>
              <a:t>How many languages are officially spoken in Bolivia</a:t>
            </a:r>
            <a:r>
              <a:rPr lang="en-US" sz="2000" dirty="0" smtClean="0"/>
              <a:t>?</a:t>
            </a:r>
            <a:endParaRPr lang="en-US" sz="2000" dirty="0"/>
          </a:p>
        </p:txBody>
      </p:sp>
      <p:sp>
        <p:nvSpPr>
          <p:cNvPr id="14" name="TextBox 13"/>
          <p:cNvSpPr txBox="1"/>
          <p:nvPr/>
        </p:nvSpPr>
        <p:spPr>
          <a:xfrm>
            <a:off x="4195880" y="4457096"/>
            <a:ext cx="4006779" cy="1015663"/>
          </a:xfrm>
          <a:prstGeom prst="rect">
            <a:avLst/>
          </a:prstGeom>
          <a:noFill/>
        </p:spPr>
        <p:txBody>
          <a:bodyPr wrap="square" rtlCol="0">
            <a:spAutoFit/>
          </a:bodyPr>
          <a:lstStyle/>
          <a:p>
            <a:r>
              <a:rPr lang="en-US" sz="2000" dirty="0" smtClean="0"/>
              <a:t>Name one other Latin America country other than Bolivia which is land locked.</a:t>
            </a:r>
            <a:endParaRPr lang="en-US" sz="2000" dirty="0"/>
          </a:p>
        </p:txBody>
      </p:sp>
      <p:sp>
        <p:nvSpPr>
          <p:cNvPr id="15" name="TextBox 14"/>
          <p:cNvSpPr txBox="1"/>
          <p:nvPr/>
        </p:nvSpPr>
        <p:spPr>
          <a:xfrm>
            <a:off x="4688488" y="3352913"/>
            <a:ext cx="3992181" cy="1015663"/>
          </a:xfrm>
          <a:prstGeom prst="rect">
            <a:avLst/>
          </a:prstGeom>
          <a:noFill/>
        </p:spPr>
        <p:txBody>
          <a:bodyPr wrap="square" rtlCol="0">
            <a:spAutoFit/>
          </a:bodyPr>
          <a:lstStyle/>
          <a:p>
            <a:r>
              <a:rPr lang="en-US" sz="2000" dirty="0" smtClean="0"/>
              <a:t>What </a:t>
            </a:r>
            <a:r>
              <a:rPr lang="en-US" sz="2000" dirty="0" smtClean="0"/>
              <a:t>is the name of the World’s highest lake on the border of Peru &amp; Bolivia</a:t>
            </a:r>
            <a:r>
              <a:rPr lang="en-US" sz="2000" dirty="0" smtClean="0"/>
              <a:t>?</a:t>
            </a:r>
            <a:endParaRPr lang="en-US" sz="2000" dirty="0"/>
          </a:p>
        </p:txBody>
      </p:sp>
      <p:sp>
        <p:nvSpPr>
          <p:cNvPr id="3" name="TextBox 2"/>
          <p:cNvSpPr txBox="1"/>
          <p:nvPr/>
        </p:nvSpPr>
        <p:spPr>
          <a:xfrm>
            <a:off x="3701143" y="5571014"/>
            <a:ext cx="5096016" cy="707886"/>
          </a:xfrm>
          <a:prstGeom prst="rect">
            <a:avLst/>
          </a:prstGeom>
          <a:noFill/>
        </p:spPr>
        <p:txBody>
          <a:bodyPr wrap="square" rtlCol="0">
            <a:spAutoFit/>
          </a:bodyPr>
          <a:lstStyle/>
          <a:p>
            <a:r>
              <a:rPr lang="en-US" sz="2000" dirty="0" smtClean="0"/>
              <a:t>Which small </a:t>
            </a:r>
            <a:r>
              <a:rPr lang="en-US" sz="2000" dirty="0"/>
              <a:t>a</a:t>
            </a:r>
            <a:r>
              <a:rPr lang="en-US" sz="2000" dirty="0" smtClean="0"/>
              <a:t>nimal is traditionally eaten in the Andes highlands?</a:t>
            </a:r>
            <a:endParaRPr lang="en-US" sz="2000" dirty="0"/>
          </a:p>
        </p:txBody>
      </p:sp>
      <p:sp>
        <p:nvSpPr>
          <p:cNvPr id="11" name="TextBox 10"/>
          <p:cNvSpPr txBox="1"/>
          <p:nvPr/>
        </p:nvSpPr>
        <p:spPr>
          <a:xfrm>
            <a:off x="3237186" y="6342873"/>
            <a:ext cx="441021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prstClr val="black"/>
                </a:solidFill>
                <a:effectLst/>
                <a:uLnTx/>
                <a:uFillTx/>
                <a:latin typeface="Calibri" panose="020F0502020204030204"/>
                <a:ea typeface="+mn-ea"/>
                <a:cs typeface="+mn-cs"/>
              </a:rPr>
              <a:t>Who</a:t>
            </a:r>
            <a:r>
              <a:rPr kumimoji="0" lang="en-US" sz="2000" b="0" i="0" u="none" strike="noStrike" kern="1200" cap="none" spc="0" normalizeH="0" noProof="0" dirty="0" smtClean="0">
                <a:ln>
                  <a:noFill/>
                </a:ln>
                <a:solidFill>
                  <a:prstClr val="black"/>
                </a:solidFill>
                <a:effectLst/>
                <a:uLnTx/>
                <a:uFillTx/>
                <a:latin typeface="Calibri" panose="020F0502020204030204"/>
                <a:ea typeface="+mn-ea"/>
                <a:cs typeface="+mn-cs"/>
              </a:rPr>
              <a:t> is the current President of Bolivia</a:t>
            </a:r>
            <a:r>
              <a:rPr kumimoji="0" lang="en-US" sz="2000" b="0" i="0" u="none" strike="noStrike" kern="1200" cap="none" spc="0" normalizeH="0" baseline="0" noProof="0" dirty="0" smtClean="0">
                <a:ln>
                  <a:noFill/>
                </a:ln>
                <a:solidFill>
                  <a:prstClr val="black"/>
                </a:solidFill>
                <a:effectLst/>
                <a:uLnTx/>
                <a:uFillTx/>
                <a:latin typeface="Calibri" panose="020F0502020204030204"/>
                <a:ea typeface="+mn-ea"/>
                <a:cs typeface="+mn-cs"/>
              </a:rPr>
              <a:t>?</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72023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3821"/>
            <a:ext cx="9144000" cy="761724"/>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07484" rtl="0" eaLnBrk="1" fontAlgn="base" latinLnBrk="0" hangingPunct="0">
              <a:lnSpc>
                <a:spcPct val="93000"/>
              </a:lnSpc>
              <a:spcBef>
                <a:spcPct val="0"/>
              </a:spcBef>
              <a:spcAft>
                <a:spcPct val="0"/>
              </a:spcAft>
              <a:buClr>
                <a:srgbClr val="000000"/>
              </a:buClr>
              <a:buSzPct val="100000"/>
              <a:buFontTx/>
              <a:buNone/>
              <a:tabLst/>
              <a:defRPr/>
            </a:pPr>
            <a:endParaRPr kumimoji="0" lang="en-US" sz="3200" b="0" i="0" u="none" strike="noStrike" kern="1200" cap="none" spc="0" normalizeH="0" baseline="0" noProof="0" dirty="0" smtClean="0">
              <a:ln>
                <a:noFill/>
              </a:ln>
              <a:solidFill>
                <a:prstClr val="white"/>
              </a:solidFill>
              <a:effectLst/>
              <a:uLnTx/>
              <a:uFillTx/>
              <a:latin typeface="Kristen ITC" panose="03050502040202030202" pitchFamily="66" charset="0"/>
              <a:ea typeface="+mn-ea"/>
              <a:cs typeface="+mn-cs"/>
            </a:endParaRPr>
          </a:p>
          <a:p>
            <a:pPr marL="0" marR="0" lvl="0" indent="0" algn="ctr" defTabSz="407484" rtl="0" eaLnBrk="1" fontAlgn="base" latinLnBrk="0" hangingPunct="0">
              <a:lnSpc>
                <a:spcPct val="93000"/>
              </a:lnSpc>
              <a:spcBef>
                <a:spcPct val="0"/>
              </a:spcBef>
              <a:spcAft>
                <a:spcPct val="0"/>
              </a:spcAft>
              <a:buClr>
                <a:srgbClr val="000000"/>
              </a:buClr>
              <a:buSzPct val="100000"/>
              <a:buFontTx/>
              <a:buNone/>
              <a:tabLst/>
              <a:defRPr/>
            </a:pPr>
            <a:r>
              <a:rPr lang="en-US" sz="3200" dirty="0" smtClean="0">
                <a:solidFill>
                  <a:prstClr val="white"/>
                </a:solidFill>
                <a:latin typeface="Kristen ITC" panose="03050502040202030202" pitchFamily="66" charset="0"/>
              </a:rPr>
              <a:t>The return of civilian government 1982</a:t>
            </a:r>
            <a:r>
              <a:rPr kumimoji="0" lang="en-US" sz="3200" b="0" i="0" u="none" strike="noStrike" kern="1200" cap="none" spc="0" normalizeH="0" baseline="0" noProof="0" dirty="0" smtClean="0">
                <a:ln>
                  <a:noFill/>
                </a:ln>
                <a:solidFill>
                  <a:prstClr val="white"/>
                </a:solidFill>
                <a:effectLst/>
                <a:uLnTx/>
                <a:uFillTx/>
                <a:latin typeface="Kristen ITC" panose="03050502040202030202" pitchFamily="66" charset="0"/>
                <a:ea typeface="+mn-ea"/>
                <a:cs typeface="+mn-cs"/>
              </a:rPr>
              <a:t/>
            </a:r>
            <a:br>
              <a:rPr kumimoji="0" lang="en-US" sz="3200" b="0" i="0" u="none" strike="noStrike" kern="1200" cap="none" spc="0" normalizeH="0" baseline="0" noProof="0" dirty="0" smtClean="0">
                <a:ln>
                  <a:noFill/>
                </a:ln>
                <a:solidFill>
                  <a:prstClr val="white"/>
                </a:solidFill>
                <a:effectLst/>
                <a:uLnTx/>
                <a:uFillTx/>
                <a:latin typeface="Kristen ITC" panose="03050502040202030202" pitchFamily="66" charset="0"/>
                <a:ea typeface="+mn-ea"/>
                <a:cs typeface="+mn-cs"/>
              </a:rPr>
            </a:br>
            <a:endParaRPr kumimoji="0" lang="en-US" sz="3200" b="1" i="0" u="none" strike="noStrike" kern="1200" cap="none" spc="0" normalizeH="0" baseline="0" noProof="0" dirty="0">
              <a:ln>
                <a:noFill/>
              </a:ln>
              <a:solidFill>
                <a:srgbClr val="FFFFFF"/>
              </a:solidFill>
              <a:effectLst/>
              <a:uLnTx/>
              <a:uFillTx/>
              <a:latin typeface="Kristen ITC" panose="03050502040202030202" pitchFamily="66" charset="0"/>
              <a:ea typeface="+mn-ea"/>
              <a:cs typeface="Arial"/>
            </a:endParaRPr>
          </a:p>
        </p:txBody>
      </p:sp>
      <p:sp>
        <p:nvSpPr>
          <p:cNvPr id="3" name="TextBox 2"/>
          <p:cNvSpPr txBox="1"/>
          <p:nvPr/>
        </p:nvSpPr>
        <p:spPr>
          <a:xfrm>
            <a:off x="185058" y="927059"/>
            <a:ext cx="7108372" cy="923330"/>
          </a:xfrm>
          <a:prstGeom prst="rect">
            <a:avLst/>
          </a:prstGeom>
          <a:noFill/>
        </p:spPr>
        <p:txBody>
          <a:bodyPr wrap="square" rtlCol="0">
            <a:spAutoFit/>
          </a:bodyPr>
          <a:lstStyle/>
          <a:p>
            <a:r>
              <a:rPr lang="en-US" dirty="0" smtClean="0"/>
              <a:t>After 1982 Bolivia returned to democracy but suffered successive economic crises which caused unemployed miners and peasants into coca cultivation and some to the drug trade.</a:t>
            </a:r>
            <a:endParaRPr lang="en-US" dirty="0"/>
          </a:p>
        </p:txBody>
      </p:sp>
      <p:sp>
        <p:nvSpPr>
          <p:cNvPr id="4" name="TextBox 3"/>
          <p:cNvSpPr txBox="1"/>
          <p:nvPr/>
        </p:nvSpPr>
        <p:spPr>
          <a:xfrm>
            <a:off x="185058" y="1850389"/>
            <a:ext cx="7108372" cy="2585323"/>
          </a:xfrm>
          <a:prstGeom prst="rect">
            <a:avLst/>
          </a:prstGeom>
          <a:noFill/>
        </p:spPr>
        <p:txBody>
          <a:bodyPr wrap="square" rtlCol="0">
            <a:spAutoFit/>
          </a:bodyPr>
          <a:lstStyle/>
          <a:p>
            <a:pPr marL="285750" indent="-285750">
              <a:buFont typeface="Arial" panose="020B0604020202020204" pitchFamily="34" charset="0"/>
              <a:buChar char="•"/>
            </a:pPr>
            <a:r>
              <a:rPr lang="en-US" b="1" dirty="0" smtClean="0">
                <a:solidFill>
                  <a:schemeClr val="accent6">
                    <a:lumMod val="50000"/>
                  </a:schemeClr>
                </a:solidFill>
              </a:rPr>
              <a:t>1961 the UN called for the outlawing of coca tea and traditional coca leaf chewing</a:t>
            </a:r>
            <a:r>
              <a:rPr lang="en-US" dirty="0" smtClean="0"/>
              <a:t>.</a:t>
            </a:r>
          </a:p>
          <a:p>
            <a:pPr marL="285750" indent="-285750">
              <a:buFont typeface="Arial" panose="020B0604020202020204" pitchFamily="34" charset="0"/>
              <a:buChar char="•"/>
            </a:pPr>
            <a:r>
              <a:rPr lang="en-US" dirty="0" smtClean="0"/>
              <a:t>1964 onwards, drug cartels paid poor indigenous peasants to grow coca.  1980s production triples when cocaine becomes popular.</a:t>
            </a:r>
          </a:p>
          <a:p>
            <a:pPr marL="285750" indent="-285750">
              <a:buFont typeface="Arial" panose="020B0604020202020204" pitchFamily="34" charset="0"/>
              <a:buChar char="•"/>
            </a:pPr>
            <a:r>
              <a:rPr lang="en-US" b="1" dirty="0" smtClean="0">
                <a:solidFill>
                  <a:schemeClr val="accent6">
                    <a:lumMod val="50000"/>
                  </a:schemeClr>
                </a:solidFill>
              </a:rPr>
              <a:t>1985-89:  Paz </a:t>
            </a:r>
            <a:r>
              <a:rPr lang="en-US" b="1" dirty="0" err="1" smtClean="0">
                <a:solidFill>
                  <a:schemeClr val="accent6">
                    <a:lumMod val="50000"/>
                  </a:schemeClr>
                </a:solidFill>
              </a:rPr>
              <a:t>Estenssoro’s</a:t>
            </a:r>
            <a:r>
              <a:rPr lang="en-US" b="1" dirty="0" smtClean="0">
                <a:solidFill>
                  <a:schemeClr val="accent6">
                    <a:lumMod val="50000"/>
                  </a:schemeClr>
                </a:solidFill>
              </a:rPr>
              <a:t> coalition criminalized coca leaf cultivation</a:t>
            </a:r>
            <a:r>
              <a:rPr lang="en-US" dirty="0" smtClean="0"/>
              <a:t> and used military force against growers.  (helped by 150 special US troops).</a:t>
            </a:r>
          </a:p>
          <a:p>
            <a:pPr marL="285750" indent="-285750">
              <a:buFont typeface="Arial" panose="020B0604020202020204" pitchFamily="34" charset="0"/>
              <a:buChar char="•"/>
            </a:pPr>
            <a:endParaRPr lang="en-US" dirty="0" smtClean="0"/>
          </a:p>
          <a:p>
            <a:endParaRPr lang="en-US" dirty="0"/>
          </a:p>
        </p:txBody>
      </p:sp>
      <p:sp>
        <p:nvSpPr>
          <p:cNvPr id="5" name="TextBox 4"/>
          <p:cNvSpPr txBox="1"/>
          <p:nvPr/>
        </p:nvSpPr>
        <p:spPr>
          <a:xfrm>
            <a:off x="7369630" y="925286"/>
            <a:ext cx="1447799" cy="329320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sz="1600" dirty="0" err="1" smtClean="0"/>
              <a:t>Aymara</a:t>
            </a:r>
            <a:r>
              <a:rPr lang="en-US" sz="1600" dirty="0" smtClean="0"/>
              <a:t> &amp; Quechua cultivate and sell coca which is very easy to grow. Traditionally miners chewed leaves between shifts to calm stomachs and ease pain.</a:t>
            </a:r>
            <a:endParaRPr lang="en-US" sz="1600" dirty="0"/>
          </a:p>
        </p:txBody>
      </p:sp>
      <p:sp>
        <p:nvSpPr>
          <p:cNvPr id="6" name="TextBox 5"/>
          <p:cNvSpPr txBox="1"/>
          <p:nvPr/>
        </p:nvSpPr>
        <p:spPr>
          <a:xfrm>
            <a:off x="185058" y="6063343"/>
            <a:ext cx="8708571" cy="646331"/>
          </a:xfrm>
          <a:prstGeom prst="rect">
            <a:avLst/>
          </a:prstGeom>
          <a:solidFill>
            <a:srgbClr val="FFC000"/>
          </a:solidFill>
        </p:spPr>
        <p:txBody>
          <a:bodyPr wrap="square" rtlCol="0">
            <a:spAutoFit/>
          </a:bodyPr>
          <a:lstStyle/>
          <a:p>
            <a:pPr algn="ctr"/>
            <a:r>
              <a:rPr lang="en-US" dirty="0" smtClean="0"/>
              <a:t>The cocaine problem and policies of the USA helped to politicize the indigenous population of Bolivia</a:t>
            </a:r>
            <a:endParaRPr lang="en-US" dirty="0"/>
          </a:p>
        </p:txBody>
      </p:sp>
      <p:pic>
        <p:nvPicPr>
          <p:cNvPr id="7170" name="Picture 2" descr="Image result for coca"/>
          <p:cNvPicPr>
            <a:picLocks noChangeAspect="1" noChangeArrowheads="1"/>
          </p:cNvPicPr>
          <p:nvPr/>
        </p:nvPicPr>
        <p:blipFill rotWithShape="1">
          <a:blip r:embed="rId2">
            <a:extLst>
              <a:ext uri="{28A0092B-C50C-407E-A947-70E740481C1C}">
                <a14:useLocalDpi xmlns:a14="http://schemas.microsoft.com/office/drawing/2010/main" val="0"/>
              </a:ext>
            </a:extLst>
          </a:blip>
          <a:srcRect l="238" t="15805" r="-238" b="15556"/>
          <a:stretch/>
        </p:blipFill>
        <p:spPr bwMode="auto">
          <a:xfrm rot="20778891">
            <a:off x="6101414" y="4467179"/>
            <a:ext cx="2536432" cy="1305726"/>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185058" y="3847352"/>
            <a:ext cx="6139542" cy="2031325"/>
          </a:xfrm>
          <a:prstGeom prst="rect">
            <a:avLst/>
          </a:prstGeom>
        </p:spPr>
        <p:txBody>
          <a:bodyPr wrap="square">
            <a:spAutoFit/>
          </a:bodyPr>
          <a:lstStyle/>
          <a:p>
            <a:pPr marL="285750" indent="-285750">
              <a:buFont typeface="Arial" panose="020B0604020202020204" pitchFamily="34" charset="0"/>
              <a:buChar char="•"/>
            </a:pPr>
            <a:r>
              <a:rPr lang="en-US" b="1" dirty="0">
                <a:solidFill>
                  <a:schemeClr val="accent6">
                    <a:lumMod val="50000"/>
                  </a:schemeClr>
                </a:solidFill>
              </a:rPr>
              <a:t>1980’s &amp; 1990’s </a:t>
            </a:r>
            <a:r>
              <a:rPr lang="en-US" dirty="0"/>
              <a:t>indigenous peasant associations opposed the government’s coca eradication </a:t>
            </a:r>
            <a:r>
              <a:rPr lang="en-US" dirty="0" err="1"/>
              <a:t>programme</a:t>
            </a:r>
            <a:r>
              <a:rPr lang="en-US" dirty="0"/>
              <a:t>.  Peasant tactics included; strategic roadblocks; hunger strikes; mass rallies with ‘chew-ins’; marches &amp; occupations.  The government were forced to compromise.</a:t>
            </a:r>
          </a:p>
          <a:p>
            <a:pPr marL="285750" indent="-285750">
              <a:buFont typeface="Arial" panose="020B0604020202020204" pitchFamily="34" charset="0"/>
              <a:buChar char="•"/>
            </a:pPr>
            <a:r>
              <a:rPr lang="en-US" b="1" dirty="0">
                <a:solidFill>
                  <a:schemeClr val="accent6">
                    <a:lumMod val="50000"/>
                  </a:schemeClr>
                </a:solidFill>
              </a:rPr>
              <a:t>1988 </a:t>
            </a:r>
            <a:r>
              <a:rPr lang="en-US" b="1" dirty="0" err="1">
                <a:solidFill>
                  <a:schemeClr val="accent6">
                    <a:lumMod val="50000"/>
                  </a:schemeClr>
                </a:solidFill>
              </a:rPr>
              <a:t>Evo</a:t>
            </a:r>
            <a:r>
              <a:rPr lang="en-US" b="1" dirty="0">
                <a:solidFill>
                  <a:schemeClr val="accent6">
                    <a:lumMod val="50000"/>
                  </a:schemeClr>
                </a:solidFill>
              </a:rPr>
              <a:t> Morales </a:t>
            </a:r>
            <a:r>
              <a:rPr lang="en-US" dirty="0"/>
              <a:t>headed the biggest coca growers’ federation.  The Peasant Coca Growers Union.</a:t>
            </a:r>
          </a:p>
        </p:txBody>
      </p:sp>
    </p:spTree>
    <p:extLst>
      <p:ext uri="{BB962C8B-B14F-4D97-AF65-F5344CB8AC3E}">
        <p14:creationId xmlns:p14="http://schemas.microsoft.com/office/powerpoint/2010/main" val="30934630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3821"/>
            <a:ext cx="9144000" cy="761724"/>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07484" rtl="0" eaLnBrk="1" fontAlgn="base" latinLnBrk="0" hangingPunct="0">
              <a:lnSpc>
                <a:spcPct val="93000"/>
              </a:lnSpc>
              <a:spcBef>
                <a:spcPct val="0"/>
              </a:spcBef>
              <a:spcAft>
                <a:spcPct val="0"/>
              </a:spcAft>
              <a:buClr>
                <a:srgbClr val="000000"/>
              </a:buClr>
              <a:buSzPct val="100000"/>
              <a:buFontTx/>
              <a:buNone/>
              <a:tabLst/>
              <a:defRPr/>
            </a:pPr>
            <a:endParaRPr kumimoji="0" lang="en-US" sz="3200" b="0" i="0" u="none" strike="noStrike" kern="1200" cap="none" spc="0" normalizeH="0" baseline="0" noProof="0" dirty="0" smtClean="0">
              <a:ln>
                <a:noFill/>
              </a:ln>
              <a:solidFill>
                <a:prstClr val="white"/>
              </a:solidFill>
              <a:effectLst/>
              <a:uLnTx/>
              <a:uFillTx/>
              <a:latin typeface="Kristen ITC" panose="03050502040202030202" pitchFamily="66" charset="0"/>
              <a:ea typeface="+mn-ea"/>
              <a:cs typeface="+mn-cs"/>
            </a:endParaRPr>
          </a:p>
          <a:p>
            <a:pPr marL="0" marR="0" lvl="0" indent="0" algn="ctr" defTabSz="407484" rtl="0" eaLnBrk="1" fontAlgn="base" latinLnBrk="0" hangingPunct="0">
              <a:lnSpc>
                <a:spcPct val="93000"/>
              </a:lnSpc>
              <a:spcBef>
                <a:spcPct val="0"/>
              </a:spcBef>
              <a:spcAft>
                <a:spcPct val="0"/>
              </a:spcAft>
              <a:buClr>
                <a:srgbClr val="000000"/>
              </a:buClr>
              <a:buSzPct val="100000"/>
              <a:buFontTx/>
              <a:buNone/>
              <a:tabLst/>
              <a:defRPr/>
            </a:pPr>
            <a:r>
              <a:rPr kumimoji="0" lang="en-US" sz="3200" b="0" i="0" u="none" strike="noStrike" kern="1200" cap="none" spc="0" normalizeH="0" baseline="0" noProof="0" dirty="0" smtClean="0">
                <a:ln>
                  <a:noFill/>
                </a:ln>
                <a:solidFill>
                  <a:prstClr val="white"/>
                </a:solidFill>
                <a:effectLst/>
                <a:uLnTx/>
                <a:uFillTx/>
                <a:latin typeface="Kristen ITC" panose="03050502040202030202" pitchFamily="66" charset="0"/>
                <a:ea typeface="+mn-ea"/>
                <a:cs typeface="+mn-cs"/>
              </a:rPr>
              <a:t>The return of civilian government 1993</a:t>
            </a:r>
            <a:br>
              <a:rPr kumimoji="0" lang="en-US" sz="3200" b="0" i="0" u="none" strike="noStrike" kern="1200" cap="none" spc="0" normalizeH="0" baseline="0" noProof="0" dirty="0" smtClean="0">
                <a:ln>
                  <a:noFill/>
                </a:ln>
                <a:solidFill>
                  <a:prstClr val="white"/>
                </a:solidFill>
                <a:effectLst/>
                <a:uLnTx/>
                <a:uFillTx/>
                <a:latin typeface="Kristen ITC" panose="03050502040202030202" pitchFamily="66" charset="0"/>
                <a:ea typeface="+mn-ea"/>
                <a:cs typeface="+mn-cs"/>
              </a:rPr>
            </a:br>
            <a:endParaRPr kumimoji="0" lang="en-US" sz="3200" b="1" i="0" u="none" strike="noStrike" kern="1200" cap="none" spc="0" normalizeH="0" baseline="0" noProof="0" dirty="0">
              <a:ln>
                <a:noFill/>
              </a:ln>
              <a:solidFill>
                <a:srgbClr val="FFFFFF"/>
              </a:solidFill>
              <a:effectLst/>
              <a:uLnTx/>
              <a:uFillTx/>
              <a:latin typeface="Kristen ITC" panose="03050502040202030202" pitchFamily="66" charset="0"/>
              <a:ea typeface="+mn-ea"/>
              <a:cs typeface="Arial"/>
            </a:endParaRPr>
          </a:p>
        </p:txBody>
      </p:sp>
      <p:pic>
        <p:nvPicPr>
          <p:cNvPr id="8194" name="Picture 2" descr="Image result for gonzalo sanchez"/>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4204" y="930707"/>
            <a:ext cx="1693810" cy="225276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152400" y="925286"/>
            <a:ext cx="6498771" cy="1200329"/>
          </a:xfrm>
          <a:prstGeom prst="rect">
            <a:avLst/>
          </a:prstGeom>
          <a:noFill/>
        </p:spPr>
        <p:txBody>
          <a:bodyPr wrap="square" rtlCol="0">
            <a:spAutoFit/>
          </a:bodyPr>
          <a:lstStyle/>
          <a:p>
            <a:r>
              <a:rPr lang="en-US" dirty="0" smtClean="0"/>
              <a:t>1993 - </a:t>
            </a:r>
            <a:r>
              <a:rPr lang="en-US" b="1" dirty="0" smtClean="0"/>
              <a:t>Gonzalo </a:t>
            </a:r>
            <a:r>
              <a:rPr lang="en-US" b="1" dirty="0"/>
              <a:t>Sánchez de </a:t>
            </a:r>
            <a:r>
              <a:rPr lang="en-US" b="1" dirty="0" err="1" smtClean="0"/>
              <a:t>Lozada</a:t>
            </a:r>
            <a:r>
              <a:rPr lang="en-US" b="1" dirty="0" smtClean="0"/>
              <a:t> </a:t>
            </a:r>
            <a:r>
              <a:rPr lang="en-US" dirty="0" smtClean="0"/>
              <a:t>of the MNR came to power.</a:t>
            </a:r>
          </a:p>
          <a:p>
            <a:r>
              <a:rPr lang="en-US" dirty="0" smtClean="0"/>
              <a:t>Allied with several parties including the indigenous Tupac </a:t>
            </a:r>
            <a:r>
              <a:rPr lang="en-US" dirty="0" err="1" smtClean="0"/>
              <a:t>Katari</a:t>
            </a:r>
            <a:r>
              <a:rPr lang="en-US" dirty="0" smtClean="0"/>
              <a:t> Party.  Vice president was Victor Hugo </a:t>
            </a:r>
            <a:r>
              <a:rPr lang="en-US" dirty="0" err="1" smtClean="0"/>
              <a:t>Aymara</a:t>
            </a:r>
            <a:r>
              <a:rPr lang="en-US" dirty="0" smtClean="0"/>
              <a:t> leader of Tupac </a:t>
            </a:r>
            <a:r>
              <a:rPr lang="en-US" dirty="0" err="1" smtClean="0"/>
              <a:t>Katari</a:t>
            </a:r>
            <a:r>
              <a:rPr lang="en-US" dirty="0" smtClean="0"/>
              <a:t>.</a:t>
            </a:r>
            <a:endParaRPr lang="en-US" dirty="0"/>
          </a:p>
        </p:txBody>
      </p:sp>
      <p:sp>
        <p:nvSpPr>
          <p:cNvPr id="9" name="TextBox 8"/>
          <p:cNvSpPr txBox="1"/>
          <p:nvPr/>
        </p:nvSpPr>
        <p:spPr>
          <a:xfrm>
            <a:off x="152399" y="2057091"/>
            <a:ext cx="6738257" cy="2031325"/>
          </a:xfrm>
          <a:prstGeom prst="rect">
            <a:avLst/>
          </a:prstGeom>
          <a:noFill/>
        </p:spPr>
        <p:txBody>
          <a:bodyPr wrap="square" rtlCol="0">
            <a:spAutoFit/>
          </a:bodyPr>
          <a:lstStyle/>
          <a:p>
            <a:pPr marL="285750" indent="-285750">
              <a:buFont typeface="Wingdings" panose="05000000000000000000" pitchFamily="2" charset="2"/>
              <a:buChar char="ü"/>
            </a:pPr>
            <a:r>
              <a:rPr lang="en-US" dirty="0" smtClean="0"/>
              <a:t>Constitutional </a:t>
            </a:r>
            <a:r>
              <a:rPr lang="en-US" dirty="0" err="1" smtClean="0"/>
              <a:t>Ammendments</a:t>
            </a:r>
            <a:r>
              <a:rPr lang="en-US" dirty="0" smtClean="0"/>
              <a:t> Law 1994 – Bolivia defined as multi-ethnic and </a:t>
            </a:r>
            <a:r>
              <a:rPr lang="en-US" dirty="0" err="1" smtClean="0"/>
              <a:t>pluricultural</a:t>
            </a:r>
            <a:r>
              <a:rPr lang="en-US" dirty="0" smtClean="0"/>
              <a:t> society.</a:t>
            </a:r>
          </a:p>
          <a:p>
            <a:pPr marL="285750" indent="-285750">
              <a:buFont typeface="Wingdings" panose="05000000000000000000" pitchFamily="2" charset="2"/>
              <a:buChar char="ü"/>
            </a:pPr>
            <a:r>
              <a:rPr lang="en-US" dirty="0" smtClean="0"/>
              <a:t>An independent ombudsman was set up to monitor ethnic &amp; gender issues.</a:t>
            </a:r>
          </a:p>
          <a:p>
            <a:pPr marL="285750" indent="-285750">
              <a:buFont typeface="Wingdings" panose="05000000000000000000" pitchFamily="2" charset="2"/>
              <a:buChar char="ü"/>
            </a:pPr>
            <a:r>
              <a:rPr lang="en-US" dirty="0" smtClean="0"/>
              <a:t>Law of Popular Participation devolved power to the localities.  Many local villages now had traditional governing units recognized. </a:t>
            </a:r>
          </a:p>
          <a:p>
            <a:pPr marL="285750" indent="-285750">
              <a:buFont typeface="Wingdings" panose="05000000000000000000" pitchFamily="2" charset="2"/>
              <a:buChar char="ü"/>
            </a:pPr>
            <a:r>
              <a:rPr lang="en-US" dirty="0" smtClean="0"/>
              <a:t>New constitution guaranteed traditional land rights.</a:t>
            </a:r>
            <a:endParaRPr lang="en-US" dirty="0"/>
          </a:p>
        </p:txBody>
      </p:sp>
      <p:sp>
        <p:nvSpPr>
          <p:cNvPr id="10" name="TextBox 9"/>
          <p:cNvSpPr txBox="1"/>
          <p:nvPr/>
        </p:nvSpPr>
        <p:spPr>
          <a:xfrm>
            <a:off x="6954742" y="3328637"/>
            <a:ext cx="2072734" cy="73866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1400" i="1" dirty="0" smtClean="0">
                <a:solidFill>
                  <a:schemeClr val="tx1"/>
                </a:solidFill>
              </a:rPr>
              <a:t>“Transformed the political landscape” historian </a:t>
            </a:r>
            <a:r>
              <a:rPr lang="en-US" sz="1400" i="1" dirty="0" err="1" smtClean="0">
                <a:solidFill>
                  <a:schemeClr val="tx1"/>
                </a:solidFill>
              </a:rPr>
              <a:t>Waltrund</a:t>
            </a:r>
            <a:r>
              <a:rPr lang="en-US" sz="1400" i="1" dirty="0" smtClean="0">
                <a:solidFill>
                  <a:schemeClr val="tx1"/>
                </a:solidFill>
              </a:rPr>
              <a:t> Morales (2010)</a:t>
            </a:r>
            <a:endParaRPr lang="en-US" sz="1400" i="1" dirty="0">
              <a:solidFill>
                <a:schemeClr val="tx1"/>
              </a:solidFill>
            </a:endParaRPr>
          </a:p>
        </p:txBody>
      </p:sp>
      <p:sp>
        <p:nvSpPr>
          <p:cNvPr id="11" name="TextBox 10"/>
          <p:cNvSpPr txBox="1"/>
          <p:nvPr/>
        </p:nvSpPr>
        <p:spPr>
          <a:xfrm>
            <a:off x="152399" y="4190411"/>
            <a:ext cx="2565854" cy="230832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1600" b="1" dirty="0" smtClean="0"/>
              <a:t>1997 election </a:t>
            </a:r>
            <a:r>
              <a:rPr lang="en-US" sz="1600" dirty="0" smtClean="0"/>
              <a:t>– 1% of the presidential candidates of the main parties had an indigenous background.  The indigenous population felt poorly represented.  President </a:t>
            </a:r>
            <a:r>
              <a:rPr lang="en-US" sz="1600" dirty="0" err="1" smtClean="0"/>
              <a:t>Banzer’s</a:t>
            </a:r>
            <a:r>
              <a:rPr lang="en-US" sz="1600" dirty="0" smtClean="0"/>
              <a:t> zero coca policy increased their sense of alienation.</a:t>
            </a:r>
            <a:endParaRPr lang="en-US" sz="1600" dirty="0"/>
          </a:p>
        </p:txBody>
      </p:sp>
      <p:sp>
        <p:nvSpPr>
          <p:cNvPr id="12" name="TextBox 11"/>
          <p:cNvSpPr txBox="1"/>
          <p:nvPr/>
        </p:nvSpPr>
        <p:spPr>
          <a:xfrm>
            <a:off x="2971800" y="4190411"/>
            <a:ext cx="6055676" cy="233910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1600" b="1" dirty="0" smtClean="0"/>
              <a:t>Water Wars 1999-2002</a:t>
            </a:r>
          </a:p>
          <a:p>
            <a:pPr marL="285750" indent="-285750">
              <a:buFont typeface="Arial" panose="020B0604020202020204" pitchFamily="34" charset="0"/>
              <a:buChar char="•"/>
            </a:pPr>
            <a:r>
              <a:rPr lang="en-US" sz="1600" dirty="0" smtClean="0"/>
              <a:t>40% of Bolivians lacked proper sanitation.  </a:t>
            </a:r>
          </a:p>
          <a:p>
            <a:pPr marL="285750" indent="-285750">
              <a:buFont typeface="Arial" panose="020B0604020202020204" pitchFamily="34" charset="0"/>
              <a:buChar char="•"/>
            </a:pPr>
            <a:r>
              <a:rPr lang="en-US" sz="1600" dirty="0" smtClean="0"/>
              <a:t>15-30% did not have access to drinkable water.</a:t>
            </a:r>
          </a:p>
          <a:p>
            <a:pPr marL="285750" indent="-285750">
              <a:buFont typeface="Arial" panose="020B0604020202020204" pitchFamily="34" charset="0"/>
              <a:buChar char="•"/>
            </a:pPr>
            <a:r>
              <a:rPr lang="en-US" sz="1600" dirty="0" smtClean="0"/>
              <a:t>2001 water utility was privatized &amp; prices rocketed.</a:t>
            </a:r>
          </a:p>
          <a:p>
            <a:pPr marL="285750" indent="-285750">
              <a:buFont typeface="Arial" panose="020B0604020202020204" pitchFamily="34" charset="0"/>
              <a:buChar char="•"/>
            </a:pPr>
            <a:r>
              <a:rPr lang="en-US" sz="1600" dirty="0" smtClean="0"/>
              <a:t>2001, 30,000 people took to the streets to protest.</a:t>
            </a:r>
          </a:p>
          <a:p>
            <a:pPr marL="285750" indent="-285750">
              <a:buFont typeface="Arial" panose="020B0604020202020204" pitchFamily="34" charset="0"/>
              <a:buChar char="•"/>
            </a:pPr>
            <a:r>
              <a:rPr lang="en-US" sz="1600" dirty="0" smtClean="0"/>
              <a:t>President </a:t>
            </a:r>
            <a:r>
              <a:rPr lang="en-US" sz="1600" dirty="0" err="1" smtClean="0"/>
              <a:t>Banzer</a:t>
            </a:r>
            <a:r>
              <a:rPr lang="en-US" sz="1600" dirty="0" smtClean="0"/>
              <a:t> sent in troops, which aroused international condemnation of human rights violations.</a:t>
            </a:r>
          </a:p>
          <a:p>
            <a:pPr marL="285750" indent="-285750">
              <a:buFont typeface="Arial" panose="020B0604020202020204" pitchFamily="34" charset="0"/>
              <a:buChar char="•"/>
            </a:pPr>
            <a:r>
              <a:rPr lang="en-US" sz="1600" dirty="0" smtClean="0"/>
              <a:t>A good example of when popular protest &amp; publicity can improve a situation.</a:t>
            </a:r>
            <a:endParaRPr lang="en-US" sz="1600" dirty="0"/>
          </a:p>
        </p:txBody>
      </p:sp>
    </p:spTree>
    <p:extLst>
      <p:ext uri="{BB962C8B-B14F-4D97-AF65-F5344CB8AC3E}">
        <p14:creationId xmlns:p14="http://schemas.microsoft.com/office/powerpoint/2010/main" val="32762545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3821"/>
            <a:ext cx="9144000" cy="761724"/>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07484" rtl="0" eaLnBrk="1" fontAlgn="base" latinLnBrk="0" hangingPunct="0">
              <a:lnSpc>
                <a:spcPct val="93000"/>
              </a:lnSpc>
              <a:spcBef>
                <a:spcPct val="0"/>
              </a:spcBef>
              <a:spcAft>
                <a:spcPct val="0"/>
              </a:spcAft>
              <a:buClr>
                <a:srgbClr val="000000"/>
              </a:buClr>
              <a:buSzPct val="100000"/>
              <a:buFontTx/>
              <a:buNone/>
              <a:tabLst/>
              <a:defRPr/>
            </a:pPr>
            <a:endParaRPr kumimoji="0" lang="en-US" sz="3200" b="0" i="0" u="none" strike="noStrike" kern="1200" cap="none" spc="0" normalizeH="0" baseline="0" noProof="0" dirty="0" smtClean="0">
              <a:ln>
                <a:noFill/>
              </a:ln>
              <a:solidFill>
                <a:prstClr val="white"/>
              </a:solidFill>
              <a:effectLst/>
              <a:uLnTx/>
              <a:uFillTx/>
              <a:latin typeface="Kristen ITC" panose="03050502040202030202" pitchFamily="66" charset="0"/>
              <a:ea typeface="+mn-ea"/>
              <a:cs typeface="+mn-cs"/>
            </a:endParaRPr>
          </a:p>
          <a:p>
            <a:pPr marL="0" marR="0" lvl="0" indent="0" algn="ctr" defTabSz="407484" rtl="0" eaLnBrk="1" fontAlgn="base" latinLnBrk="0" hangingPunct="0">
              <a:lnSpc>
                <a:spcPct val="93000"/>
              </a:lnSpc>
              <a:spcBef>
                <a:spcPct val="0"/>
              </a:spcBef>
              <a:spcAft>
                <a:spcPct val="0"/>
              </a:spcAft>
              <a:buClr>
                <a:srgbClr val="000000"/>
              </a:buClr>
              <a:buSzPct val="100000"/>
              <a:buFontTx/>
              <a:buNone/>
              <a:tabLst/>
              <a:defRPr/>
            </a:pPr>
            <a:r>
              <a:rPr lang="en-US" sz="3200" dirty="0" err="1" smtClean="0">
                <a:solidFill>
                  <a:prstClr val="white"/>
                </a:solidFill>
                <a:latin typeface="Kristen ITC" panose="03050502040202030202" pitchFamily="66" charset="0"/>
              </a:rPr>
              <a:t>Evo</a:t>
            </a:r>
            <a:r>
              <a:rPr lang="en-US" sz="3200" dirty="0" smtClean="0">
                <a:solidFill>
                  <a:prstClr val="white"/>
                </a:solidFill>
                <a:latin typeface="Kristen ITC" panose="03050502040202030202" pitchFamily="66" charset="0"/>
              </a:rPr>
              <a:t> Morales</a:t>
            </a:r>
            <a:r>
              <a:rPr kumimoji="0" lang="en-US" sz="3200" b="0" i="0" u="none" strike="noStrike" kern="1200" cap="none" spc="0" normalizeH="0" baseline="0" noProof="0" dirty="0" smtClean="0">
                <a:ln>
                  <a:noFill/>
                </a:ln>
                <a:solidFill>
                  <a:prstClr val="white"/>
                </a:solidFill>
                <a:effectLst/>
                <a:uLnTx/>
                <a:uFillTx/>
                <a:latin typeface="Kristen ITC" panose="03050502040202030202" pitchFamily="66" charset="0"/>
                <a:ea typeface="+mn-ea"/>
                <a:cs typeface="+mn-cs"/>
              </a:rPr>
              <a:t/>
            </a:r>
            <a:br>
              <a:rPr kumimoji="0" lang="en-US" sz="3200" b="0" i="0" u="none" strike="noStrike" kern="1200" cap="none" spc="0" normalizeH="0" baseline="0" noProof="0" dirty="0" smtClean="0">
                <a:ln>
                  <a:noFill/>
                </a:ln>
                <a:solidFill>
                  <a:prstClr val="white"/>
                </a:solidFill>
                <a:effectLst/>
                <a:uLnTx/>
                <a:uFillTx/>
                <a:latin typeface="Kristen ITC" panose="03050502040202030202" pitchFamily="66" charset="0"/>
                <a:ea typeface="+mn-ea"/>
                <a:cs typeface="+mn-cs"/>
              </a:rPr>
            </a:br>
            <a:endParaRPr kumimoji="0" lang="en-US" sz="3200" b="1" i="0" u="none" strike="noStrike" kern="1200" cap="none" spc="0" normalizeH="0" baseline="0" noProof="0" dirty="0">
              <a:ln>
                <a:noFill/>
              </a:ln>
              <a:solidFill>
                <a:srgbClr val="FFFFFF"/>
              </a:solidFill>
              <a:effectLst/>
              <a:uLnTx/>
              <a:uFillTx/>
              <a:latin typeface="Kristen ITC" panose="03050502040202030202" pitchFamily="66" charset="0"/>
              <a:ea typeface="+mn-ea"/>
              <a:cs typeface="Arial"/>
            </a:endParaRPr>
          </a:p>
        </p:txBody>
      </p:sp>
      <p:pic>
        <p:nvPicPr>
          <p:cNvPr id="9218" name="Picture 2" descr="Evo Morales 20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260436">
            <a:off x="207842" y="266700"/>
            <a:ext cx="1777752" cy="236764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042186" y="908957"/>
            <a:ext cx="7101814" cy="646331"/>
          </a:xfrm>
          <a:prstGeom prst="rect">
            <a:avLst/>
          </a:prstGeom>
          <a:noFill/>
        </p:spPr>
        <p:txBody>
          <a:bodyPr wrap="square" rtlCol="0">
            <a:spAutoFit/>
          </a:bodyPr>
          <a:lstStyle/>
          <a:p>
            <a:r>
              <a:rPr lang="en-US" b="1" dirty="0" smtClean="0"/>
              <a:t>December 2005 </a:t>
            </a:r>
            <a:r>
              <a:rPr lang="en-US" b="1" dirty="0" err="1" smtClean="0"/>
              <a:t>Evo</a:t>
            </a:r>
            <a:r>
              <a:rPr lang="en-US" b="1" dirty="0" smtClean="0"/>
              <a:t> Morales became Bolivia’s first indigenous president.</a:t>
            </a:r>
          </a:p>
          <a:p>
            <a:endParaRPr lang="en-US" b="1" dirty="0"/>
          </a:p>
        </p:txBody>
      </p:sp>
      <p:sp>
        <p:nvSpPr>
          <p:cNvPr id="5" name="Rounded Rectangle 4"/>
          <p:cNvSpPr/>
          <p:nvPr/>
        </p:nvSpPr>
        <p:spPr>
          <a:xfrm>
            <a:off x="3493681" y="3807282"/>
            <a:ext cx="1915885" cy="816429"/>
          </a:xfrm>
          <a:prstGeom prst="round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Why did Morales come to power in 2005?</a:t>
            </a:r>
            <a:endParaRPr lang="en-US" dirty="0"/>
          </a:p>
        </p:txBody>
      </p:sp>
      <p:sp>
        <p:nvSpPr>
          <p:cNvPr id="6" name="Rectangle 5"/>
          <p:cNvSpPr/>
          <p:nvPr/>
        </p:nvSpPr>
        <p:spPr>
          <a:xfrm>
            <a:off x="2337598" y="1344382"/>
            <a:ext cx="3189514" cy="225062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342900" indent="-342900" algn="ctr">
              <a:buAutoNum type="arabicPeriod"/>
            </a:pPr>
            <a:r>
              <a:rPr lang="en-US" sz="1600" b="1" dirty="0" smtClean="0"/>
              <a:t>Reforms of 1994-5</a:t>
            </a:r>
          </a:p>
          <a:p>
            <a:pPr algn="ctr"/>
            <a:r>
              <a:rPr lang="en-US" sz="1600" dirty="0" smtClean="0"/>
              <a:t>These reforms devolved power to new governmental units that empowered the indigenous population by giving them more experience, responsibility and political awareness.  This contributed to renewed militancy and grassroots activism.</a:t>
            </a:r>
            <a:endParaRPr lang="en-US" sz="1600" dirty="0"/>
          </a:p>
        </p:txBody>
      </p:sp>
      <p:sp>
        <p:nvSpPr>
          <p:cNvPr id="10" name="Rectangle 9"/>
          <p:cNvSpPr/>
          <p:nvPr/>
        </p:nvSpPr>
        <p:spPr>
          <a:xfrm>
            <a:off x="5766707" y="1333498"/>
            <a:ext cx="3189514" cy="3317423"/>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b="1" dirty="0" smtClean="0"/>
              <a:t>2. Alienation</a:t>
            </a:r>
          </a:p>
          <a:p>
            <a:pPr algn="ctr"/>
            <a:r>
              <a:rPr lang="en-US" sz="1400" dirty="0" smtClean="0"/>
              <a:t>After 1952 governments had increased the poverty of the mestizo &amp; indigenous populations through the privatization of major state-owned enterprises, which led to high unemployment.  Despite the redistribution of land after 1952 ownership had become narrowly focused again as impoverished peasants left the countryside to look for work in the cities.  Here they suffered unemployment, overcrowding, exploitation &amp; poverty.  This led to grassroots activism.  Despite their poverty they could produce a high voter turnout when mobilized.</a:t>
            </a:r>
            <a:endParaRPr lang="en-US" sz="1400" dirty="0"/>
          </a:p>
        </p:txBody>
      </p:sp>
      <p:cxnSp>
        <p:nvCxnSpPr>
          <p:cNvPr id="11" name="Straight Arrow Connector 10"/>
          <p:cNvCxnSpPr/>
          <p:nvPr/>
        </p:nvCxnSpPr>
        <p:spPr>
          <a:xfrm flipV="1">
            <a:off x="5417839" y="4093456"/>
            <a:ext cx="392191" cy="130886"/>
          </a:xfrm>
          <a:prstGeom prst="straightConnector1">
            <a:avLst/>
          </a:prstGeom>
          <a:ln w="57150">
            <a:tailEnd type="triangle"/>
          </a:ln>
        </p:spPr>
        <p:style>
          <a:lnRef idx="1">
            <a:schemeClr val="accent6"/>
          </a:lnRef>
          <a:fillRef idx="0">
            <a:schemeClr val="accent6"/>
          </a:fillRef>
          <a:effectRef idx="0">
            <a:schemeClr val="accent6"/>
          </a:effectRef>
          <a:fontRef idx="minor">
            <a:schemeClr val="tx1"/>
          </a:fontRef>
        </p:style>
      </p:cxnSp>
      <p:sp>
        <p:nvSpPr>
          <p:cNvPr id="15" name="Rectangle 14"/>
          <p:cNvSpPr/>
          <p:nvPr/>
        </p:nvSpPr>
        <p:spPr>
          <a:xfrm>
            <a:off x="177452" y="3834492"/>
            <a:ext cx="2348034" cy="278810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b="1" dirty="0" smtClean="0"/>
              <a:t>3. Leadership &amp; Policies</a:t>
            </a:r>
          </a:p>
          <a:p>
            <a:pPr algn="ctr"/>
            <a:r>
              <a:rPr lang="en-US" sz="1400" dirty="0" smtClean="0"/>
              <a:t>Inspirational leader, promised policies were popular.</a:t>
            </a:r>
          </a:p>
          <a:p>
            <a:pPr marL="285750" indent="-285750" algn="ctr">
              <a:buFont typeface="Arial" panose="020B0604020202020204" pitchFamily="34" charset="0"/>
              <a:buChar char="•"/>
            </a:pPr>
            <a:r>
              <a:rPr lang="en-US" sz="1400" dirty="0" err="1" smtClean="0"/>
              <a:t>Nationalisation</a:t>
            </a:r>
            <a:r>
              <a:rPr lang="en-US" sz="1400" dirty="0" smtClean="0"/>
              <a:t> of Bolivia’s oil &amp; gas reserves.</a:t>
            </a:r>
          </a:p>
          <a:p>
            <a:pPr marL="285750" indent="-285750" algn="ctr">
              <a:buFont typeface="Arial" panose="020B0604020202020204" pitchFamily="34" charset="0"/>
              <a:buChar char="•"/>
            </a:pPr>
            <a:r>
              <a:rPr lang="en-US" sz="1400" dirty="0" smtClean="0"/>
              <a:t>An assembly to rewrite the constitution to give more rights to the ‘</a:t>
            </a:r>
            <a:r>
              <a:rPr lang="en-US" sz="1400" dirty="0" err="1" smtClean="0"/>
              <a:t>orginal</a:t>
            </a:r>
            <a:r>
              <a:rPr lang="en-US" sz="1400" dirty="0" smtClean="0"/>
              <a:t> people’</a:t>
            </a:r>
          </a:p>
          <a:p>
            <a:pPr marL="285750" indent="-285750" algn="ctr">
              <a:buFont typeface="Arial" panose="020B0604020202020204" pitchFamily="34" charset="0"/>
              <a:buChar char="•"/>
            </a:pPr>
            <a:r>
              <a:rPr lang="en-US" sz="1400" dirty="0" smtClean="0"/>
              <a:t>A national referendum on regional autonomy.</a:t>
            </a:r>
          </a:p>
          <a:p>
            <a:pPr marL="285750" indent="-285750" algn="ctr">
              <a:buFont typeface="Arial" panose="020B0604020202020204" pitchFamily="34" charset="0"/>
              <a:buChar char="•"/>
            </a:pPr>
            <a:r>
              <a:rPr lang="en-US" sz="1400" dirty="0" smtClean="0"/>
              <a:t>Land redistribution.</a:t>
            </a:r>
            <a:endParaRPr lang="en-US" sz="1400" dirty="0"/>
          </a:p>
        </p:txBody>
      </p:sp>
      <p:cxnSp>
        <p:nvCxnSpPr>
          <p:cNvPr id="8" name="Straight Arrow Connector 7"/>
          <p:cNvCxnSpPr>
            <a:stCxn id="5" idx="1"/>
          </p:cNvCxnSpPr>
          <p:nvPr/>
        </p:nvCxnSpPr>
        <p:spPr>
          <a:xfrm flipH="1" flipV="1">
            <a:off x="2493801" y="3416756"/>
            <a:ext cx="999880" cy="798741"/>
          </a:xfrm>
          <a:prstGeom prst="straightConnector1">
            <a:avLst/>
          </a:prstGeom>
          <a:ln w="57150">
            <a:tailEnd type="triangle"/>
          </a:ln>
        </p:spPr>
        <p:style>
          <a:lnRef idx="1">
            <a:schemeClr val="accent6"/>
          </a:lnRef>
          <a:fillRef idx="0">
            <a:schemeClr val="accent6"/>
          </a:fillRef>
          <a:effectRef idx="0">
            <a:schemeClr val="accent6"/>
          </a:effectRef>
          <a:fontRef idx="minor">
            <a:schemeClr val="tx1"/>
          </a:fontRef>
        </p:style>
      </p:cxnSp>
      <p:cxnSp>
        <p:nvCxnSpPr>
          <p:cNvPr id="16" name="Straight Arrow Connector 15"/>
          <p:cNvCxnSpPr>
            <a:stCxn id="5" idx="1"/>
          </p:cNvCxnSpPr>
          <p:nvPr/>
        </p:nvCxnSpPr>
        <p:spPr>
          <a:xfrm flipH="1">
            <a:off x="2331073" y="4215497"/>
            <a:ext cx="1162608" cy="408214"/>
          </a:xfrm>
          <a:prstGeom prst="straightConnector1">
            <a:avLst/>
          </a:prstGeom>
          <a:ln w="57150">
            <a:tailEnd type="triangle"/>
          </a:ln>
        </p:spPr>
        <p:style>
          <a:lnRef idx="1">
            <a:schemeClr val="accent6"/>
          </a:lnRef>
          <a:fillRef idx="0">
            <a:schemeClr val="accent6"/>
          </a:fillRef>
          <a:effectRef idx="0">
            <a:schemeClr val="accent6"/>
          </a:effectRef>
          <a:fontRef idx="minor">
            <a:schemeClr val="tx1"/>
          </a:fontRef>
        </p:style>
      </p:cxnSp>
      <p:sp>
        <p:nvSpPr>
          <p:cNvPr id="19" name="Rectangle 18"/>
          <p:cNvSpPr/>
          <p:nvPr/>
        </p:nvSpPr>
        <p:spPr>
          <a:xfrm>
            <a:off x="2623457" y="4863199"/>
            <a:ext cx="6286500" cy="199480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1600" b="1" dirty="0" smtClean="0"/>
              <a:t>4. Water &amp; Gas Wars 2004-5</a:t>
            </a:r>
          </a:p>
          <a:p>
            <a:r>
              <a:rPr lang="en-US" sz="1400" dirty="0" smtClean="0"/>
              <a:t>Large scale protests over the privatization of water and natural gas severely damaged 3 presidents.  </a:t>
            </a:r>
          </a:p>
          <a:p>
            <a:r>
              <a:rPr lang="en-US" sz="1400" b="1" dirty="0" smtClean="0"/>
              <a:t>2004-5 second great Water War.  </a:t>
            </a:r>
            <a:r>
              <a:rPr lang="en-US" sz="1400" dirty="0" smtClean="0"/>
              <a:t>Protest in city of El Alto led by </a:t>
            </a:r>
            <a:r>
              <a:rPr lang="en-US" sz="1400" dirty="0" err="1" smtClean="0"/>
              <a:t>Aymara</a:t>
            </a:r>
            <a:r>
              <a:rPr lang="en-US" sz="1400" dirty="0" smtClean="0"/>
              <a:t> population.  Connections fees were $400, which was more than some families earned in a year.  Police used tear gas and guns.</a:t>
            </a:r>
          </a:p>
          <a:p>
            <a:r>
              <a:rPr lang="en-US" sz="1400" b="1" dirty="0" smtClean="0"/>
              <a:t>Internationally there was great sympathy for people demanding water rights.</a:t>
            </a:r>
          </a:p>
          <a:p>
            <a:r>
              <a:rPr lang="en-US" sz="1400" b="1" dirty="0" smtClean="0"/>
              <a:t>2005 – </a:t>
            </a:r>
            <a:r>
              <a:rPr lang="en-US" sz="1400" dirty="0" smtClean="0"/>
              <a:t>Similar protest encouraged by Morales led to the government call for the 2005 election.</a:t>
            </a:r>
            <a:endParaRPr lang="en-US" sz="1400" dirty="0"/>
          </a:p>
        </p:txBody>
      </p:sp>
      <p:cxnSp>
        <p:nvCxnSpPr>
          <p:cNvPr id="23" name="Straight Arrow Connector 22"/>
          <p:cNvCxnSpPr>
            <a:stCxn id="5" idx="2"/>
          </p:cNvCxnSpPr>
          <p:nvPr/>
        </p:nvCxnSpPr>
        <p:spPr>
          <a:xfrm>
            <a:off x="4451624" y="4623711"/>
            <a:ext cx="1195678" cy="383718"/>
          </a:xfrm>
          <a:prstGeom prst="straightConnector1">
            <a:avLst/>
          </a:prstGeom>
          <a:ln w="57150">
            <a:tailEnd type="triangle"/>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6980424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3821"/>
            <a:ext cx="9144000" cy="761724"/>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07484" rtl="0" eaLnBrk="1" fontAlgn="base" latinLnBrk="0" hangingPunct="0">
              <a:lnSpc>
                <a:spcPct val="93000"/>
              </a:lnSpc>
              <a:spcBef>
                <a:spcPct val="0"/>
              </a:spcBef>
              <a:spcAft>
                <a:spcPct val="0"/>
              </a:spcAft>
              <a:buClr>
                <a:srgbClr val="000000"/>
              </a:buClr>
              <a:buSzPct val="100000"/>
              <a:buFontTx/>
              <a:buNone/>
              <a:tabLst/>
              <a:defRPr/>
            </a:pPr>
            <a:endParaRPr kumimoji="0" lang="en-US" sz="3200" b="0" i="0" u="none" strike="noStrike" kern="1200" cap="none" spc="0" normalizeH="0" baseline="0" noProof="0" dirty="0" smtClean="0">
              <a:ln>
                <a:noFill/>
              </a:ln>
              <a:solidFill>
                <a:prstClr val="white"/>
              </a:solidFill>
              <a:effectLst/>
              <a:uLnTx/>
              <a:uFillTx/>
              <a:latin typeface="Kristen ITC" panose="03050502040202030202" pitchFamily="66" charset="0"/>
              <a:ea typeface="+mn-ea"/>
              <a:cs typeface="+mn-cs"/>
            </a:endParaRPr>
          </a:p>
          <a:p>
            <a:pPr marL="0" marR="0" lvl="0" indent="0" algn="ctr" defTabSz="407484" rtl="0" eaLnBrk="1" fontAlgn="base" latinLnBrk="0" hangingPunct="0">
              <a:lnSpc>
                <a:spcPct val="93000"/>
              </a:lnSpc>
              <a:spcBef>
                <a:spcPct val="0"/>
              </a:spcBef>
              <a:spcAft>
                <a:spcPct val="0"/>
              </a:spcAft>
              <a:buClr>
                <a:srgbClr val="000000"/>
              </a:buClr>
              <a:buSzPct val="100000"/>
              <a:buFontTx/>
              <a:buNone/>
              <a:tabLst/>
              <a:defRPr/>
            </a:pPr>
            <a:r>
              <a:rPr kumimoji="0" lang="en-US" sz="3200" b="0" i="0" u="none" strike="noStrike" kern="1200" cap="none" spc="0" normalizeH="0" baseline="0" noProof="0" dirty="0" err="1" smtClean="0">
                <a:ln>
                  <a:noFill/>
                </a:ln>
                <a:solidFill>
                  <a:prstClr val="white"/>
                </a:solidFill>
                <a:effectLst/>
                <a:uLnTx/>
                <a:uFillTx/>
                <a:latin typeface="Kristen ITC" panose="03050502040202030202" pitchFamily="66" charset="0"/>
                <a:ea typeface="+mn-ea"/>
                <a:cs typeface="+mn-cs"/>
              </a:rPr>
              <a:t>Evo</a:t>
            </a:r>
            <a:r>
              <a:rPr kumimoji="0" lang="en-US" sz="3200" b="0" i="0" u="none" strike="noStrike" kern="1200" cap="none" spc="0" normalizeH="0" baseline="0" noProof="0" dirty="0" smtClean="0">
                <a:ln>
                  <a:noFill/>
                </a:ln>
                <a:solidFill>
                  <a:prstClr val="white"/>
                </a:solidFill>
                <a:effectLst/>
                <a:uLnTx/>
                <a:uFillTx/>
                <a:latin typeface="Kristen ITC" panose="03050502040202030202" pitchFamily="66" charset="0"/>
                <a:ea typeface="+mn-ea"/>
                <a:cs typeface="+mn-cs"/>
              </a:rPr>
              <a:t> Morales – New Constitution</a:t>
            </a:r>
            <a:br>
              <a:rPr kumimoji="0" lang="en-US" sz="3200" b="0" i="0" u="none" strike="noStrike" kern="1200" cap="none" spc="0" normalizeH="0" baseline="0" noProof="0" dirty="0" smtClean="0">
                <a:ln>
                  <a:noFill/>
                </a:ln>
                <a:solidFill>
                  <a:prstClr val="white"/>
                </a:solidFill>
                <a:effectLst/>
                <a:uLnTx/>
                <a:uFillTx/>
                <a:latin typeface="Kristen ITC" panose="03050502040202030202" pitchFamily="66" charset="0"/>
                <a:ea typeface="+mn-ea"/>
                <a:cs typeface="+mn-cs"/>
              </a:rPr>
            </a:br>
            <a:endParaRPr kumimoji="0" lang="en-US" sz="3200" b="1" i="0" u="none" strike="noStrike" kern="1200" cap="none" spc="0" normalizeH="0" baseline="0" noProof="0" dirty="0">
              <a:ln>
                <a:noFill/>
              </a:ln>
              <a:solidFill>
                <a:srgbClr val="FFFFFF"/>
              </a:solidFill>
              <a:effectLst/>
              <a:uLnTx/>
              <a:uFillTx/>
              <a:latin typeface="Kristen ITC" panose="03050502040202030202" pitchFamily="66" charset="0"/>
              <a:ea typeface="+mn-ea"/>
              <a:cs typeface="Arial"/>
            </a:endParaRPr>
          </a:p>
        </p:txBody>
      </p:sp>
      <p:pic>
        <p:nvPicPr>
          <p:cNvPr id="9218" name="Picture 2" descr="Evo Morales 20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347" y="908957"/>
            <a:ext cx="1777752" cy="236764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042186" y="908957"/>
            <a:ext cx="7101814"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solidFill>
                  <a:prstClr val="black"/>
                </a:solidFill>
                <a:latin typeface="Calibri" panose="020F0502020204030204"/>
              </a:rPr>
              <a:t>Faced with significant problems such as racism and economic &amp; social inequality Morales passed a new constitution in 2007.</a:t>
            </a:r>
          </a:p>
        </p:txBody>
      </p:sp>
      <p:sp>
        <p:nvSpPr>
          <p:cNvPr id="4" name="TextBox 3"/>
          <p:cNvSpPr txBox="1"/>
          <p:nvPr/>
        </p:nvSpPr>
        <p:spPr>
          <a:xfrm>
            <a:off x="2122714" y="1698171"/>
            <a:ext cx="6509657" cy="1477328"/>
          </a:xfrm>
          <a:prstGeom prst="rect">
            <a:avLst/>
          </a:prstGeom>
          <a:noFill/>
        </p:spPr>
        <p:txBody>
          <a:bodyPr wrap="square" rtlCol="0">
            <a:spAutoFit/>
          </a:bodyPr>
          <a:lstStyle/>
          <a:p>
            <a:pPr marL="285750" indent="-285750">
              <a:buFont typeface="Wingdings" panose="05000000000000000000" pitchFamily="2" charset="2"/>
              <a:buChar char="ü"/>
            </a:pPr>
            <a:r>
              <a:rPr lang="en-US" dirty="0" smtClean="0"/>
              <a:t>Enshrined the principles of the UN Declaration of Human Rights of Indigenous Peoples.</a:t>
            </a:r>
          </a:p>
          <a:p>
            <a:pPr marL="285750" indent="-285750">
              <a:buFont typeface="Wingdings" panose="05000000000000000000" pitchFamily="2" charset="2"/>
              <a:buChar char="ü"/>
            </a:pPr>
            <a:r>
              <a:rPr lang="en-US" dirty="0" smtClean="0"/>
              <a:t>Reiterated Bolivia was a plurinational states (two or more national groups within a country).</a:t>
            </a:r>
          </a:p>
          <a:p>
            <a:pPr marL="285750" indent="-285750">
              <a:buFont typeface="Wingdings" panose="05000000000000000000" pitchFamily="2" charset="2"/>
              <a:buChar char="ü"/>
            </a:pPr>
            <a:r>
              <a:rPr lang="en-US" dirty="0" smtClean="0"/>
              <a:t>Increased indigenous rights in relation to land and cultivation.</a:t>
            </a:r>
            <a:endParaRPr lang="en-US" dirty="0"/>
          </a:p>
        </p:txBody>
      </p:sp>
      <p:sp>
        <p:nvSpPr>
          <p:cNvPr id="5" name="TextBox 4"/>
          <p:cNvSpPr txBox="1"/>
          <p:nvPr/>
        </p:nvSpPr>
        <p:spPr>
          <a:xfrm>
            <a:off x="177347" y="3374570"/>
            <a:ext cx="3926567" cy="3113315"/>
          </a:xfrm>
          <a:prstGeom prst="rect">
            <a:avLst/>
          </a:prstGeom>
          <a:noFill/>
        </p:spPr>
        <p:txBody>
          <a:bodyPr wrap="square" rtlCol="0">
            <a:spAutoFit/>
          </a:bodyPr>
          <a:lstStyle/>
          <a:p>
            <a:pPr marL="285750" indent="-285750">
              <a:buFont typeface="Wingdings" panose="05000000000000000000" pitchFamily="2" charset="2"/>
              <a:buChar char="ü"/>
            </a:pPr>
            <a:r>
              <a:rPr lang="en-US" dirty="0" smtClean="0"/>
              <a:t>Gave the indigenous population more seats in the legislature.</a:t>
            </a:r>
          </a:p>
          <a:p>
            <a:pPr marL="285750" indent="-285750">
              <a:buFont typeface="Wingdings" panose="05000000000000000000" pitchFamily="2" charset="2"/>
              <a:buChar char="ü"/>
            </a:pPr>
            <a:r>
              <a:rPr lang="en-US" dirty="0" smtClean="0"/>
              <a:t>Gave a judicial system based on customary law equal status to the established legal system.</a:t>
            </a:r>
          </a:p>
          <a:p>
            <a:pPr marL="285750" indent="-285750">
              <a:buFont typeface="Wingdings" panose="05000000000000000000" pitchFamily="2" charset="2"/>
              <a:buChar char="ü"/>
            </a:pPr>
            <a:r>
              <a:rPr lang="en-US" dirty="0" smtClean="0"/>
              <a:t>Established self-governing homelands for 36 indigenous nations,</a:t>
            </a:r>
          </a:p>
          <a:p>
            <a:pPr marL="285750" indent="-285750">
              <a:buFont typeface="Wingdings" panose="05000000000000000000" pitchFamily="2" charset="2"/>
              <a:buChar char="ü"/>
            </a:pPr>
            <a:r>
              <a:rPr lang="en-US" dirty="0" smtClean="0"/>
              <a:t>Introduced </a:t>
            </a:r>
            <a:r>
              <a:rPr lang="en-US" b="1" dirty="0" smtClean="0"/>
              <a:t>affirmative action </a:t>
            </a:r>
            <a:r>
              <a:rPr lang="en-US" dirty="0" smtClean="0"/>
              <a:t>in order to provide more jobs for the indigenous population.</a:t>
            </a:r>
            <a:endParaRPr lang="en-US" dirty="0"/>
          </a:p>
        </p:txBody>
      </p:sp>
      <p:pic>
        <p:nvPicPr>
          <p:cNvPr id="10242" name="Picture 2" descr="Image result for evo morales inaugu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4903" y="3405467"/>
            <a:ext cx="4537840" cy="31786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06934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3821"/>
            <a:ext cx="9144000" cy="761724"/>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07484" fontAlgn="base" hangingPunct="0">
              <a:lnSpc>
                <a:spcPct val="93000"/>
              </a:lnSpc>
              <a:spcBef>
                <a:spcPct val="0"/>
              </a:spcBef>
              <a:spcAft>
                <a:spcPct val="0"/>
              </a:spcAft>
              <a:buClr>
                <a:srgbClr val="000000"/>
              </a:buClr>
              <a:buSzPct val="100000"/>
              <a:defRPr/>
            </a:pPr>
            <a:endParaRPr lang="en-US" sz="3200" dirty="0">
              <a:solidFill>
                <a:prstClr val="white"/>
              </a:solidFill>
              <a:latin typeface="Kristen ITC" panose="03050502040202030202" pitchFamily="66" charset="0"/>
            </a:endParaRPr>
          </a:p>
          <a:p>
            <a:pPr algn="ctr" defTabSz="407484" fontAlgn="base" hangingPunct="0">
              <a:lnSpc>
                <a:spcPct val="93000"/>
              </a:lnSpc>
              <a:spcBef>
                <a:spcPct val="0"/>
              </a:spcBef>
              <a:spcAft>
                <a:spcPct val="0"/>
              </a:spcAft>
              <a:buClr>
                <a:srgbClr val="000000"/>
              </a:buClr>
              <a:buSzPct val="100000"/>
              <a:defRPr/>
            </a:pPr>
            <a:r>
              <a:rPr lang="en-US" sz="3200" dirty="0" smtClean="0">
                <a:solidFill>
                  <a:prstClr val="white"/>
                </a:solidFill>
                <a:latin typeface="Kristen ITC" panose="03050502040202030202" pitchFamily="66" charset="0"/>
              </a:rPr>
              <a:t>Demonstrate Activity:  Exam Question</a:t>
            </a:r>
            <a:r>
              <a:rPr lang="en-US" sz="3200" dirty="0">
                <a:solidFill>
                  <a:prstClr val="white"/>
                </a:solidFill>
              </a:rPr>
              <a:t/>
            </a:r>
            <a:br>
              <a:rPr lang="en-US" sz="3200" dirty="0">
                <a:solidFill>
                  <a:prstClr val="white"/>
                </a:solidFill>
              </a:rPr>
            </a:br>
            <a:endParaRPr lang="en-US" sz="3200" b="1" dirty="0">
              <a:solidFill>
                <a:srgbClr val="FFFFFF"/>
              </a:solidFill>
              <a:cs typeface="Arial"/>
            </a:endParaRPr>
          </a:p>
        </p:txBody>
      </p:sp>
      <p:sp>
        <p:nvSpPr>
          <p:cNvPr id="3" name="TextBox 2"/>
          <p:cNvSpPr txBox="1"/>
          <p:nvPr/>
        </p:nvSpPr>
        <p:spPr>
          <a:xfrm>
            <a:off x="197444" y="910917"/>
            <a:ext cx="8696185" cy="830997"/>
          </a:xfrm>
          <a:prstGeom prst="rect">
            <a:avLst/>
          </a:prstGeom>
          <a:solidFill>
            <a:schemeClr val="accent4">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400" dirty="0" smtClean="0"/>
              <a:t>Evaluate the role of the Bolivian government in guaranteeing equal civil rights for its citizens.</a:t>
            </a:r>
            <a:endParaRPr lang="en-US" sz="2400" dirty="0">
              <a:solidFill>
                <a:srgbClr val="00B050"/>
              </a:solidFill>
            </a:endParaRPr>
          </a:p>
        </p:txBody>
      </p:sp>
      <p:sp>
        <p:nvSpPr>
          <p:cNvPr id="5" name="TextBox 4"/>
          <p:cNvSpPr txBox="1"/>
          <p:nvPr/>
        </p:nvSpPr>
        <p:spPr>
          <a:xfrm>
            <a:off x="197444" y="1861457"/>
            <a:ext cx="8696185" cy="1477328"/>
          </a:xfrm>
          <a:prstGeom prst="rect">
            <a:avLst/>
          </a:prstGeom>
          <a:noFill/>
        </p:spPr>
        <p:txBody>
          <a:bodyPr wrap="square" rtlCol="0">
            <a:spAutoFit/>
          </a:bodyPr>
          <a:lstStyle/>
          <a:p>
            <a:r>
              <a:rPr lang="en-US" dirty="0" smtClean="0"/>
              <a:t>A question like this is asking you to do several tasks.  You are to discuss </a:t>
            </a:r>
            <a:r>
              <a:rPr lang="en-US" b="1" i="1" dirty="0" smtClean="0"/>
              <a:t>both</a:t>
            </a:r>
            <a:r>
              <a:rPr lang="en-US" dirty="0" smtClean="0"/>
              <a:t> the ways the government acted </a:t>
            </a:r>
            <a:r>
              <a:rPr lang="en-US" b="1" i="1" dirty="0" smtClean="0"/>
              <a:t>and</a:t>
            </a:r>
            <a:r>
              <a:rPr lang="en-US" dirty="0" smtClean="0"/>
              <a:t> how it helped to achieve equal civil rights for its citizens.  You must provide supporting evidence that discusses the two.  You can also bring into this question how </a:t>
            </a:r>
            <a:r>
              <a:rPr lang="en-US" b="1" dirty="0" smtClean="0"/>
              <a:t>other factors </a:t>
            </a:r>
            <a:r>
              <a:rPr lang="en-US" dirty="0" smtClean="0"/>
              <a:t>also helped to play a role in guaranteeing civil rights.  For example the role of the trade unions, grassroots activism or international pressure.</a:t>
            </a:r>
            <a:endParaRPr lang="en-US" dirty="0"/>
          </a:p>
        </p:txBody>
      </p:sp>
      <p:sp>
        <p:nvSpPr>
          <p:cNvPr id="6" name="TextBox 5"/>
          <p:cNvSpPr txBox="1"/>
          <p:nvPr/>
        </p:nvSpPr>
        <p:spPr>
          <a:xfrm>
            <a:off x="511629" y="3614057"/>
            <a:ext cx="7892142" cy="120032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b="1" dirty="0" smtClean="0">
                <a:solidFill>
                  <a:schemeClr val="tx1"/>
                </a:solidFill>
              </a:rPr>
              <a:t>ACTIVITY</a:t>
            </a:r>
          </a:p>
          <a:p>
            <a:pPr algn="ctr"/>
            <a:r>
              <a:rPr lang="en-US" dirty="0" smtClean="0">
                <a:solidFill>
                  <a:schemeClr val="tx1"/>
                </a:solidFill>
              </a:rPr>
              <a:t>In groups create a detailed essay plan showing the main argument for each paragraph the contextual knowledge you will use to support your argument as well as the key points your will cover in your conclusion.</a:t>
            </a:r>
            <a:endParaRPr lang="en-US" dirty="0">
              <a:solidFill>
                <a:schemeClr val="tx1"/>
              </a:solidFill>
            </a:endParaRPr>
          </a:p>
        </p:txBody>
      </p:sp>
      <p:sp>
        <p:nvSpPr>
          <p:cNvPr id="7" name="Rounded Rectangle 6"/>
          <p:cNvSpPr/>
          <p:nvPr/>
        </p:nvSpPr>
        <p:spPr>
          <a:xfrm>
            <a:off x="315686" y="5236029"/>
            <a:ext cx="4049485" cy="1034142"/>
          </a:xfrm>
          <a:prstGeom prst="round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smtClean="0"/>
              <a:t>What about the historians?</a:t>
            </a:r>
          </a:p>
          <a:p>
            <a:pPr algn="ctr"/>
            <a:r>
              <a:rPr lang="en-US" dirty="0" smtClean="0"/>
              <a:t>Use pages 150-151 to find out more about the historiography of this topic.</a:t>
            </a:r>
            <a:endParaRPr lang="en-US" dirty="0"/>
          </a:p>
        </p:txBody>
      </p:sp>
    </p:spTree>
    <p:extLst>
      <p:ext uri="{BB962C8B-B14F-4D97-AF65-F5344CB8AC3E}">
        <p14:creationId xmlns:p14="http://schemas.microsoft.com/office/powerpoint/2010/main" val="39511532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6172200"/>
            <a:ext cx="9144000" cy="685800"/>
            <a:chOff x="0" y="4580821"/>
            <a:chExt cx="9144000" cy="562681"/>
          </a:xfrm>
        </p:grpSpPr>
        <p:sp>
          <p:nvSpPr>
            <p:cNvPr id="5" name="Rectangle 4"/>
            <p:cNvSpPr/>
            <p:nvPr/>
          </p:nvSpPr>
          <p:spPr>
            <a:xfrm>
              <a:off x="2" y="4580821"/>
              <a:ext cx="9143998" cy="562681"/>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Screen Shot 2015-02-09 at 12.07.14 PM.png"/>
            <p:cNvPicPr>
              <a:picLocks noChangeAspect="1"/>
            </p:cNvPicPr>
            <p:nvPr/>
          </p:nvPicPr>
          <p:blipFill>
            <a:blip r:embed="rId2" cstate="print">
              <a:alphaModFix/>
              <a:extLst>
                <a:ext uri="{28A0092B-C50C-407E-A947-70E740481C1C}">
                  <a14:useLocalDpi xmlns:a14="http://schemas.microsoft.com/office/drawing/2010/main" val="0"/>
                </a:ext>
              </a:extLst>
            </a:blip>
            <a:stretch>
              <a:fillRect/>
            </a:stretch>
          </p:blipFill>
          <p:spPr>
            <a:xfrm>
              <a:off x="0" y="4586164"/>
              <a:ext cx="2813538" cy="557336"/>
            </a:xfrm>
            <a:prstGeom prst="rect">
              <a:avLst/>
            </a:prstGeom>
          </p:spPr>
        </p:pic>
        <p:pic>
          <p:nvPicPr>
            <p:cNvPr id="7" name="Picture 6" descr="GEMS_PhotoLogo_9_DB.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28000" y="4640762"/>
              <a:ext cx="922842" cy="435429"/>
            </a:xfrm>
            <a:prstGeom prst="rect">
              <a:avLst/>
            </a:prstGeom>
          </p:spPr>
        </p:pic>
      </p:grpSp>
      <p:sp>
        <p:nvSpPr>
          <p:cNvPr id="8" name="Rectangle 7"/>
          <p:cNvSpPr/>
          <p:nvPr/>
        </p:nvSpPr>
        <p:spPr>
          <a:xfrm>
            <a:off x="0" y="0"/>
            <a:ext cx="9144000" cy="761724"/>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07484" rtl="0" eaLnBrk="1" fontAlgn="base" latinLnBrk="0" hangingPunct="0">
              <a:lnSpc>
                <a:spcPct val="93000"/>
              </a:lnSpc>
              <a:spcBef>
                <a:spcPct val="0"/>
              </a:spcBef>
              <a:spcAft>
                <a:spcPct val="0"/>
              </a:spcAft>
              <a:buClr>
                <a:srgbClr val="000000"/>
              </a:buClr>
              <a:buSzPct val="100000"/>
              <a:buFontTx/>
              <a:buNone/>
              <a:tabLst/>
              <a:defRPr/>
            </a:pPr>
            <a:endParaRPr kumimoji="0" lang="en-US" sz="3200" b="0" i="0" u="none" strike="noStrike" kern="1200" cap="none" spc="0" normalizeH="0" baseline="0" noProof="0" dirty="0">
              <a:ln>
                <a:noFill/>
              </a:ln>
              <a:solidFill>
                <a:prstClr val="white"/>
              </a:solidFill>
              <a:effectLst/>
              <a:uLnTx/>
              <a:uFillTx/>
              <a:latin typeface="Kristen ITC" panose="03050502040202030202" pitchFamily="66" charset="0"/>
              <a:ea typeface="+mn-ea"/>
              <a:cs typeface="+mn-cs"/>
            </a:endParaRPr>
          </a:p>
          <a:p>
            <a:pPr marL="0" marR="0" lvl="0" indent="0" algn="ctr" defTabSz="407484" rtl="0" eaLnBrk="1" fontAlgn="base" latinLnBrk="0" hangingPunct="0">
              <a:lnSpc>
                <a:spcPct val="93000"/>
              </a:lnSpc>
              <a:spcBef>
                <a:spcPct val="0"/>
              </a:spcBef>
              <a:spcAft>
                <a:spcPct val="0"/>
              </a:spcAft>
              <a:buClr>
                <a:srgbClr val="000000"/>
              </a:buClr>
              <a:buSzPct val="100000"/>
              <a:buFontTx/>
              <a:buNone/>
              <a:tabLst/>
              <a:defRPr/>
            </a:pPr>
            <a:r>
              <a:rPr lang="en-US" sz="3200" noProof="0" dirty="0" smtClean="0">
                <a:solidFill>
                  <a:prstClr val="white"/>
                </a:solidFill>
                <a:latin typeface="Kristen ITC" panose="03050502040202030202" pitchFamily="66" charset="0"/>
              </a:rPr>
              <a:t>Consolidate</a:t>
            </a: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
            </a:r>
            <a:b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br>
            <a:endParaRPr kumimoji="0" lang="en-US" sz="3200" b="1" i="0" u="none" strike="noStrike" kern="1200" cap="none" spc="0" normalizeH="0" baseline="0" noProof="0" dirty="0">
              <a:ln>
                <a:noFill/>
              </a:ln>
              <a:solidFill>
                <a:srgbClr val="FFFFFF"/>
              </a:solidFill>
              <a:effectLst/>
              <a:uLnTx/>
              <a:uFillTx/>
              <a:latin typeface="Calibri" panose="020F0502020204030204"/>
              <a:ea typeface="+mn-ea"/>
              <a:cs typeface="Arial"/>
            </a:endParaRPr>
          </a:p>
        </p:txBody>
      </p:sp>
      <p:sp>
        <p:nvSpPr>
          <p:cNvPr id="9" name="Rectangle 3"/>
          <p:cNvSpPr txBox="1">
            <a:spLocks noChangeArrowheads="1"/>
          </p:cNvSpPr>
          <p:nvPr/>
        </p:nvSpPr>
        <p:spPr>
          <a:xfrm>
            <a:off x="451945" y="1207234"/>
            <a:ext cx="8229600" cy="4525963"/>
          </a:xfrm>
          <a:prstGeom prst="rect">
            <a:avLst/>
          </a:prstGeom>
        </p:spPr>
        <p:style>
          <a:lnRef idx="2">
            <a:schemeClr val="accent6"/>
          </a:lnRef>
          <a:fillRef idx="1">
            <a:schemeClr val="lt1"/>
          </a:fillRef>
          <a:effectRef idx="0">
            <a:schemeClr val="accent6"/>
          </a:effectRef>
          <a:fontRef idx="minor">
            <a:schemeClr val="dk1"/>
          </a:fontRef>
        </p:style>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90000"/>
              </a:lnSpc>
              <a:buFontTx/>
              <a:buNone/>
            </a:pPr>
            <a:r>
              <a:rPr lang="en-GB" sz="2200" dirty="0" smtClean="0">
                <a:latin typeface="Calibri" pitchFamily="34" charset="0"/>
              </a:rPr>
              <a:t>As a result of the lesson today I:</a:t>
            </a:r>
          </a:p>
          <a:p>
            <a:pPr>
              <a:lnSpc>
                <a:spcPct val="90000"/>
              </a:lnSpc>
              <a:buFontTx/>
              <a:buNone/>
            </a:pPr>
            <a:endParaRPr lang="en-GB" sz="2200" dirty="0" smtClean="0">
              <a:latin typeface="Calibri" pitchFamily="34" charset="0"/>
            </a:endParaRPr>
          </a:p>
          <a:p>
            <a:pPr>
              <a:lnSpc>
                <a:spcPct val="90000"/>
              </a:lnSpc>
              <a:buFontTx/>
              <a:buNone/>
            </a:pPr>
            <a:r>
              <a:rPr lang="en-GB" b="1" dirty="0" smtClean="0">
                <a:latin typeface="Calibri" pitchFamily="34" charset="0"/>
              </a:rPr>
              <a:t>Know</a:t>
            </a:r>
            <a:r>
              <a:rPr lang="en-GB" dirty="0" smtClean="0">
                <a:latin typeface="Calibri" pitchFamily="34" charset="0"/>
              </a:rPr>
              <a:t>…</a:t>
            </a:r>
          </a:p>
          <a:p>
            <a:pPr>
              <a:lnSpc>
                <a:spcPct val="90000"/>
              </a:lnSpc>
              <a:buFontTx/>
              <a:buNone/>
            </a:pPr>
            <a:endParaRPr lang="en-GB" dirty="0" smtClean="0">
              <a:latin typeface="Calibri" pitchFamily="34" charset="0"/>
            </a:endParaRPr>
          </a:p>
          <a:p>
            <a:pPr>
              <a:lnSpc>
                <a:spcPct val="90000"/>
              </a:lnSpc>
              <a:buFontTx/>
              <a:buNone/>
            </a:pPr>
            <a:endParaRPr lang="en-GB" dirty="0" smtClean="0">
              <a:latin typeface="Calibri" pitchFamily="34" charset="0"/>
            </a:endParaRPr>
          </a:p>
          <a:p>
            <a:pPr>
              <a:lnSpc>
                <a:spcPct val="90000"/>
              </a:lnSpc>
              <a:buFontTx/>
              <a:buNone/>
            </a:pPr>
            <a:r>
              <a:rPr lang="en-GB" b="1" dirty="0" smtClean="0">
                <a:latin typeface="Calibri" pitchFamily="34" charset="0"/>
              </a:rPr>
              <a:t>Understand</a:t>
            </a:r>
            <a:r>
              <a:rPr lang="en-GB" dirty="0" smtClean="0">
                <a:latin typeface="Calibri" pitchFamily="34" charset="0"/>
              </a:rPr>
              <a:t>…</a:t>
            </a:r>
          </a:p>
          <a:p>
            <a:pPr>
              <a:lnSpc>
                <a:spcPct val="90000"/>
              </a:lnSpc>
              <a:buFontTx/>
              <a:buNone/>
            </a:pPr>
            <a:endParaRPr lang="en-GB" dirty="0" smtClean="0">
              <a:latin typeface="Calibri" pitchFamily="34" charset="0"/>
            </a:endParaRPr>
          </a:p>
          <a:p>
            <a:pPr>
              <a:lnSpc>
                <a:spcPct val="90000"/>
              </a:lnSpc>
              <a:buFontTx/>
              <a:buNone/>
            </a:pPr>
            <a:endParaRPr lang="en-GB" dirty="0" smtClean="0">
              <a:latin typeface="Calibri" pitchFamily="34" charset="0"/>
            </a:endParaRPr>
          </a:p>
          <a:p>
            <a:pPr>
              <a:lnSpc>
                <a:spcPct val="90000"/>
              </a:lnSpc>
              <a:buFontTx/>
              <a:buNone/>
            </a:pPr>
            <a:r>
              <a:rPr lang="en-GB" dirty="0" smtClean="0">
                <a:latin typeface="Calibri" pitchFamily="34" charset="0"/>
              </a:rPr>
              <a:t>Can use the </a:t>
            </a:r>
            <a:r>
              <a:rPr lang="en-GB" b="1" dirty="0" smtClean="0">
                <a:latin typeface="Calibri" pitchFamily="34" charset="0"/>
              </a:rPr>
              <a:t>information</a:t>
            </a:r>
            <a:r>
              <a:rPr lang="en-GB" dirty="0" smtClean="0">
                <a:latin typeface="Calibri" pitchFamily="34" charset="0"/>
              </a:rPr>
              <a:t> to….</a:t>
            </a:r>
          </a:p>
          <a:p>
            <a:pPr>
              <a:lnSpc>
                <a:spcPct val="90000"/>
              </a:lnSpc>
              <a:buFontTx/>
              <a:buNone/>
            </a:pPr>
            <a:endParaRPr lang="en-GB" dirty="0">
              <a:latin typeface="Calibri" pitchFamily="34" charset="0"/>
            </a:endParaRPr>
          </a:p>
        </p:txBody>
      </p:sp>
      <p:pic>
        <p:nvPicPr>
          <p:cNvPr id="10" name="Picture 2" descr="http://www.really-learn-english.com/image-files/letter-k.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06615" y="2067063"/>
            <a:ext cx="2381250" cy="238125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http://www.clipartkid.com/images/396/download-png-download-eps-download-zip-email-bookmark-report-AN74zp-clipart.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87865" y="2219463"/>
            <a:ext cx="1828800"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 descr="http://www.okclipart.com/img6/zwtqhvbirgchdtrudjfg.jpg"/>
          <p:cNvPicPr>
            <a:picLocks noChangeAspect="1" noChangeArrowheads="1"/>
          </p:cNvPicPr>
          <p:nvPr/>
        </p:nvPicPr>
        <p:blipFill rotWithShape="1">
          <a:blip r:embed="rId6">
            <a:extLst>
              <a:ext uri="{28A0092B-C50C-407E-A947-70E740481C1C}">
                <a14:useLocalDpi xmlns:a14="http://schemas.microsoft.com/office/drawing/2010/main" val="0"/>
              </a:ext>
            </a:extLst>
          </a:blip>
          <a:srcRect l="27917" r="28083"/>
          <a:stretch/>
        </p:blipFill>
        <p:spPr bwMode="auto">
          <a:xfrm>
            <a:off x="7326263" y="1762263"/>
            <a:ext cx="1072896"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77998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3821"/>
            <a:ext cx="9144000" cy="761724"/>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07484" rtl="0" eaLnBrk="1" fontAlgn="base" latinLnBrk="0" hangingPunct="0">
              <a:lnSpc>
                <a:spcPct val="93000"/>
              </a:lnSpc>
              <a:spcBef>
                <a:spcPct val="0"/>
              </a:spcBef>
              <a:spcAft>
                <a:spcPct val="0"/>
              </a:spcAft>
              <a:buClr>
                <a:srgbClr val="000000"/>
              </a:buClr>
              <a:buSzPct val="100000"/>
              <a:buFontTx/>
              <a:buNone/>
              <a:tabLst/>
              <a:defRPr/>
            </a:pPr>
            <a:endParaRPr kumimoji="0" lang="en-US" sz="3200" b="0" i="0" u="none" strike="noStrike" kern="1200" cap="none" spc="0" normalizeH="0" baseline="0" noProof="0" dirty="0">
              <a:ln>
                <a:noFill/>
              </a:ln>
              <a:solidFill>
                <a:prstClr val="white"/>
              </a:solidFill>
              <a:effectLst/>
              <a:uLnTx/>
              <a:uFillTx/>
              <a:latin typeface="Kristen ITC" panose="03050502040202030202" pitchFamily="66" charset="0"/>
              <a:ea typeface="+mn-ea"/>
              <a:cs typeface="+mn-cs"/>
            </a:endParaRPr>
          </a:p>
          <a:p>
            <a:pPr marL="0" marR="0" lvl="0" indent="0" algn="ctr" defTabSz="407484" rtl="0" eaLnBrk="1" fontAlgn="base" latinLnBrk="0" hangingPunct="0">
              <a:lnSpc>
                <a:spcPct val="93000"/>
              </a:lnSpc>
              <a:spcBef>
                <a:spcPct val="0"/>
              </a:spcBef>
              <a:spcAft>
                <a:spcPct val="0"/>
              </a:spcAft>
              <a:buClr>
                <a:srgbClr val="000000"/>
              </a:buClr>
              <a:buSzPct val="100000"/>
              <a:buFontTx/>
              <a:buNone/>
              <a:tabLst/>
              <a:defRPr/>
            </a:pPr>
            <a:r>
              <a:rPr kumimoji="0" lang="en-US" sz="3200" b="0" i="0" u="none" strike="noStrike" kern="1200" cap="none" spc="0" normalizeH="0" baseline="0" noProof="0" dirty="0" smtClean="0">
                <a:ln>
                  <a:noFill/>
                </a:ln>
                <a:solidFill>
                  <a:prstClr val="white"/>
                </a:solidFill>
                <a:effectLst/>
                <a:uLnTx/>
                <a:uFillTx/>
                <a:latin typeface="Kristen ITC" panose="03050502040202030202" pitchFamily="66" charset="0"/>
                <a:ea typeface="+mn-ea"/>
                <a:cs typeface="+mn-cs"/>
              </a:rPr>
              <a:t>Task on Entry / Connect Activity</a:t>
            </a: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
            </a:r>
            <a:b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br>
            <a:endParaRPr kumimoji="0" lang="en-US" sz="3200" b="1" i="0" u="none" strike="noStrike" kern="1200" cap="none" spc="0" normalizeH="0" baseline="0" noProof="0" dirty="0">
              <a:ln>
                <a:noFill/>
              </a:ln>
              <a:solidFill>
                <a:srgbClr val="FFFFFF"/>
              </a:solidFill>
              <a:effectLst/>
              <a:uLnTx/>
              <a:uFillTx/>
              <a:latin typeface="Calibri" panose="020F0502020204030204"/>
              <a:ea typeface="+mn-ea"/>
              <a:cs typeface="Arial"/>
            </a:endParaRPr>
          </a:p>
        </p:txBody>
      </p:sp>
      <p:sp>
        <p:nvSpPr>
          <p:cNvPr id="8" name="TextBox 7"/>
          <p:cNvSpPr txBox="1"/>
          <p:nvPr/>
        </p:nvSpPr>
        <p:spPr>
          <a:xfrm>
            <a:off x="489732" y="874065"/>
            <a:ext cx="8190937"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black"/>
                </a:solidFill>
                <a:effectLst/>
                <a:uLnTx/>
                <a:uFillTx/>
                <a:latin typeface="Calibri" panose="020F0502020204030204"/>
                <a:ea typeface="+mn-ea"/>
                <a:cs typeface="+mn-cs"/>
              </a:rPr>
              <a:t>How much do you know about Bolivia?</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TextBox 11"/>
          <p:cNvSpPr txBox="1"/>
          <p:nvPr/>
        </p:nvSpPr>
        <p:spPr>
          <a:xfrm>
            <a:off x="194441" y="1619991"/>
            <a:ext cx="4225159"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prstClr val="black"/>
                </a:solidFill>
                <a:effectLst/>
                <a:uLnTx/>
                <a:uFillTx/>
                <a:latin typeface="Calibri" panose="020F0502020204030204"/>
                <a:ea typeface="+mn-ea"/>
                <a:cs typeface="+mn-cs"/>
              </a:rPr>
              <a:t>What is the capital city of Bolivia?</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 name="TextBox 12"/>
          <p:cNvSpPr txBox="1"/>
          <p:nvPr/>
        </p:nvSpPr>
        <p:spPr>
          <a:xfrm>
            <a:off x="194441" y="2267399"/>
            <a:ext cx="860271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prstClr val="black"/>
                </a:solidFill>
                <a:effectLst/>
                <a:uLnTx/>
                <a:uFillTx/>
                <a:latin typeface="Calibri" panose="020F0502020204030204"/>
                <a:ea typeface="+mn-ea"/>
                <a:cs typeface="+mn-cs"/>
              </a:rPr>
              <a:t>How many languages are officially spoken in Bolivia?</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 name="TextBox 13"/>
          <p:cNvSpPr txBox="1"/>
          <p:nvPr/>
        </p:nvSpPr>
        <p:spPr>
          <a:xfrm>
            <a:off x="194441" y="4107587"/>
            <a:ext cx="860271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prstClr val="black"/>
                </a:solidFill>
                <a:effectLst/>
                <a:uLnTx/>
                <a:uFillTx/>
                <a:latin typeface="Calibri" panose="020F0502020204030204"/>
                <a:ea typeface="+mn-ea"/>
                <a:cs typeface="+mn-cs"/>
              </a:rPr>
              <a:t>Name one other Latin America country other than Bolivia which is land locked.</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 name="TextBox 14"/>
          <p:cNvSpPr txBox="1"/>
          <p:nvPr/>
        </p:nvSpPr>
        <p:spPr>
          <a:xfrm>
            <a:off x="194441" y="2986817"/>
            <a:ext cx="8386755"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prstClr val="black"/>
                </a:solidFill>
                <a:effectLst/>
                <a:uLnTx/>
                <a:uFillTx/>
                <a:latin typeface="Calibri" panose="020F0502020204030204"/>
                <a:ea typeface="+mn-ea"/>
                <a:cs typeface="+mn-cs"/>
              </a:rPr>
              <a:t>What is the name of the World’s highest lake on the border of Peru &amp; Bolivia?</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p:cNvSpPr txBox="1"/>
          <p:nvPr/>
        </p:nvSpPr>
        <p:spPr>
          <a:xfrm>
            <a:off x="194440" y="5228357"/>
            <a:ext cx="860271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prstClr val="black"/>
                </a:solidFill>
                <a:effectLst/>
                <a:uLnTx/>
                <a:uFillTx/>
                <a:latin typeface="Calibri" panose="020F0502020204030204"/>
                <a:ea typeface="+mn-ea"/>
                <a:cs typeface="+mn-cs"/>
              </a:rPr>
              <a:t>Which small </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a</a:t>
            </a:r>
            <a:r>
              <a:rPr kumimoji="0" lang="en-US" sz="2000" b="0" i="0" u="none" strike="noStrike" kern="1200" cap="none" spc="0" normalizeH="0" baseline="0" noProof="0" dirty="0" smtClean="0">
                <a:ln>
                  <a:noFill/>
                </a:ln>
                <a:solidFill>
                  <a:prstClr val="black"/>
                </a:solidFill>
                <a:effectLst/>
                <a:uLnTx/>
                <a:uFillTx/>
                <a:latin typeface="Calibri" panose="020F0502020204030204"/>
                <a:ea typeface="+mn-ea"/>
                <a:cs typeface="+mn-cs"/>
              </a:rPr>
              <a:t>nimal is traditionally eaten in the Andes highlands?</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TextBox 3"/>
          <p:cNvSpPr txBox="1"/>
          <p:nvPr/>
        </p:nvSpPr>
        <p:spPr>
          <a:xfrm>
            <a:off x="4471463" y="1594104"/>
            <a:ext cx="1168026" cy="4616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sz="2400" b="1" dirty="0" smtClean="0"/>
              <a:t>Sucre</a:t>
            </a:r>
            <a:endParaRPr lang="en-US" sz="2400" b="1" dirty="0"/>
          </a:p>
        </p:txBody>
      </p:sp>
      <p:sp>
        <p:nvSpPr>
          <p:cNvPr id="11" name="TextBox 10"/>
          <p:cNvSpPr txBox="1"/>
          <p:nvPr/>
        </p:nvSpPr>
        <p:spPr>
          <a:xfrm>
            <a:off x="6006348" y="2205844"/>
            <a:ext cx="1168026" cy="4616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sz="2400" b="1" dirty="0" smtClean="0"/>
              <a:t>37</a:t>
            </a:r>
            <a:endParaRPr lang="en-US" sz="2400" b="1" dirty="0"/>
          </a:p>
        </p:txBody>
      </p:sp>
      <p:sp>
        <p:nvSpPr>
          <p:cNvPr id="16" name="TextBox 15"/>
          <p:cNvSpPr txBox="1"/>
          <p:nvPr/>
        </p:nvSpPr>
        <p:spPr>
          <a:xfrm>
            <a:off x="639691" y="3460179"/>
            <a:ext cx="1972879" cy="4616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sz="2400" b="1" dirty="0" smtClean="0"/>
              <a:t>Lake Titicaca</a:t>
            </a:r>
            <a:endParaRPr lang="en-US" sz="2400" b="1" dirty="0"/>
          </a:p>
        </p:txBody>
      </p:sp>
      <p:sp>
        <p:nvSpPr>
          <p:cNvPr id="17" name="TextBox 16"/>
          <p:cNvSpPr txBox="1"/>
          <p:nvPr/>
        </p:nvSpPr>
        <p:spPr>
          <a:xfrm>
            <a:off x="7034358" y="5197579"/>
            <a:ext cx="1646311" cy="4616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sz="2400" b="1" dirty="0" smtClean="0"/>
              <a:t>Guinea Pig</a:t>
            </a:r>
            <a:endParaRPr lang="en-US" sz="2400" b="1" dirty="0"/>
          </a:p>
        </p:txBody>
      </p:sp>
      <p:sp>
        <p:nvSpPr>
          <p:cNvPr id="18" name="TextBox 17"/>
          <p:cNvSpPr txBox="1"/>
          <p:nvPr/>
        </p:nvSpPr>
        <p:spPr>
          <a:xfrm>
            <a:off x="639691" y="4642504"/>
            <a:ext cx="1972880" cy="4616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sz="2400" b="1" dirty="0" smtClean="0"/>
              <a:t>Paraguay</a:t>
            </a:r>
            <a:endParaRPr lang="en-US" sz="2400" b="1" dirty="0"/>
          </a:p>
        </p:txBody>
      </p:sp>
      <p:sp>
        <p:nvSpPr>
          <p:cNvPr id="19" name="TextBox 18"/>
          <p:cNvSpPr txBox="1"/>
          <p:nvPr/>
        </p:nvSpPr>
        <p:spPr>
          <a:xfrm>
            <a:off x="4680856" y="6094342"/>
            <a:ext cx="1807029" cy="4616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sz="2400" b="1" dirty="0" err="1" smtClean="0"/>
              <a:t>Evo</a:t>
            </a:r>
            <a:r>
              <a:rPr lang="en-US" sz="2400" b="1" dirty="0" smtClean="0"/>
              <a:t> Morales</a:t>
            </a:r>
            <a:endParaRPr lang="en-US" sz="2400" b="1" dirty="0"/>
          </a:p>
        </p:txBody>
      </p:sp>
      <p:sp>
        <p:nvSpPr>
          <p:cNvPr id="20" name="TextBox 19"/>
          <p:cNvSpPr txBox="1"/>
          <p:nvPr/>
        </p:nvSpPr>
        <p:spPr>
          <a:xfrm>
            <a:off x="270641" y="6094342"/>
            <a:ext cx="441021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prstClr val="black"/>
                </a:solidFill>
                <a:effectLst/>
                <a:uLnTx/>
                <a:uFillTx/>
                <a:latin typeface="Calibri" panose="020F0502020204030204"/>
                <a:ea typeface="+mn-ea"/>
                <a:cs typeface="+mn-cs"/>
              </a:rPr>
              <a:t>Who</a:t>
            </a:r>
            <a:r>
              <a:rPr kumimoji="0" lang="en-US" sz="2000" b="0" i="0" u="none" strike="noStrike" kern="1200" cap="none" spc="0" normalizeH="0" noProof="0" dirty="0" smtClean="0">
                <a:ln>
                  <a:noFill/>
                </a:ln>
                <a:solidFill>
                  <a:prstClr val="black"/>
                </a:solidFill>
                <a:effectLst/>
                <a:uLnTx/>
                <a:uFillTx/>
                <a:latin typeface="Calibri" panose="020F0502020204030204"/>
                <a:ea typeface="+mn-ea"/>
                <a:cs typeface="+mn-cs"/>
              </a:rPr>
              <a:t> is the current President of Bolivia</a:t>
            </a:r>
            <a:r>
              <a:rPr kumimoji="0" lang="en-US" sz="2000" b="0" i="0" u="none" strike="noStrike" kern="1200" cap="none" spc="0" normalizeH="0" baseline="0" noProof="0" dirty="0" smtClean="0">
                <a:ln>
                  <a:noFill/>
                </a:ln>
                <a:solidFill>
                  <a:prstClr val="black"/>
                </a:solidFill>
                <a:effectLst/>
                <a:uLnTx/>
                <a:uFillTx/>
                <a:latin typeface="Calibri" panose="020F0502020204030204"/>
                <a:ea typeface="+mn-ea"/>
                <a:cs typeface="+mn-cs"/>
              </a:rPr>
              <a:t>?</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90257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animBg="1"/>
      <p:bldP spid="16" grpId="0" animBg="1"/>
      <p:bldP spid="17" grpId="0" animBg="1"/>
      <p:bldP spid="18" grpId="0" animBg="1"/>
      <p:bldP spid="1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a:spLocks noChangeArrowheads="1"/>
          </p:cNvSpPr>
          <p:nvPr/>
        </p:nvSpPr>
        <p:spPr bwMode="auto">
          <a:xfrm>
            <a:off x="107950" y="1125538"/>
            <a:ext cx="3902075" cy="422275"/>
          </a:xfrm>
          <a:prstGeom prst="roundRect">
            <a:avLst>
              <a:gd name="adj" fmla="val 16667"/>
            </a:avLst>
          </a:prstGeom>
          <a:gradFill rotWithShape="1">
            <a:gsLst>
              <a:gs pos="0">
                <a:srgbClr val="9BC1FF"/>
              </a:gs>
              <a:gs pos="100000">
                <a:srgbClr val="3F80CD"/>
              </a:gs>
            </a:gsLst>
            <a:lin ang="5400000"/>
          </a:gradFill>
          <a:ln w="9525">
            <a:solidFill>
              <a:srgbClr val="4A7EBB"/>
            </a:solidFill>
            <a:round/>
            <a:headEnd/>
            <a:tailEnd/>
          </a:ln>
          <a:effectLst>
            <a:outerShdw blurRad="40000" dist="23000" dir="5400000" rotWithShape="0">
              <a:srgbClr val="808080">
                <a:alpha val="34999"/>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a:ea typeface="+mn-ea"/>
                <a:cs typeface="Arial"/>
              </a:rPr>
              <a:t>Learning Objective</a:t>
            </a: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5" name="Rounded Rectangle 4"/>
          <p:cNvSpPr>
            <a:spLocks noChangeArrowheads="1"/>
          </p:cNvSpPr>
          <p:nvPr/>
        </p:nvSpPr>
        <p:spPr bwMode="auto">
          <a:xfrm>
            <a:off x="131763" y="3440036"/>
            <a:ext cx="3902075" cy="423863"/>
          </a:xfrm>
          <a:prstGeom prst="roundRect">
            <a:avLst>
              <a:gd name="adj" fmla="val 16667"/>
            </a:avLst>
          </a:prstGeom>
          <a:gradFill rotWithShape="1">
            <a:gsLst>
              <a:gs pos="0">
                <a:srgbClr val="9BC1FF"/>
              </a:gs>
              <a:gs pos="100000">
                <a:srgbClr val="3F80CD"/>
              </a:gs>
            </a:gsLst>
            <a:lin ang="5400000"/>
          </a:gradFill>
          <a:ln w="9525">
            <a:solidFill>
              <a:srgbClr val="4A7EBB"/>
            </a:solidFill>
            <a:round/>
            <a:headEnd/>
            <a:tailEnd/>
          </a:ln>
          <a:effectLst>
            <a:outerShdw blurRad="40000" dist="23000" dir="5400000" rotWithShape="0">
              <a:srgbClr val="808080">
                <a:alpha val="34999"/>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a:ea typeface="+mn-ea"/>
                <a:cs typeface="Arial"/>
              </a:rPr>
              <a:t>Learning Outcomes</a:t>
            </a: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6" name="Rounded Rectangle 5"/>
          <p:cNvSpPr>
            <a:spLocks noChangeArrowheads="1"/>
          </p:cNvSpPr>
          <p:nvPr/>
        </p:nvSpPr>
        <p:spPr bwMode="auto">
          <a:xfrm>
            <a:off x="185738" y="3949223"/>
            <a:ext cx="2922587" cy="2792890"/>
          </a:xfrm>
          <a:prstGeom prst="roundRect">
            <a:avLst>
              <a:gd name="adj" fmla="val 16667"/>
            </a:avLst>
          </a:prstGeom>
          <a:gradFill rotWithShape="1">
            <a:gsLst>
              <a:gs pos="0">
                <a:srgbClr val="FFE5E5"/>
              </a:gs>
              <a:gs pos="64999">
                <a:srgbClr val="FFBEBD"/>
              </a:gs>
              <a:gs pos="100000">
                <a:srgbClr val="FFA2A1"/>
              </a:gs>
            </a:gsLst>
            <a:lin ang="5400000" scaled="1"/>
          </a:gradFill>
          <a:ln w="9525">
            <a:solidFill>
              <a:srgbClr val="BE4B48"/>
            </a:solidFill>
            <a:round/>
            <a:headEnd/>
            <a:tailEnd/>
          </a:ln>
          <a:effectLst>
            <a:outerShdw blurRad="40000" dist="20000" dir="5400000" rotWithShape="0">
              <a:srgbClr val="808080">
                <a:alpha val="37999"/>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Arial"/>
                <a:ea typeface="+mn-ea"/>
                <a:cs typeface="Arial"/>
              </a:rPr>
              <a:t>Grade 4</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Calibri" panose="020F0502020204030204"/>
                <a:ea typeface="+mn-ea"/>
                <a:cs typeface="+mn-cs"/>
              </a:rPr>
              <a:t>You</a:t>
            </a:r>
            <a:r>
              <a:rPr kumimoji="0" lang="en-US" sz="2400" b="0" i="0" u="none" strike="noStrike" kern="1200" cap="none" spc="0" normalizeH="0" noProof="0" dirty="0" smtClean="0">
                <a:ln>
                  <a:noFill/>
                </a:ln>
                <a:solidFill>
                  <a:prstClr val="black"/>
                </a:solidFill>
                <a:effectLst/>
                <a:uLnTx/>
                <a:uFillTx/>
                <a:latin typeface="Calibri" panose="020F0502020204030204"/>
                <a:ea typeface="+mn-ea"/>
                <a:cs typeface="+mn-cs"/>
              </a:rPr>
              <a:t> can describe examples of how </a:t>
            </a:r>
            <a:r>
              <a:rPr lang="en-US" sz="2400" dirty="0" smtClean="0">
                <a:solidFill>
                  <a:prstClr val="black"/>
                </a:solidFill>
                <a:latin typeface="Calibri" panose="020F0502020204030204"/>
              </a:rPr>
              <a:t>government action led to improved civil rights for indigenous people.</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ounded Rectangle 7"/>
          <p:cNvSpPr>
            <a:spLocks noChangeArrowheads="1"/>
          </p:cNvSpPr>
          <p:nvPr/>
        </p:nvSpPr>
        <p:spPr bwMode="auto">
          <a:xfrm>
            <a:off x="3248025" y="3949223"/>
            <a:ext cx="2876550" cy="2792890"/>
          </a:xfrm>
          <a:prstGeom prst="roundRect">
            <a:avLst>
              <a:gd name="adj" fmla="val 16667"/>
            </a:avLst>
          </a:prstGeom>
          <a:gradFill rotWithShape="1">
            <a:gsLst>
              <a:gs pos="0">
                <a:srgbClr val="F0EAF9"/>
              </a:gs>
              <a:gs pos="64999">
                <a:srgbClr val="D9CBEE"/>
              </a:gs>
              <a:gs pos="100000">
                <a:srgbClr val="C9B5E8"/>
              </a:gs>
            </a:gsLst>
            <a:lin ang="5400000" scaled="1"/>
          </a:gradFill>
          <a:ln w="9525">
            <a:solidFill>
              <a:srgbClr val="7D60A0"/>
            </a:solidFill>
            <a:round/>
            <a:headEnd/>
            <a:tailEnd/>
          </a:ln>
          <a:effectLst>
            <a:outerShdw blurRad="40000" dist="20000" dir="5400000" rotWithShape="0">
              <a:srgbClr val="808080">
                <a:alpha val="37999"/>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Arial"/>
                <a:ea typeface="+mn-ea"/>
                <a:cs typeface="Arial"/>
              </a:rPr>
              <a:t>Grade 5</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Calibri" panose="020F0502020204030204"/>
                <a:ea typeface="+mn-ea"/>
                <a:cs typeface="+mn-cs"/>
              </a:rPr>
              <a:t>You can </a:t>
            </a:r>
            <a:r>
              <a:rPr kumimoji="0" lang="en-US" sz="2400" b="0" i="0" u="none" strike="noStrike" kern="1200" cap="none" spc="0" normalizeH="0" baseline="0" noProof="0" dirty="0" smtClean="0">
                <a:ln>
                  <a:noFill/>
                </a:ln>
                <a:solidFill>
                  <a:prstClr val="black"/>
                </a:solidFill>
                <a:effectLst/>
                <a:uLnTx/>
                <a:uFillTx/>
                <a:latin typeface="Calibri" panose="020F0502020204030204"/>
                <a:ea typeface="+mn-ea"/>
                <a:cs typeface="+mn-cs"/>
              </a:rPr>
              <a:t>consider</a:t>
            </a:r>
            <a:r>
              <a:rPr kumimoji="0" lang="en-US" sz="2400" b="0" i="0" u="none" strike="noStrike" kern="1200" cap="none" spc="0" normalizeH="0" noProof="0" dirty="0" smtClean="0">
                <a:ln>
                  <a:noFill/>
                </a:ln>
                <a:solidFill>
                  <a:prstClr val="black"/>
                </a:solidFill>
                <a:effectLst/>
                <a:uLnTx/>
                <a:uFillTx/>
                <a:latin typeface="Calibri" panose="020F0502020204030204"/>
                <a:ea typeface="+mn-ea"/>
                <a:cs typeface="+mn-cs"/>
              </a:rPr>
              <a:t> how significant the role of the government was in guaranteeing equal civil rights.</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Rounded Rectangle 8"/>
          <p:cNvSpPr>
            <a:spLocks noChangeArrowheads="1"/>
          </p:cNvSpPr>
          <p:nvPr/>
        </p:nvSpPr>
        <p:spPr bwMode="auto">
          <a:xfrm>
            <a:off x="6230938" y="3991955"/>
            <a:ext cx="2724150" cy="2750157"/>
          </a:xfrm>
          <a:prstGeom prst="roundRect">
            <a:avLst>
              <a:gd name="adj" fmla="val 16667"/>
            </a:avLst>
          </a:prstGeom>
          <a:gradFill rotWithShape="1">
            <a:gsLst>
              <a:gs pos="0">
                <a:srgbClr val="F5FFE6"/>
              </a:gs>
              <a:gs pos="64999">
                <a:srgbClr val="E4FDC2"/>
              </a:gs>
              <a:gs pos="100000">
                <a:srgbClr val="DAFDA7"/>
              </a:gs>
            </a:gsLst>
            <a:lin ang="5400000" scaled="1"/>
          </a:gradFill>
          <a:ln w="9525">
            <a:solidFill>
              <a:srgbClr val="98B954"/>
            </a:solidFill>
            <a:round/>
            <a:headEnd/>
            <a:tailEnd/>
          </a:ln>
          <a:effectLst>
            <a:outerShdw blurRad="40000" dist="20000" dir="5400000" rotWithShape="0">
              <a:srgbClr val="808080">
                <a:alpha val="37999"/>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262626"/>
                </a:solidFill>
                <a:effectLst/>
                <a:uLnTx/>
                <a:uFillTx/>
                <a:latin typeface="Arial"/>
                <a:ea typeface="+mn-ea"/>
                <a:cs typeface="Arial"/>
              </a:rPr>
              <a:t>Grade 6/7</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srgbClr val="262626"/>
                </a:solidFill>
                <a:effectLst/>
                <a:uLnTx/>
                <a:uFillTx/>
                <a:latin typeface="Arial"/>
                <a:cs typeface="Arial"/>
              </a:rPr>
              <a:t>You</a:t>
            </a:r>
            <a:r>
              <a:rPr kumimoji="0" lang="en-US" sz="2000" b="0" i="0" u="none" strike="noStrike" kern="1200" cap="none" spc="0" normalizeH="0" noProof="0" dirty="0" smtClean="0">
                <a:ln>
                  <a:noFill/>
                </a:ln>
                <a:solidFill>
                  <a:srgbClr val="262626"/>
                </a:solidFill>
                <a:effectLst/>
                <a:uLnTx/>
                <a:uFillTx/>
                <a:latin typeface="Arial"/>
                <a:cs typeface="Arial"/>
              </a:rPr>
              <a:t> can explain the </a:t>
            </a:r>
            <a:r>
              <a:rPr lang="en-US" sz="2000" dirty="0" smtClean="0">
                <a:solidFill>
                  <a:srgbClr val="262626"/>
                </a:solidFill>
                <a:latin typeface="Arial"/>
                <a:cs typeface="Arial"/>
              </a:rPr>
              <a:t>significance of the government in guaranteeing civil rights and compare this to other important factors.</a:t>
            </a:r>
            <a:endParaRPr kumimoji="0" lang="en-US" sz="2000" b="0" i="0" u="none" strike="noStrike" kern="1200" cap="none" spc="0" normalizeH="0" baseline="0" noProof="0" dirty="0">
              <a:ln>
                <a:noFill/>
              </a:ln>
              <a:solidFill>
                <a:srgbClr val="262626"/>
              </a:solidFill>
              <a:effectLst/>
              <a:uLnTx/>
              <a:uFillTx/>
              <a:latin typeface="Calibri" panose="020F0502020204030204"/>
            </a:endParaRPr>
          </a:p>
        </p:txBody>
      </p:sp>
      <p:sp>
        <p:nvSpPr>
          <p:cNvPr id="5127" name="Rectangle 6"/>
          <p:cNvSpPr>
            <a:spLocks noChangeArrowheads="1"/>
          </p:cNvSpPr>
          <p:nvPr/>
        </p:nvSpPr>
        <p:spPr bwMode="auto">
          <a:xfrm>
            <a:off x="150292" y="1743139"/>
            <a:ext cx="619546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marL="342900" marR="0" lvl="0" indent="-342900" algn="l" defTabSz="914400" rtl="0" eaLnBrk="1" fontAlgn="auto" latinLnBrk="0" hangingPunct="1">
              <a:lnSpc>
                <a:spcPct val="100000"/>
              </a:lnSpc>
              <a:spcBef>
                <a:spcPct val="0"/>
              </a:spcBef>
              <a:spcAft>
                <a:spcPts val="0"/>
              </a:spcAft>
              <a:buClrTx/>
              <a:buSzTx/>
              <a:buFontTx/>
              <a:buAutoNum type="arabicPeriod"/>
              <a:tabLst/>
              <a:defRPr/>
            </a:pPr>
            <a:r>
              <a:rPr lang="en-GB" altLang="en-US" sz="2000" dirty="0" smtClean="0">
                <a:solidFill>
                  <a:prstClr val="black"/>
                </a:solidFill>
                <a:latin typeface="Arial" panose="020B0604020202020204" pitchFamily="34" charset="0"/>
              </a:rPr>
              <a:t>To </a:t>
            </a:r>
            <a:r>
              <a:rPr lang="en-GB" altLang="en-US" sz="2000" dirty="0" smtClean="0">
                <a:solidFill>
                  <a:prstClr val="black"/>
                </a:solidFill>
                <a:latin typeface="Arial" panose="020B0604020202020204" pitchFamily="34" charset="0"/>
              </a:rPr>
              <a:t>know the role of the Bolivian government played in relation to the civil rights of the indigenous majority.</a:t>
            </a:r>
            <a:endParaRPr kumimoji="0" lang="en-GB" altLang="en-US"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
        <p:nvSpPr>
          <p:cNvPr id="2" name="Rectangle 1"/>
          <p:cNvSpPr>
            <a:spLocks noChangeArrowheads="1"/>
          </p:cNvSpPr>
          <p:nvPr/>
        </p:nvSpPr>
        <p:spPr bwMode="auto">
          <a:xfrm>
            <a:off x="5759669" y="1253240"/>
            <a:ext cx="3195419" cy="2479652"/>
          </a:xfrm>
          <a:prstGeom prst="rect">
            <a:avLst/>
          </a:prstGeom>
          <a:solidFill>
            <a:srgbClr val="FFFF00"/>
          </a:solidFill>
          <a:ln w="9525">
            <a:solidFill>
              <a:srgbClr val="4A7EBB"/>
            </a:solidFill>
            <a:miter lim="800000"/>
            <a:headEnd/>
            <a:tailEnd/>
          </a:ln>
          <a:effectLst>
            <a:outerShdw blurRad="40000" dist="23000" dir="5400000" rotWithShape="0">
              <a:srgbClr val="808080">
                <a:alpha val="34999"/>
              </a:srgbClr>
            </a:outerShdw>
          </a:effectLst>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000" b="1" i="0" u="sng" strike="noStrike" kern="1200" cap="none" spc="0" normalizeH="0" baseline="0" noProof="0" dirty="0" smtClean="0">
                <a:ln>
                  <a:noFill/>
                </a:ln>
                <a:solidFill>
                  <a:srgbClr val="262626"/>
                </a:solidFill>
                <a:effectLst/>
                <a:uLnTx/>
                <a:uFillTx/>
                <a:latin typeface="Calibri" pitchFamily="34" charset="0"/>
                <a:ea typeface="ＭＳ Ｐゴシック" pitchFamily="34" charset="-128"/>
                <a:cs typeface="+mn-cs"/>
              </a:rPr>
              <a:t>KEY TERMS: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000" b="1" dirty="0" smtClean="0">
                <a:solidFill>
                  <a:srgbClr val="262626"/>
                </a:solidFill>
                <a:latin typeface="Calibri" pitchFamily="34" charset="0"/>
              </a:rPr>
              <a:t>Mestizos</a:t>
            </a:r>
            <a:r>
              <a:rPr lang="en-US" altLang="en-US" sz="2000" dirty="0" smtClean="0">
                <a:solidFill>
                  <a:srgbClr val="262626"/>
                </a:solidFill>
                <a:latin typeface="Calibri" pitchFamily="34" charset="0"/>
              </a:rPr>
              <a:t> – </a:t>
            </a:r>
            <a:r>
              <a:rPr lang="en-US" altLang="en-US" sz="1400" dirty="0" smtClean="0">
                <a:solidFill>
                  <a:srgbClr val="262626"/>
                </a:solidFill>
                <a:latin typeface="Calibri" pitchFamily="34" charset="0"/>
              </a:rPr>
              <a:t>European &amp; indigenous decent.</a:t>
            </a:r>
            <a:endParaRPr lang="en-US" altLang="en-US" sz="1400" dirty="0" smtClean="0">
              <a:solidFill>
                <a:srgbClr val="262626"/>
              </a:solidFill>
              <a:latin typeface="Calibri"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000" b="1" i="0" strike="noStrike" kern="1200" cap="none" spc="0" normalizeH="0" baseline="0" noProof="0" dirty="0" err="1" smtClean="0">
                <a:ln>
                  <a:noFill/>
                </a:ln>
                <a:solidFill>
                  <a:srgbClr val="262626"/>
                </a:solidFill>
                <a:effectLst/>
                <a:uLnTx/>
                <a:uFillTx/>
                <a:latin typeface="Calibri" pitchFamily="34" charset="0"/>
                <a:ea typeface="ＭＳ Ｐゴシック" pitchFamily="34" charset="-128"/>
                <a:cs typeface="+mn-cs"/>
              </a:rPr>
              <a:t>Indigenismo</a:t>
            </a:r>
            <a:r>
              <a:rPr kumimoji="0" lang="en-US" altLang="en-US" sz="2000" i="0" strike="noStrike" kern="1200" cap="none" spc="0" normalizeH="0" baseline="0" noProof="0" dirty="0" smtClean="0">
                <a:ln>
                  <a:noFill/>
                </a:ln>
                <a:solidFill>
                  <a:srgbClr val="262626"/>
                </a:solidFill>
                <a:effectLst/>
                <a:uLnTx/>
                <a:uFillTx/>
                <a:latin typeface="Calibri" pitchFamily="34" charset="0"/>
                <a:ea typeface="ＭＳ Ｐゴシック" pitchFamily="34" charset="-128"/>
                <a:cs typeface="+mn-cs"/>
              </a:rPr>
              <a:t> – </a:t>
            </a:r>
            <a:r>
              <a:rPr kumimoji="0" lang="en-US" altLang="en-US" sz="1400" i="0" strike="noStrike" kern="1200" cap="none" spc="0" normalizeH="0" baseline="0" noProof="0" dirty="0" smtClean="0">
                <a:ln>
                  <a:noFill/>
                </a:ln>
                <a:solidFill>
                  <a:srgbClr val="262626"/>
                </a:solidFill>
                <a:effectLst/>
                <a:uLnTx/>
                <a:uFillTx/>
                <a:latin typeface="Calibri" pitchFamily="34" charset="0"/>
                <a:ea typeface="ＭＳ Ｐゴシック" pitchFamily="34" charset="-128"/>
                <a:cs typeface="+mn-cs"/>
              </a:rPr>
              <a:t>Latin American </a:t>
            </a:r>
            <a:r>
              <a:rPr kumimoji="0" lang="en-US" altLang="en-US" sz="1400" i="0" strike="noStrike" kern="1200" cap="none" spc="0" normalizeH="0" baseline="0" noProof="0" dirty="0" err="1" smtClean="0">
                <a:ln>
                  <a:noFill/>
                </a:ln>
                <a:solidFill>
                  <a:srgbClr val="262626"/>
                </a:solidFill>
                <a:effectLst/>
                <a:uLnTx/>
                <a:uFillTx/>
                <a:latin typeface="Calibri" pitchFamily="34" charset="0"/>
                <a:ea typeface="ＭＳ Ｐゴシック" pitchFamily="34" charset="-128"/>
                <a:cs typeface="+mn-cs"/>
              </a:rPr>
              <a:t>movt</a:t>
            </a:r>
            <a:r>
              <a:rPr kumimoji="0" lang="en-US" altLang="en-US" sz="1400" i="0" strike="noStrike" kern="1200" cap="none" spc="0" normalizeH="0" baseline="0" noProof="0" dirty="0" smtClean="0">
                <a:ln>
                  <a:noFill/>
                </a:ln>
                <a:solidFill>
                  <a:srgbClr val="262626"/>
                </a:solidFill>
                <a:effectLst/>
                <a:uLnTx/>
                <a:uFillTx/>
                <a:latin typeface="Calibri" pitchFamily="34" charset="0"/>
                <a:ea typeface="ＭＳ Ｐゴシック" pitchFamily="34" charset="-128"/>
                <a:cs typeface="+mn-cs"/>
              </a:rPr>
              <a:t>. That revered</a:t>
            </a:r>
            <a:r>
              <a:rPr kumimoji="0" lang="en-US" altLang="en-US" sz="1400" i="0" strike="noStrike" kern="1200" cap="none" spc="0" normalizeH="0" noProof="0" dirty="0" smtClean="0">
                <a:ln>
                  <a:noFill/>
                </a:ln>
                <a:solidFill>
                  <a:srgbClr val="262626"/>
                </a:solidFill>
                <a:effectLst/>
                <a:uLnTx/>
                <a:uFillTx/>
                <a:latin typeface="Calibri" pitchFamily="34" charset="0"/>
                <a:ea typeface="ＭＳ Ｐゴシック" pitchFamily="34" charset="-128"/>
                <a:cs typeface="+mn-cs"/>
              </a:rPr>
              <a:t> indigenous culture.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000" b="1" baseline="0" dirty="0" smtClean="0">
                <a:solidFill>
                  <a:srgbClr val="262626"/>
                </a:solidFill>
                <a:latin typeface="Calibri" pitchFamily="34" charset="0"/>
              </a:rPr>
              <a:t>Haciendas</a:t>
            </a:r>
            <a:r>
              <a:rPr lang="en-US" altLang="en-US" sz="1400" baseline="0" dirty="0" smtClean="0">
                <a:solidFill>
                  <a:srgbClr val="262626"/>
                </a:solidFill>
                <a:latin typeface="Calibri" pitchFamily="34" charset="0"/>
              </a:rPr>
              <a:t> – Great landed estates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000" b="1" i="0" strike="noStrike" kern="1200" cap="none" spc="0" normalizeH="0" noProof="0" dirty="0" smtClean="0">
                <a:ln>
                  <a:noFill/>
                </a:ln>
                <a:solidFill>
                  <a:srgbClr val="262626"/>
                </a:solidFill>
                <a:effectLst/>
                <a:uLnTx/>
                <a:uFillTx/>
                <a:latin typeface="Calibri" pitchFamily="34" charset="0"/>
                <a:ea typeface="ＭＳ Ｐゴシック" pitchFamily="34" charset="-128"/>
                <a:cs typeface="+mn-cs"/>
              </a:rPr>
              <a:t>Caciques</a:t>
            </a:r>
            <a:r>
              <a:rPr kumimoji="0" lang="en-US" altLang="en-US" sz="1400" i="0" strike="noStrike" kern="1200" cap="none" spc="0" normalizeH="0" noProof="0" dirty="0" smtClean="0">
                <a:ln>
                  <a:noFill/>
                </a:ln>
                <a:solidFill>
                  <a:srgbClr val="262626"/>
                </a:solidFill>
                <a:effectLst/>
                <a:uLnTx/>
                <a:uFillTx/>
                <a:latin typeface="Calibri" pitchFamily="34" charset="0"/>
                <a:ea typeface="ＭＳ Ｐゴシック" pitchFamily="34" charset="-128"/>
                <a:cs typeface="+mn-cs"/>
              </a:rPr>
              <a:t> – Native tribe leader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000" b="1" baseline="0" dirty="0" smtClean="0">
                <a:solidFill>
                  <a:srgbClr val="262626"/>
                </a:solidFill>
                <a:latin typeface="Calibri" pitchFamily="34" charset="0"/>
              </a:rPr>
              <a:t>Affirmative Action </a:t>
            </a:r>
            <a:endParaRPr kumimoji="0" lang="en-US" altLang="en-US" sz="2000" b="1" i="0" strike="noStrike" kern="1200" cap="none" spc="0" normalizeH="0" baseline="0" noProof="0" dirty="0" smtClean="0">
              <a:ln>
                <a:noFill/>
              </a:ln>
              <a:solidFill>
                <a:srgbClr val="262626"/>
              </a:solidFill>
              <a:effectLst/>
              <a:uLnTx/>
              <a:uFillTx/>
              <a:latin typeface="Calibri" pitchFamily="34" charset="0"/>
            </a:endParaRPr>
          </a:p>
        </p:txBody>
      </p:sp>
      <p:sp>
        <p:nvSpPr>
          <p:cNvPr id="10" name="Rounded Rectangle 9"/>
          <p:cNvSpPr>
            <a:spLocks noChangeArrowheads="1"/>
          </p:cNvSpPr>
          <p:nvPr/>
        </p:nvSpPr>
        <p:spPr bwMode="auto">
          <a:xfrm>
            <a:off x="-11113" y="3175"/>
            <a:ext cx="5770782" cy="927100"/>
          </a:xfrm>
          <a:prstGeom prst="roundRect">
            <a:avLst>
              <a:gd name="adj" fmla="val 16667"/>
            </a:avLst>
          </a:prstGeom>
          <a:solidFill>
            <a:srgbClr val="00FF00"/>
          </a:solidFill>
          <a:ln>
            <a:headEnd/>
            <a:tailEnd/>
          </a:ln>
        </p:spPr>
        <p:style>
          <a:lnRef idx="2">
            <a:schemeClr val="accent3">
              <a:shade val="50000"/>
            </a:schemeClr>
          </a:lnRef>
          <a:fillRef idx="1">
            <a:schemeClr val="accent3"/>
          </a:fillRef>
          <a:effectRef idx="0">
            <a:schemeClr val="accent3"/>
          </a:effectRef>
          <a:fontRef idx="minor">
            <a:schemeClr val="lt1"/>
          </a:fontRef>
        </p:style>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en-US" sz="2600" b="1" dirty="0" smtClean="0">
                <a:solidFill>
                  <a:prstClr val="black"/>
                </a:solidFill>
                <a:latin typeface="Calibri" panose="020F0502020204030204"/>
              </a:rPr>
              <a:t>The Bolivian Government &amp; Civil Rights</a:t>
            </a:r>
            <a:endParaRPr kumimoji="0" lang="en-US" altLang="en-US" sz="2600" b="1" i="0" u="none" strike="noStrike" kern="1200" cap="none" spc="0" normalizeH="0" baseline="0" noProof="0" dirty="0" smtClean="0">
              <a:ln>
                <a:noFill/>
              </a:ln>
              <a:solidFill>
                <a:prstClr val="black"/>
              </a:solidFill>
              <a:effectLst/>
              <a:uLnTx/>
              <a:uFillTx/>
              <a:latin typeface="Calibri" panose="020F0502020204030204"/>
            </a:endParaRPr>
          </a:p>
        </p:txBody>
      </p:sp>
      <p:pic>
        <p:nvPicPr>
          <p:cNvPr id="12" name="Picture 2" descr="http://blogs.ibo.org/files/2016/01/learner-profile-sticker-englishoptmize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59669" y="7611"/>
            <a:ext cx="1117927" cy="1117927"/>
          </a:xfrm>
          <a:prstGeom prst="rect">
            <a:avLst/>
          </a:prstGeom>
          <a:noFill/>
          <a:extLst>
            <a:ext uri="{909E8E84-426E-40DD-AFC4-6F175D3DCCD1}">
              <a14:hiddenFill xmlns:a14="http://schemas.microsoft.com/office/drawing/2010/main">
                <a:solidFill>
                  <a:srgbClr val="FFFFFF"/>
                </a:solidFill>
              </a14:hiddenFill>
            </a:ext>
          </a:extLst>
        </p:spPr>
      </p:pic>
      <p:sp>
        <p:nvSpPr>
          <p:cNvPr id="13" name="Rounded Rectangular Callout 12"/>
          <p:cNvSpPr/>
          <p:nvPr/>
        </p:nvSpPr>
        <p:spPr>
          <a:xfrm>
            <a:off x="6993923" y="123313"/>
            <a:ext cx="1961165" cy="870864"/>
          </a:xfrm>
          <a:prstGeom prst="wedgeRoundRectCallout">
            <a:avLst>
              <a:gd name="adj1" fmla="val -75494"/>
              <a:gd name="adj2" fmla="val 3111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smtClean="0">
                <a:ln>
                  <a:noFill/>
                </a:ln>
                <a:solidFill>
                  <a:prstClr val="white"/>
                </a:solidFill>
                <a:effectLst/>
                <a:uLnTx/>
                <a:uFillTx/>
                <a:latin typeface="Calibri" panose="020F0502020204030204"/>
                <a:ea typeface="+mn-ea"/>
                <a:cs typeface="+mn-cs"/>
              </a:rPr>
              <a:t>Communication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smtClean="0">
                <a:ln>
                  <a:noFill/>
                </a:ln>
                <a:solidFill>
                  <a:prstClr val="white"/>
                </a:solidFill>
                <a:effectLst/>
                <a:uLnTx/>
                <a:uFillTx/>
                <a:latin typeface="Calibri" panose="020F0502020204030204"/>
                <a:ea typeface="+mn-ea"/>
                <a:cs typeface="+mn-cs"/>
              </a:rPr>
              <a:t>Inquirer</a:t>
            </a:r>
          </a:p>
        </p:txBody>
      </p:sp>
    </p:spTree>
    <p:extLst>
      <p:ext uri="{BB962C8B-B14F-4D97-AF65-F5344CB8AC3E}">
        <p14:creationId xmlns:p14="http://schemas.microsoft.com/office/powerpoint/2010/main" val="34200578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3821"/>
            <a:ext cx="9144000" cy="761724"/>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07484" rtl="0" eaLnBrk="1" fontAlgn="base" latinLnBrk="0" hangingPunct="0">
              <a:lnSpc>
                <a:spcPct val="93000"/>
              </a:lnSpc>
              <a:spcBef>
                <a:spcPct val="0"/>
              </a:spcBef>
              <a:spcAft>
                <a:spcPct val="0"/>
              </a:spcAft>
              <a:buClr>
                <a:srgbClr val="000000"/>
              </a:buClr>
              <a:buSzPct val="100000"/>
              <a:buFontTx/>
              <a:buNone/>
              <a:tabLst/>
              <a:defRPr/>
            </a:pPr>
            <a:endParaRPr kumimoji="0" lang="en-US" sz="3200" b="0" i="0" u="none" strike="noStrike" kern="1200" cap="none" spc="0" normalizeH="0" baseline="0" noProof="0" dirty="0">
              <a:ln>
                <a:noFill/>
              </a:ln>
              <a:solidFill>
                <a:prstClr val="white"/>
              </a:solidFill>
              <a:effectLst/>
              <a:uLnTx/>
              <a:uFillTx/>
              <a:latin typeface="Kristen ITC" panose="03050502040202030202" pitchFamily="66" charset="0"/>
              <a:ea typeface="+mn-ea"/>
              <a:cs typeface="+mn-cs"/>
            </a:endParaRPr>
          </a:p>
          <a:p>
            <a:pPr marL="0" marR="0" lvl="0" indent="0" algn="ctr" defTabSz="407484" rtl="0" eaLnBrk="1" fontAlgn="base" latinLnBrk="0" hangingPunct="0">
              <a:lnSpc>
                <a:spcPct val="93000"/>
              </a:lnSpc>
              <a:spcBef>
                <a:spcPct val="0"/>
              </a:spcBef>
              <a:spcAft>
                <a:spcPct val="0"/>
              </a:spcAft>
              <a:buClr>
                <a:srgbClr val="000000"/>
              </a:buClr>
              <a:buSzPct val="100000"/>
              <a:buFontTx/>
              <a:buNone/>
              <a:tabLst/>
              <a:defRPr/>
            </a:pPr>
            <a:r>
              <a:rPr kumimoji="0" lang="en-US" sz="3200" b="0" i="0" u="none" strike="noStrike" kern="1200" cap="none" spc="0" normalizeH="0" baseline="0" noProof="0" dirty="0" smtClean="0">
                <a:ln>
                  <a:noFill/>
                </a:ln>
                <a:solidFill>
                  <a:prstClr val="white"/>
                </a:solidFill>
                <a:effectLst/>
                <a:uLnTx/>
                <a:uFillTx/>
                <a:latin typeface="Kristen ITC" panose="03050502040202030202" pitchFamily="66" charset="0"/>
                <a:ea typeface="+mn-ea"/>
                <a:cs typeface="+mn-cs"/>
              </a:rPr>
              <a:t>Background on Bolivia</a:t>
            </a: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
            </a:r>
            <a:b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br>
            <a:endParaRPr kumimoji="0" lang="en-US" sz="3200" b="1" i="0" u="none" strike="noStrike" kern="1200" cap="none" spc="0" normalizeH="0" baseline="0" noProof="0" dirty="0">
              <a:ln>
                <a:noFill/>
              </a:ln>
              <a:solidFill>
                <a:srgbClr val="FFFFFF"/>
              </a:solidFill>
              <a:effectLst/>
              <a:uLnTx/>
              <a:uFillTx/>
              <a:latin typeface="Calibri" panose="020F0502020204030204"/>
              <a:ea typeface="+mn-ea"/>
              <a:cs typeface="Arial"/>
            </a:endParaRPr>
          </a:p>
        </p:txBody>
      </p:sp>
      <p:pic>
        <p:nvPicPr>
          <p:cNvPr id="1026" name="Picture 2" descr="Image result for quick facts on bolivi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53061" y="49801"/>
            <a:ext cx="1041853" cy="70976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Image result for quick facts on bolivi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6062" y="49800"/>
            <a:ext cx="1041853" cy="70976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95943" y="1045029"/>
            <a:ext cx="8708571" cy="369332"/>
          </a:xfrm>
          <a:prstGeom prst="rect">
            <a:avLst/>
          </a:prstGeom>
          <a:noFill/>
        </p:spPr>
        <p:txBody>
          <a:bodyPr wrap="square" rtlCol="0">
            <a:spAutoFit/>
          </a:bodyPr>
          <a:lstStyle/>
          <a:p>
            <a:r>
              <a:rPr lang="en-US" dirty="0" smtClean="0"/>
              <a:t>Indigenous languages dominate NOT Spanish.  </a:t>
            </a:r>
          </a:p>
        </p:txBody>
      </p:sp>
      <p:sp>
        <p:nvSpPr>
          <p:cNvPr id="7" name="Rectangle 6"/>
          <p:cNvSpPr/>
          <p:nvPr/>
        </p:nvSpPr>
        <p:spPr>
          <a:xfrm>
            <a:off x="174170" y="1488577"/>
            <a:ext cx="3929744" cy="2308324"/>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en-US" b="1" u="sng" dirty="0" smtClean="0"/>
              <a:t>INDIGENOUS POPULATION</a:t>
            </a:r>
          </a:p>
          <a:p>
            <a:pPr algn="ctr"/>
            <a:r>
              <a:rPr lang="en-US" dirty="0" smtClean="0"/>
              <a:t>The </a:t>
            </a:r>
            <a:r>
              <a:rPr lang="en-US" dirty="0"/>
              <a:t>two largest indigenous groups are</a:t>
            </a:r>
            <a:r>
              <a:rPr lang="en-US" dirty="0" smtClean="0"/>
              <a:t>;</a:t>
            </a:r>
            <a:endParaRPr lang="en-US" b="1" u="sng" dirty="0" smtClean="0"/>
          </a:p>
          <a:p>
            <a:r>
              <a:rPr lang="en-US" b="1" dirty="0" smtClean="0"/>
              <a:t>AYMARA</a:t>
            </a:r>
            <a:r>
              <a:rPr lang="en-US" b="1" dirty="0"/>
              <a:t>:  </a:t>
            </a:r>
            <a:r>
              <a:rPr lang="en-US" dirty="0"/>
              <a:t>Make up 20-25% of the population and live in the La Paz Province</a:t>
            </a:r>
          </a:p>
          <a:p>
            <a:r>
              <a:rPr lang="en-US" b="1" dirty="0"/>
              <a:t>QUECHUA:</a:t>
            </a:r>
            <a:r>
              <a:rPr lang="en-US" dirty="0"/>
              <a:t>  Make up 35-40% of the population and live in Cochabamba &amp; Sucre Province</a:t>
            </a:r>
          </a:p>
        </p:txBody>
      </p:sp>
      <p:sp>
        <p:nvSpPr>
          <p:cNvPr id="9" name="Rectangle 8"/>
          <p:cNvSpPr/>
          <p:nvPr/>
        </p:nvSpPr>
        <p:spPr>
          <a:xfrm>
            <a:off x="4245429" y="1488577"/>
            <a:ext cx="1823356" cy="203132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en-US" b="1" u="sng" dirty="0" smtClean="0"/>
              <a:t>MESTIZO</a:t>
            </a:r>
          </a:p>
          <a:p>
            <a:pPr algn="ctr"/>
            <a:r>
              <a:rPr lang="en-US" dirty="0" smtClean="0"/>
              <a:t>(Europeans &amp; Native decent)</a:t>
            </a:r>
          </a:p>
          <a:p>
            <a:r>
              <a:rPr lang="en-US" dirty="0" err="1" smtClean="0"/>
              <a:t>Cholos</a:t>
            </a:r>
            <a:r>
              <a:rPr lang="en-US" dirty="0" smtClean="0"/>
              <a:t> the largest group who make up 30-40%</a:t>
            </a:r>
            <a:endParaRPr lang="en-US" dirty="0"/>
          </a:p>
        </p:txBody>
      </p:sp>
      <p:sp>
        <p:nvSpPr>
          <p:cNvPr id="10" name="Rectangle 9"/>
          <p:cNvSpPr/>
          <p:nvPr/>
        </p:nvSpPr>
        <p:spPr>
          <a:xfrm>
            <a:off x="6232071" y="1489960"/>
            <a:ext cx="2835728" cy="2308324"/>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en-US" b="1" u="sng" dirty="0" smtClean="0"/>
              <a:t>WHITES</a:t>
            </a:r>
          </a:p>
          <a:p>
            <a:r>
              <a:rPr lang="en-US" dirty="0" smtClean="0"/>
              <a:t>Make </a:t>
            </a:r>
            <a:r>
              <a:rPr lang="en-US" dirty="0"/>
              <a:t>up </a:t>
            </a:r>
            <a:r>
              <a:rPr lang="en-US" dirty="0" smtClean="0"/>
              <a:t>5-15% of the population.  In appearance similar to the indigenous population, but are upper-class, speak Spanish, westernized and eat non-indigenous food.</a:t>
            </a:r>
            <a:endParaRPr lang="en-US" dirty="0"/>
          </a:p>
        </p:txBody>
      </p:sp>
      <p:pic>
        <p:nvPicPr>
          <p:cNvPr id="1028" name="Picture 4" descr="https://vignette.wikia.nocookie.net/ageofforgottenempires/images/6/6f/Inca.jpg/revision/latest/scale-to-width-down/180?cb=2012042705345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39730" y="4146675"/>
            <a:ext cx="1222388" cy="252626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272142" y="3894872"/>
            <a:ext cx="7663544" cy="2862322"/>
          </a:xfrm>
          <a:prstGeom prst="rect">
            <a:avLst/>
          </a:prstGeom>
          <a:noFill/>
        </p:spPr>
        <p:txBody>
          <a:bodyPr wrap="square" rtlCol="0">
            <a:spAutoFit/>
          </a:bodyPr>
          <a:lstStyle/>
          <a:p>
            <a:r>
              <a:rPr lang="en-US" b="1" u="sng" dirty="0" smtClean="0"/>
              <a:t>BEFORE 1945</a:t>
            </a:r>
          </a:p>
          <a:p>
            <a:pPr marL="285750" indent="-285750">
              <a:buFont typeface="Arial" panose="020B0604020202020204" pitchFamily="34" charset="0"/>
              <a:buChar char="•"/>
            </a:pPr>
            <a:r>
              <a:rPr lang="en-US" dirty="0" smtClean="0"/>
              <a:t>Indigenous Bolivians did not accept Spanish conquest.</a:t>
            </a:r>
          </a:p>
          <a:p>
            <a:pPr marL="285750" indent="-285750">
              <a:buFont typeface="Arial" panose="020B0604020202020204" pitchFamily="34" charset="0"/>
              <a:buChar char="•"/>
            </a:pPr>
            <a:r>
              <a:rPr lang="en-US" dirty="0" smtClean="0"/>
              <a:t>1780, 100,000 rebelled to restore the Inca monarchy, but failed.</a:t>
            </a:r>
          </a:p>
          <a:p>
            <a:pPr marL="285750" indent="-285750">
              <a:buFont typeface="Arial" panose="020B0604020202020204" pitchFamily="34" charset="0"/>
              <a:buChar char="•"/>
            </a:pPr>
            <a:r>
              <a:rPr lang="en-US" dirty="0" smtClean="0"/>
              <a:t>The newly independent republic was dominated by whites and denied non-whites any power.  In fact life did not improve for the indigenous as;</a:t>
            </a:r>
          </a:p>
          <a:p>
            <a:pPr marL="742950" lvl="1" indent="-285750">
              <a:buFont typeface="Courier New" panose="02070309020205020404" pitchFamily="49" charset="0"/>
              <a:buChar char="o"/>
            </a:pPr>
            <a:r>
              <a:rPr lang="en-US" dirty="0" smtClean="0"/>
              <a:t>Deprived of communal lands</a:t>
            </a:r>
          </a:p>
          <a:p>
            <a:pPr marL="742950" lvl="1" indent="-285750">
              <a:buFont typeface="Courier New" panose="02070309020205020404" pitchFamily="49" charset="0"/>
              <a:buChar char="o"/>
            </a:pPr>
            <a:r>
              <a:rPr lang="en-US" dirty="0" smtClean="0"/>
              <a:t>Thousands were killed by the Spanish army</a:t>
            </a:r>
          </a:p>
          <a:p>
            <a:pPr marL="742950" lvl="1" indent="-285750">
              <a:buFont typeface="Courier New" panose="02070309020205020404" pitchFamily="49" charset="0"/>
              <a:buChar char="o"/>
            </a:pPr>
            <a:r>
              <a:rPr lang="en-US" dirty="0" smtClean="0"/>
              <a:t>Faced heavy taxation</a:t>
            </a:r>
          </a:p>
          <a:p>
            <a:pPr marL="742950" lvl="1" indent="-285750">
              <a:buFont typeface="Courier New" panose="02070309020205020404" pitchFamily="49" charset="0"/>
              <a:buChar char="o"/>
            </a:pPr>
            <a:r>
              <a:rPr lang="en-US" dirty="0" smtClean="0"/>
              <a:t>Forced to hard </a:t>
            </a:r>
            <a:r>
              <a:rPr lang="en-US" dirty="0" err="1" smtClean="0"/>
              <a:t>labour</a:t>
            </a:r>
            <a:endParaRPr lang="en-US" dirty="0" smtClean="0"/>
          </a:p>
          <a:p>
            <a:pPr marL="742950" lvl="1" indent="-285750">
              <a:buFont typeface="Courier New" panose="02070309020205020404" pitchFamily="49" charset="0"/>
              <a:buChar char="o"/>
            </a:pPr>
            <a:r>
              <a:rPr lang="en-US" dirty="0" smtClean="0"/>
              <a:t>Their land was lost</a:t>
            </a:r>
            <a:endParaRPr lang="en-US" dirty="0"/>
          </a:p>
        </p:txBody>
      </p:sp>
      <p:sp>
        <p:nvSpPr>
          <p:cNvPr id="11" name="Explosion 2 10"/>
          <p:cNvSpPr/>
          <p:nvPr/>
        </p:nvSpPr>
        <p:spPr>
          <a:xfrm>
            <a:off x="870857" y="1308505"/>
            <a:ext cx="7805058" cy="4797765"/>
          </a:xfrm>
          <a:prstGeom prst="irregularSeal2">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smtClean="0">
                <a:solidFill>
                  <a:schemeClr val="tx1"/>
                </a:solidFill>
              </a:rPr>
              <a:t>1899 revolt</a:t>
            </a:r>
          </a:p>
          <a:p>
            <a:pPr algn="ctr"/>
            <a:r>
              <a:rPr lang="en-US" sz="2400" b="1" dirty="0" smtClean="0">
                <a:solidFill>
                  <a:schemeClr val="tx1"/>
                </a:solidFill>
              </a:rPr>
              <a:t>The indigenous population rise up massacre, ritually sacrificed and ate government soldiers.  </a:t>
            </a:r>
            <a:endParaRPr lang="en-US" sz="2400" b="1" dirty="0">
              <a:solidFill>
                <a:schemeClr val="tx1"/>
              </a:solidFill>
            </a:endParaRPr>
          </a:p>
        </p:txBody>
      </p:sp>
    </p:spTree>
    <p:extLst>
      <p:ext uri="{BB962C8B-B14F-4D97-AF65-F5344CB8AC3E}">
        <p14:creationId xmlns:p14="http://schemas.microsoft.com/office/powerpoint/2010/main" val="600997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3821"/>
            <a:ext cx="9144000" cy="761724"/>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07484" rtl="0" eaLnBrk="1" fontAlgn="base" latinLnBrk="0" hangingPunct="0">
              <a:lnSpc>
                <a:spcPct val="93000"/>
              </a:lnSpc>
              <a:spcBef>
                <a:spcPct val="0"/>
              </a:spcBef>
              <a:spcAft>
                <a:spcPct val="0"/>
              </a:spcAft>
              <a:buClr>
                <a:srgbClr val="000000"/>
              </a:buClr>
              <a:buSzPct val="100000"/>
              <a:buFontTx/>
              <a:buNone/>
              <a:tabLst/>
              <a:defRPr/>
            </a:pPr>
            <a:endParaRPr kumimoji="0" lang="en-US" sz="3200" b="0" i="0" u="none" strike="noStrike" kern="1200" cap="none" spc="0" normalizeH="0" baseline="0" noProof="0" dirty="0">
              <a:ln>
                <a:noFill/>
              </a:ln>
              <a:solidFill>
                <a:prstClr val="white"/>
              </a:solidFill>
              <a:effectLst/>
              <a:uLnTx/>
              <a:uFillTx/>
              <a:latin typeface="Kristen ITC" panose="03050502040202030202" pitchFamily="66" charset="0"/>
              <a:ea typeface="+mn-ea"/>
              <a:cs typeface="+mn-cs"/>
            </a:endParaRPr>
          </a:p>
          <a:p>
            <a:pPr marL="0" marR="0" lvl="0" indent="0" algn="ctr" defTabSz="407484" rtl="0" eaLnBrk="1" fontAlgn="base" latinLnBrk="0" hangingPunct="0">
              <a:lnSpc>
                <a:spcPct val="93000"/>
              </a:lnSpc>
              <a:spcBef>
                <a:spcPct val="0"/>
              </a:spcBef>
              <a:spcAft>
                <a:spcPct val="0"/>
              </a:spcAft>
              <a:buClr>
                <a:srgbClr val="000000"/>
              </a:buClr>
              <a:buSzPct val="100000"/>
              <a:buFontTx/>
              <a:buNone/>
              <a:tabLst/>
              <a:defRPr/>
            </a:pPr>
            <a:r>
              <a:rPr lang="en-US" sz="3200" dirty="0" smtClean="0">
                <a:solidFill>
                  <a:prstClr val="white"/>
                </a:solidFill>
                <a:latin typeface="Kristen ITC" panose="03050502040202030202" pitchFamily="66" charset="0"/>
              </a:rPr>
              <a:t>Background on Bolivia</a:t>
            </a: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
            </a:r>
            <a:b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br>
            <a:endParaRPr kumimoji="0" lang="en-US" sz="3200" b="1" i="0" u="none" strike="noStrike" kern="1200" cap="none" spc="0" normalizeH="0" baseline="0" noProof="0" dirty="0">
              <a:ln>
                <a:noFill/>
              </a:ln>
              <a:solidFill>
                <a:srgbClr val="FFFFFF"/>
              </a:solidFill>
              <a:effectLst/>
              <a:uLnTx/>
              <a:uFillTx/>
              <a:latin typeface="Calibri" panose="020F0502020204030204"/>
              <a:ea typeface="+mn-ea"/>
              <a:cs typeface="Arial"/>
            </a:endParaRPr>
          </a:p>
        </p:txBody>
      </p:sp>
      <p:sp>
        <p:nvSpPr>
          <p:cNvPr id="5" name="TextBox 4"/>
          <p:cNvSpPr txBox="1"/>
          <p:nvPr/>
        </p:nvSpPr>
        <p:spPr>
          <a:xfrm>
            <a:off x="163286" y="903514"/>
            <a:ext cx="6596743" cy="2031325"/>
          </a:xfrm>
          <a:prstGeom prst="rect">
            <a:avLst/>
          </a:prstGeom>
          <a:noFill/>
        </p:spPr>
        <p:txBody>
          <a:bodyPr wrap="square" rtlCol="0">
            <a:spAutoFit/>
          </a:bodyPr>
          <a:lstStyle/>
          <a:p>
            <a:r>
              <a:rPr lang="en-US" b="1" u="sng" dirty="0" smtClean="0"/>
              <a:t>EARLY 20</a:t>
            </a:r>
            <a:r>
              <a:rPr lang="en-US" b="1" u="sng" baseline="30000" dirty="0" smtClean="0"/>
              <a:t>TH</a:t>
            </a:r>
            <a:r>
              <a:rPr lang="en-US" b="1" u="sng" dirty="0" smtClean="0"/>
              <a:t> CENTURY</a:t>
            </a:r>
          </a:p>
          <a:p>
            <a:r>
              <a:rPr lang="en-US" dirty="0" smtClean="0"/>
              <a:t>The indigenous population remain impoverished and exploited.</a:t>
            </a:r>
          </a:p>
          <a:p>
            <a:pPr marL="285750" indent="-285750">
              <a:buFont typeface="Arial" panose="020B0604020202020204" pitchFamily="34" charset="0"/>
              <a:buChar char="•"/>
            </a:pPr>
            <a:r>
              <a:rPr lang="en-US" b="1" dirty="0" smtClean="0"/>
              <a:t>1927 &amp; 1929 </a:t>
            </a:r>
            <a:r>
              <a:rPr lang="en-US" dirty="0" smtClean="0"/>
              <a:t>– violent indigenous uprisings in </a:t>
            </a:r>
            <a:r>
              <a:rPr lang="en-US" b="1" dirty="0" smtClean="0"/>
              <a:t>Andean highlands</a:t>
            </a:r>
            <a:r>
              <a:rPr lang="en-US" dirty="0" smtClean="0"/>
              <a:t>.</a:t>
            </a:r>
          </a:p>
          <a:p>
            <a:pPr marL="285750" indent="-285750">
              <a:buFont typeface="Arial" panose="020B0604020202020204" pitchFamily="34" charset="0"/>
              <a:buChar char="•"/>
            </a:pPr>
            <a:r>
              <a:rPr lang="en-US" b="1" dirty="0" smtClean="0"/>
              <a:t>1932-5:  </a:t>
            </a:r>
            <a:r>
              <a:rPr lang="en-US" dirty="0" smtClean="0"/>
              <a:t>Chaco War between Bolivia &amp; Paraguay led to tens of thousands of indigenous deaths.</a:t>
            </a:r>
          </a:p>
          <a:p>
            <a:pPr marL="285750" indent="-285750">
              <a:buFont typeface="Arial" panose="020B0604020202020204" pitchFamily="34" charset="0"/>
              <a:buChar char="•"/>
            </a:pPr>
            <a:r>
              <a:rPr lang="en-US" dirty="0" smtClean="0"/>
              <a:t>No public education was available before 1930s.  This led to the survival of indigenous culture in rural areas.</a:t>
            </a:r>
            <a:endParaRPr lang="en-US" dirty="0"/>
          </a:p>
        </p:txBody>
      </p:sp>
      <p:pic>
        <p:nvPicPr>
          <p:cNvPr id="2050" name="Picture 2" descr="http://www.timandkallie.com/uploads/2/1/6/2/21629774/6552200.jpg?392.11920529801324"/>
          <p:cNvPicPr>
            <a:picLocks noChangeAspect="1" noChangeArrowheads="1"/>
          </p:cNvPicPr>
          <p:nvPr/>
        </p:nvPicPr>
        <p:blipFill rotWithShape="1">
          <a:blip r:embed="rId2">
            <a:extLst>
              <a:ext uri="{28A0092B-C50C-407E-A947-70E740481C1C}">
                <a14:useLocalDpi xmlns:a14="http://schemas.microsoft.com/office/drawing/2010/main" val="0"/>
              </a:ext>
            </a:extLst>
          </a:blip>
          <a:srcRect r="10993"/>
          <a:stretch/>
        </p:blipFill>
        <p:spPr bwMode="auto">
          <a:xfrm>
            <a:off x="6589033" y="831161"/>
            <a:ext cx="2467881" cy="217603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63285" y="3142628"/>
            <a:ext cx="8719457" cy="3693319"/>
          </a:xfrm>
          <a:prstGeom prst="rect">
            <a:avLst/>
          </a:prstGeom>
          <a:noFill/>
        </p:spPr>
        <p:txBody>
          <a:bodyPr wrap="square" rtlCol="0">
            <a:spAutoFit/>
          </a:bodyPr>
          <a:lstStyle/>
          <a:p>
            <a:r>
              <a:rPr lang="en-US" b="1" u="sng" dirty="0" smtClean="0"/>
              <a:t>SIGNS OF CHANGE</a:t>
            </a:r>
          </a:p>
          <a:p>
            <a:pPr marL="342900" indent="-342900">
              <a:buFont typeface="+mj-lt"/>
              <a:buAutoNum type="arabicPeriod"/>
            </a:pPr>
            <a:r>
              <a:rPr lang="en-US" b="1" dirty="0" smtClean="0"/>
              <a:t>1928:</a:t>
            </a:r>
            <a:r>
              <a:rPr lang="en-US" dirty="0" smtClean="0"/>
              <a:t>  Teachers trained at teacher training school at </a:t>
            </a:r>
            <a:r>
              <a:rPr lang="en-US" dirty="0" err="1" smtClean="0"/>
              <a:t>Warisata</a:t>
            </a:r>
            <a:r>
              <a:rPr lang="en-US" dirty="0" smtClean="0"/>
              <a:t> encouraged natives to fight for land reform &amp; their rights. Centre of </a:t>
            </a:r>
            <a:r>
              <a:rPr lang="en-US" b="1" dirty="0" err="1" smtClean="0">
                <a:solidFill>
                  <a:schemeClr val="accent6">
                    <a:lumMod val="50000"/>
                  </a:schemeClr>
                </a:solidFill>
              </a:rPr>
              <a:t>indigenismo</a:t>
            </a:r>
            <a:endParaRPr lang="en-US" b="1" dirty="0" smtClean="0">
              <a:solidFill>
                <a:schemeClr val="accent6">
                  <a:lumMod val="50000"/>
                </a:schemeClr>
              </a:solidFill>
            </a:endParaRPr>
          </a:p>
          <a:p>
            <a:pPr marL="342900" indent="-342900">
              <a:buFont typeface="+mj-lt"/>
              <a:buAutoNum type="arabicPeriod"/>
            </a:pPr>
            <a:r>
              <a:rPr lang="en-US" b="1" dirty="0" smtClean="0"/>
              <a:t>1936-9 military reformist government under Colonel German Busch:  </a:t>
            </a:r>
            <a:r>
              <a:rPr lang="en-US" dirty="0" err="1" smtClean="0"/>
              <a:t>propsed</a:t>
            </a:r>
            <a:r>
              <a:rPr lang="en-US" dirty="0" smtClean="0"/>
              <a:t> laws to protect indigenous communities &amp; communal lands &amp; abolish forced </a:t>
            </a:r>
            <a:r>
              <a:rPr lang="en-US" dirty="0" err="1" smtClean="0"/>
              <a:t>labour</a:t>
            </a:r>
            <a:r>
              <a:rPr lang="en-US" dirty="0" smtClean="0"/>
              <a:t> on </a:t>
            </a:r>
            <a:r>
              <a:rPr lang="en-US" b="1" dirty="0" smtClean="0">
                <a:solidFill>
                  <a:schemeClr val="accent6">
                    <a:lumMod val="50000"/>
                  </a:schemeClr>
                </a:solidFill>
              </a:rPr>
              <a:t>haciendas</a:t>
            </a:r>
            <a:r>
              <a:rPr lang="en-US" dirty="0" smtClean="0"/>
              <a:t>.  This gained little support.  Did approve an educational reform law which opened rural education </a:t>
            </a:r>
            <a:r>
              <a:rPr lang="en-US" dirty="0" err="1" smtClean="0"/>
              <a:t>centres</a:t>
            </a:r>
            <a:r>
              <a:rPr lang="en-US" dirty="0" smtClean="0"/>
              <a:t> for the indigenous highland population.</a:t>
            </a:r>
          </a:p>
          <a:p>
            <a:pPr marL="342900" indent="-342900">
              <a:buFont typeface="+mj-lt"/>
              <a:buAutoNum type="arabicPeriod"/>
            </a:pPr>
            <a:r>
              <a:rPr lang="en-US" b="1" dirty="0" smtClean="0"/>
              <a:t>Revolutionary parties:  </a:t>
            </a:r>
            <a:r>
              <a:rPr lang="en-US" dirty="0" smtClean="0"/>
              <a:t>After the Chaco War (1932-5) several new parties were established.</a:t>
            </a:r>
          </a:p>
          <a:p>
            <a:pPr marL="800100" lvl="1" indent="-342900">
              <a:buFont typeface="Wingdings" panose="05000000000000000000" pitchFamily="2" charset="2"/>
              <a:buChar char="§"/>
            </a:pPr>
            <a:r>
              <a:rPr lang="en-US" b="1" dirty="0" smtClean="0">
                <a:solidFill>
                  <a:srgbClr val="FF0000"/>
                </a:solidFill>
              </a:rPr>
              <a:t>1934 – The Revolutionary Workers’ Party (POR)</a:t>
            </a:r>
          </a:p>
          <a:p>
            <a:pPr marL="800100" lvl="1" indent="-342900">
              <a:buFont typeface="Wingdings" panose="05000000000000000000" pitchFamily="2" charset="2"/>
              <a:buChar char="§"/>
            </a:pPr>
            <a:r>
              <a:rPr lang="en-US" b="1" dirty="0" smtClean="0">
                <a:solidFill>
                  <a:srgbClr val="FF0000"/>
                </a:solidFill>
              </a:rPr>
              <a:t>1941 - Nationalist Revolutionary Movement (MNR)</a:t>
            </a:r>
          </a:p>
          <a:p>
            <a:pPr marL="800100" lvl="1" indent="-342900">
              <a:buFont typeface="Wingdings" panose="05000000000000000000" pitchFamily="2" charset="2"/>
              <a:buChar char="§"/>
            </a:pPr>
            <a:r>
              <a:rPr lang="en-US" b="1" dirty="0" smtClean="0">
                <a:solidFill>
                  <a:srgbClr val="FF0000"/>
                </a:solidFill>
              </a:rPr>
              <a:t>1940s – Party of the Revolutionary Left (PIR)</a:t>
            </a:r>
          </a:p>
          <a:p>
            <a:pPr lvl="1"/>
            <a:r>
              <a:rPr lang="en-US" b="1" dirty="0" smtClean="0"/>
              <a:t>PIR and POR put indigenous problems &amp; rights firmly on the political agenda</a:t>
            </a:r>
            <a:endParaRPr lang="en-US" b="1" dirty="0"/>
          </a:p>
        </p:txBody>
      </p:sp>
    </p:spTree>
    <p:extLst>
      <p:ext uri="{BB962C8B-B14F-4D97-AF65-F5344CB8AC3E}">
        <p14:creationId xmlns:p14="http://schemas.microsoft.com/office/powerpoint/2010/main" val="2247859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upload.wikimedia.org/wikipedia/en/7/78/Gualberto_Villarroe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7222" y="922423"/>
            <a:ext cx="1598178" cy="212557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0" y="23821"/>
            <a:ext cx="9144000" cy="761724"/>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07484" rtl="0" eaLnBrk="1" fontAlgn="base" latinLnBrk="0" hangingPunct="0">
              <a:lnSpc>
                <a:spcPct val="93000"/>
              </a:lnSpc>
              <a:spcBef>
                <a:spcPct val="0"/>
              </a:spcBef>
              <a:spcAft>
                <a:spcPct val="0"/>
              </a:spcAft>
              <a:buClr>
                <a:srgbClr val="000000"/>
              </a:buClr>
              <a:buSzPct val="100000"/>
              <a:buFontTx/>
              <a:buNone/>
              <a:tabLst/>
              <a:defRPr/>
            </a:pPr>
            <a:endParaRPr lang="en-US" sz="3200" dirty="0">
              <a:solidFill>
                <a:prstClr val="white"/>
              </a:solidFill>
              <a:latin typeface="Kristen ITC" panose="03050502040202030202" pitchFamily="66" charset="0"/>
            </a:endParaRPr>
          </a:p>
          <a:p>
            <a:pPr marL="0" marR="0" lvl="0" indent="0" algn="ctr" defTabSz="407484" rtl="0" eaLnBrk="1" fontAlgn="base" latinLnBrk="0" hangingPunct="0">
              <a:lnSpc>
                <a:spcPct val="93000"/>
              </a:lnSpc>
              <a:spcBef>
                <a:spcPct val="0"/>
              </a:spcBef>
              <a:spcAft>
                <a:spcPct val="0"/>
              </a:spcAft>
              <a:buClr>
                <a:srgbClr val="000000"/>
              </a:buClr>
              <a:buSzPct val="100000"/>
              <a:buFontTx/>
              <a:buNone/>
              <a:tabLst/>
              <a:defRPr/>
            </a:pPr>
            <a:r>
              <a:rPr kumimoji="0" lang="en-US" sz="3200" b="0" i="0" u="none" strike="noStrike" kern="1200" cap="none" spc="0" normalizeH="0" baseline="0" noProof="0" dirty="0" smtClean="0">
                <a:ln>
                  <a:noFill/>
                </a:ln>
                <a:solidFill>
                  <a:prstClr val="white"/>
                </a:solidFill>
                <a:effectLst/>
                <a:uLnTx/>
                <a:uFillTx/>
                <a:latin typeface="Kristen ITC" panose="03050502040202030202" pitchFamily="66" charset="0"/>
                <a:ea typeface="+mn-ea"/>
                <a:cs typeface="+mn-cs"/>
              </a:rPr>
              <a:t>The</a:t>
            </a:r>
            <a:r>
              <a:rPr kumimoji="0" lang="en-US" sz="3200" b="0" i="0" u="none" strike="noStrike" kern="1200" cap="none" spc="0" normalizeH="0" noProof="0" dirty="0" smtClean="0">
                <a:ln>
                  <a:noFill/>
                </a:ln>
                <a:solidFill>
                  <a:prstClr val="white"/>
                </a:solidFill>
                <a:effectLst/>
                <a:uLnTx/>
                <a:uFillTx/>
                <a:latin typeface="Kristen ITC" panose="03050502040202030202" pitchFamily="66" charset="0"/>
                <a:ea typeface="+mn-ea"/>
                <a:cs typeface="+mn-cs"/>
              </a:rPr>
              <a:t> National Indigenous Congress</a:t>
            </a:r>
            <a:r>
              <a:rPr kumimoji="0" lang="en-US" sz="3200" b="0" i="0" u="none" strike="noStrike" kern="1200" cap="none" spc="0" normalizeH="0" baseline="0" noProof="0" dirty="0" smtClean="0">
                <a:ln>
                  <a:noFill/>
                </a:ln>
                <a:solidFill>
                  <a:prstClr val="white"/>
                </a:solidFill>
                <a:effectLst/>
                <a:uLnTx/>
                <a:uFillTx/>
                <a:latin typeface="Kristen ITC" panose="03050502040202030202" pitchFamily="66" charset="0"/>
                <a:ea typeface="+mn-ea"/>
                <a:cs typeface="+mn-cs"/>
              </a:rPr>
              <a:t> 1945-52</a:t>
            </a: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
            </a:r>
            <a:b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br>
            <a:endParaRPr kumimoji="0" lang="en-US" sz="3200" b="1" i="0" u="none" strike="noStrike" kern="1200" cap="none" spc="0" normalizeH="0" baseline="0" noProof="0" dirty="0">
              <a:ln>
                <a:noFill/>
              </a:ln>
              <a:solidFill>
                <a:srgbClr val="FFFFFF"/>
              </a:solidFill>
              <a:effectLst/>
              <a:uLnTx/>
              <a:uFillTx/>
              <a:latin typeface="Calibri" panose="020F0502020204030204"/>
              <a:ea typeface="+mn-ea"/>
              <a:cs typeface="Arial"/>
            </a:endParaRPr>
          </a:p>
        </p:txBody>
      </p:sp>
      <p:sp>
        <p:nvSpPr>
          <p:cNvPr id="5" name="TextBox 4"/>
          <p:cNvSpPr txBox="1"/>
          <p:nvPr/>
        </p:nvSpPr>
        <p:spPr>
          <a:xfrm>
            <a:off x="195943" y="925286"/>
            <a:ext cx="8719457" cy="2985433"/>
          </a:xfrm>
          <a:prstGeom prst="rect">
            <a:avLst/>
          </a:prstGeom>
          <a:noFill/>
        </p:spPr>
        <p:txBody>
          <a:bodyPr wrap="square" rtlCol="0">
            <a:spAutoFit/>
          </a:bodyPr>
          <a:lstStyle/>
          <a:p>
            <a:r>
              <a:rPr lang="en-US" b="1" u="sng" dirty="0" smtClean="0"/>
              <a:t>President Villarroel </a:t>
            </a:r>
            <a:r>
              <a:rPr lang="en-US" dirty="0" smtClean="0"/>
              <a:t>promised the following in his speech to Congress;</a:t>
            </a:r>
          </a:p>
          <a:p>
            <a:pPr marL="285750" indent="-285750">
              <a:buFont typeface="Arial" panose="020B0604020202020204" pitchFamily="34" charset="0"/>
              <a:buChar char="•"/>
            </a:pPr>
            <a:r>
              <a:rPr lang="en-US" dirty="0" smtClean="0"/>
              <a:t>Better educational facilities</a:t>
            </a:r>
          </a:p>
          <a:p>
            <a:pPr marL="285750" indent="-285750">
              <a:buFont typeface="Arial" panose="020B0604020202020204" pitchFamily="34" charset="0"/>
              <a:buChar char="•"/>
            </a:pPr>
            <a:r>
              <a:rPr lang="en-US" dirty="0" smtClean="0"/>
              <a:t>Abolition of the hated </a:t>
            </a:r>
            <a:r>
              <a:rPr lang="en-US" dirty="0" err="1" smtClean="0"/>
              <a:t>labour</a:t>
            </a:r>
            <a:r>
              <a:rPr lang="en-US" dirty="0" smtClean="0"/>
              <a:t> service obligations</a:t>
            </a:r>
          </a:p>
          <a:p>
            <a:pPr marL="285750" indent="-285750">
              <a:buFont typeface="Arial" panose="020B0604020202020204" pitchFamily="34" charset="0"/>
              <a:buChar char="•"/>
            </a:pPr>
            <a:r>
              <a:rPr lang="en-US" dirty="0" smtClean="0"/>
              <a:t>Better housing, clothing, food and healthcare.</a:t>
            </a:r>
          </a:p>
          <a:p>
            <a:r>
              <a:rPr lang="en-US" b="1" u="sng" dirty="0" smtClean="0"/>
              <a:t>Congress participants demanded</a:t>
            </a:r>
            <a:r>
              <a:rPr lang="en-US" dirty="0" smtClean="0"/>
              <a:t>;</a:t>
            </a:r>
          </a:p>
          <a:p>
            <a:pPr marL="285750" indent="-285750">
              <a:buFont typeface="Arial" panose="020B0604020202020204" pitchFamily="34" charset="0"/>
              <a:buChar char="•"/>
            </a:pPr>
            <a:r>
              <a:rPr lang="en-US" dirty="0"/>
              <a:t>T</a:t>
            </a:r>
            <a:r>
              <a:rPr lang="en-US" dirty="0" smtClean="0"/>
              <a:t>he end of discriminatory laws</a:t>
            </a:r>
          </a:p>
          <a:p>
            <a:pPr marL="285750" indent="-285750">
              <a:buFont typeface="Arial" panose="020B0604020202020204" pitchFamily="34" charset="0"/>
              <a:buChar char="•"/>
            </a:pPr>
            <a:r>
              <a:rPr lang="en-US" dirty="0" smtClean="0"/>
              <a:t>The end of compulsory </a:t>
            </a:r>
            <a:r>
              <a:rPr lang="en-US" dirty="0" err="1" smtClean="0"/>
              <a:t>labour</a:t>
            </a:r>
            <a:r>
              <a:rPr lang="en-US" dirty="0" smtClean="0"/>
              <a:t> service</a:t>
            </a:r>
          </a:p>
          <a:p>
            <a:pPr marL="285750" indent="-285750">
              <a:buFont typeface="Arial" panose="020B0604020202020204" pitchFamily="34" charset="0"/>
              <a:buChar char="•"/>
            </a:pPr>
            <a:r>
              <a:rPr lang="en-US" dirty="0" smtClean="0"/>
              <a:t>Indigenous access to segregated public places</a:t>
            </a:r>
          </a:p>
          <a:p>
            <a:pPr marL="285750" indent="-285750">
              <a:buFont typeface="Arial" panose="020B0604020202020204" pitchFamily="34" charset="0"/>
              <a:buChar char="•"/>
            </a:pPr>
            <a:endParaRPr lang="en-US" sz="800" dirty="0"/>
          </a:p>
          <a:p>
            <a:r>
              <a:rPr lang="en-US" dirty="0" smtClean="0"/>
              <a:t>MNR activist Hernan </a:t>
            </a:r>
            <a:r>
              <a:rPr lang="en-US" dirty="0" err="1" smtClean="0"/>
              <a:t>Siles</a:t>
            </a:r>
            <a:r>
              <a:rPr lang="en-US" dirty="0" smtClean="0"/>
              <a:t> campaign for land reform which he believed was Bolivia’s greatest challenge.  “The land should belong to those who work it.”</a:t>
            </a:r>
          </a:p>
        </p:txBody>
      </p:sp>
      <p:sp>
        <p:nvSpPr>
          <p:cNvPr id="6" name="TextBox 5"/>
          <p:cNvSpPr txBox="1"/>
          <p:nvPr/>
        </p:nvSpPr>
        <p:spPr>
          <a:xfrm>
            <a:off x="195943" y="4064607"/>
            <a:ext cx="4114800" cy="2585323"/>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b="1" u="sng" dirty="0" smtClean="0"/>
              <a:t>Positives</a:t>
            </a:r>
          </a:p>
          <a:p>
            <a:pPr marL="342900" indent="-342900">
              <a:buFont typeface="+mj-lt"/>
              <a:buAutoNum type="arabicPeriod"/>
            </a:pPr>
            <a:r>
              <a:rPr lang="en-US" dirty="0" smtClean="0"/>
              <a:t>Sense of unity created among the many different indigenous groups.  </a:t>
            </a:r>
            <a:r>
              <a:rPr lang="en-US" dirty="0" err="1" smtClean="0"/>
              <a:t>Organised</a:t>
            </a:r>
            <a:r>
              <a:rPr lang="en-US" dirty="0" smtClean="0"/>
              <a:t> mass meetings &amp; regional congresses to prepare for the National Congress.</a:t>
            </a:r>
          </a:p>
          <a:p>
            <a:pPr marL="342900" indent="-342900">
              <a:buFont typeface="+mj-lt"/>
              <a:buAutoNum type="arabicPeriod"/>
            </a:pPr>
            <a:r>
              <a:rPr lang="en-US" dirty="0" err="1" smtClean="0"/>
              <a:t>Villaroel’s</a:t>
            </a:r>
            <a:r>
              <a:rPr lang="en-US" dirty="0" smtClean="0"/>
              <a:t> decree’s seen as a ‘truly revolutionary act’ – historian Herbert Klein, 2003</a:t>
            </a:r>
            <a:endParaRPr lang="en-US" dirty="0"/>
          </a:p>
        </p:txBody>
      </p:sp>
      <p:sp>
        <p:nvSpPr>
          <p:cNvPr id="7" name="TextBox 6"/>
          <p:cNvSpPr txBox="1"/>
          <p:nvPr/>
        </p:nvSpPr>
        <p:spPr>
          <a:xfrm>
            <a:off x="4397829" y="4064607"/>
            <a:ext cx="4517571" cy="230832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b="1" u="sng" dirty="0" smtClean="0"/>
              <a:t>Limitations</a:t>
            </a:r>
          </a:p>
          <a:p>
            <a:pPr marL="342900" indent="-342900">
              <a:buFont typeface="+mj-lt"/>
              <a:buAutoNum type="arabicPeriod"/>
            </a:pPr>
            <a:r>
              <a:rPr lang="en-US" dirty="0" err="1" smtClean="0"/>
              <a:t>Villaroel</a:t>
            </a:r>
            <a:r>
              <a:rPr lang="en-US" dirty="0" smtClean="0"/>
              <a:t> was overthrown in 1946 &amp; the army reintroduced forced indigenous </a:t>
            </a:r>
            <a:r>
              <a:rPr lang="en-US" dirty="0" err="1" smtClean="0"/>
              <a:t>labour</a:t>
            </a:r>
            <a:r>
              <a:rPr lang="en-US" dirty="0" smtClean="0"/>
              <a:t>.</a:t>
            </a:r>
          </a:p>
          <a:p>
            <a:pPr marL="342900" indent="-342900">
              <a:buFont typeface="+mj-lt"/>
              <a:buAutoNum type="arabicPeriod"/>
            </a:pPr>
            <a:r>
              <a:rPr lang="en-US" b="1" dirty="0" smtClean="0"/>
              <a:t>1947</a:t>
            </a:r>
            <a:r>
              <a:rPr lang="en-US" dirty="0" smtClean="0"/>
              <a:t> - Raised indigenous expectations led to the great uprising of </a:t>
            </a:r>
            <a:r>
              <a:rPr lang="en-US" dirty="0" err="1" smtClean="0"/>
              <a:t>Ayopaya</a:t>
            </a:r>
            <a:r>
              <a:rPr lang="en-US" dirty="0" smtClean="0"/>
              <a:t>.  Several thousand people attacked haciendas.  Crushed by the army.   </a:t>
            </a:r>
            <a:endParaRPr lang="en-US" dirty="0"/>
          </a:p>
        </p:txBody>
      </p:sp>
      <p:sp>
        <p:nvSpPr>
          <p:cNvPr id="9" name="Rectangle 8"/>
          <p:cNvSpPr/>
          <p:nvPr/>
        </p:nvSpPr>
        <p:spPr>
          <a:xfrm>
            <a:off x="7856712" y="2680100"/>
            <a:ext cx="1058688" cy="369332"/>
          </a:xfrm>
          <a:prstGeom prst="rect">
            <a:avLst/>
          </a:prstGeom>
        </p:spPr>
        <p:txBody>
          <a:bodyPr wrap="none">
            <a:spAutoFit/>
          </a:bodyPr>
          <a:lstStyle/>
          <a:p>
            <a:r>
              <a:rPr lang="en-US" b="1" dirty="0">
                <a:solidFill>
                  <a:schemeClr val="bg1">
                    <a:lumMod val="85000"/>
                  </a:schemeClr>
                </a:solidFill>
              </a:rPr>
              <a:t>Villarroel</a:t>
            </a:r>
            <a:endParaRPr lang="en-US" dirty="0">
              <a:solidFill>
                <a:schemeClr val="bg1">
                  <a:lumMod val="85000"/>
                </a:schemeClr>
              </a:solidFill>
            </a:endParaRPr>
          </a:p>
        </p:txBody>
      </p:sp>
      <p:sp>
        <p:nvSpPr>
          <p:cNvPr id="8" name="Explosion 2 7"/>
          <p:cNvSpPr/>
          <p:nvPr/>
        </p:nvSpPr>
        <p:spPr>
          <a:xfrm>
            <a:off x="4005942" y="774259"/>
            <a:ext cx="5301343" cy="3287485"/>
          </a:xfrm>
          <a:prstGeom prst="irregularSeal2">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smtClean="0">
                <a:solidFill>
                  <a:schemeClr val="tx1"/>
                </a:solidFill>
              </a:rPr>
              <a:t>Long term foundations for indigenous self-help are laid</a:t>
            </a:r>
            <a:endParaRPr lang="en-US" b="1" dirty="0">
              <a:solidFill>
                <a:schemeClr val="tx1"/>
              </a:solidFill>
            </a:endParaRPr>
          </a:p>
        </p:txBody>
      </p:sp>
    </p:spTree>
    <p:extLst>
      <p:ext uri="{BB962C8B-B14F-4D97-AF65-F5344CB8AC3E}">
        <p14:creationId xmlns:p14="http://schemas.microsoft.com/office/powerpoint/2010/main" val="2935827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3821"/>
            <a:ext cx="9144000" cy="761724"/>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07484" rtl="0" eaLnBrk="1" fontAlgn="base" latinLnBrk="0" hangingPunct="0">
              <a:lnSpc>
                <a:spcPct val="93000"/>
              </a:lnSpc>
              <a:spcBef>
                <a:spcPct val="0"/>
              </a:spcBef>
              <a:spcAft>
                <a:spcPct val="0"/>
              </a:spcAft>
              <a:buClr>
                <a:srgbClr val="000000"/>
              </a:buClr>
              <a:buSzPct val="100000"/>
              <a:buFontTx/>
              <a:buNone/>
              <a:tabLst/>
              <a:defRPr/>
            </a:pPr>
            <a:endParaRPr kumimoji="0" lang="en-US" sz="3200" b="0" i="0" u="none" strike="noStrike" kern="1200" cap="none" spc="0" normalizeH="0" baseline="0" noProof="0" dirty="0" smtClean="0">
              <a:ln>
                <a:noFill/>
              </a:ln>
              <a:solidFill>
                <a:prstClr val="white"/>
              </a:solidFill>
              <a:effectLst/>
              <a:uLnTx/>
              <a:uFillTx/>
              <a:latin typeface="Kristen ITC" panose="03050502040202030202" pitchFamily="66" charset="0"/>
              <a:ea typeface="+mn-ea"/>
              <a:cs typeface="+mn-cs"/>
            </a:endParaRPr>
          </a:p>
          <a:p>
            <a:pPr marL="0" marR="0" lvl="0" indent="0" algn="ctr" defTabSz="407484" rtl="0" eaLnBrk="1" fontAlgn="base" latinLnBrk="0" hangingPunct="0">
              <a:lnSpc>
                <a:spcPct val="93000"/>
              </a:lnSpc>
              <a:spcBef>
                <a:spcPct val="0"/>
              </a:spcBef>
              <a:spcAft>
                <a:spcPct val="0"/>
              </a:spcAft>
              <a:buClr>
                <a:srgbClr val="000000"/>
              </a:buClr>
              <a:buSzPct val="100000"/>
              <a:buFontTx/>
              <a:buNone/>
              <a:tabLst/>
              <a:defRPr/>
            </a:pPr>
            <a:r>
              <a:rPr lang="en-US" sz="3200" dirty="0" smtClean="0">
                <a:solidFill>
                  <a:prstClr val="white"/>
                </a:solidFill>
                <a:latin typeface="Kristen ITC" panose="03050502040202030202" pitchFamily="66" charset="0"/>
              </a:rPr>
              <a:t>The National Revolution</a:t>
            </a:r>
            <a:r>
              <a:rPr kumimoji="0" lang="en-US" sz="3200" b="0" i="0" u="none" strike="noStrike" kern="1200" cap="none" spc="0" normalizeH="0" baseline="0" noProof="0" dirty="0" smtClean="0">
                <a:ln>
                  <a:noFill/>
                </a:ln>
                <a:solidFill>
                  <a:prstClr val="white"/>
                </a:solidFill>
                <a:effectLst/>
                <a:uLnTx/>
                <a:uFillTx/>
                <a:latin typeface="Kristen ITC" panose="03050502040202030202" pitchFamily="66" charset="0"/>
              </a:rPr>
              <a:t> 1952</a:t>
            </a:r>
            <a:br>
              <a:rPr kumimoji="0" lang="en-US" sz="3200" b="0" i="0" u="none" strike="noStrike" kern="1200" cap="none" spc="0" normalizeH="0" baseline="0" noProof="0" dirty="0" smtClean="0">
                <a:ln>
                  <a:noFill/>
                </a:ln>
                <a:solidFill>
                  <a:prstClr val="white"/>
                </a:solidFill>
                <a:effectLst/>
                <a:uLnTx/>
                <a:uFillTx/>
                <a:latin typeface="Kristen ITC" panose="03050502040202030202" pitchFamily="66" charset="0"/>
              </a:rPr>
            </a:br>
            <a:endParaRPr kumimoji="0" lang="en-US" sz="3200" b="1" i="0" u="none" strike="noStrike" kern="1200" cap="none" spc="0" normalizeH="0" baseline="0" noProof="0" dirty="0">
              <a:ln>
                <a:noFill/>
              </a:ln>
              <a:solidFill>
                <a:srgbClr val="FFFFFF"/>
              </a:solidFill>
              <a:effectLst/>
              <a:uLnTx/>
              <a:uFillTx/>
              <a:latin typeface="Kristen ITC" panose="03050502040202030202" pitchFamily="66" charset="0"/>
              <a:cs typeface="Arial"/>
            </a:endParaRPr>
          </a:p>
        </p:txBody>
      </p:sp>
      <p:sp>
        <p:nvSpPr>
          <p:cNvPr id="4" name="TextBox 3"/>
          <p:cNvSpPr txBox="1"/>
          <p:nvPr/>
        </p:nvSpPr>
        <p:spPr>
          <a:xfrm>
            <a:off x="108856" y="792513"/>
            <a:ext cx="9035144" cy="1477328"/>
          </a:xfrm>
          <a:prstGeom prst="rect">
            <a:avLst/>
          </a:prstGeom>
          <a:noFill/>
        </p:spPr>
        <p:txBody>
          <a:bodyPr wrap="square" rtlCol="0">
            <a:spAutoFit/>
          </a:bodyPr>
          <a:lstStyle/>
          <a:p>
            <a:r>
              <a:rPr lang="en-US" dirty="0" smtClean="0"/>
              <a:t>Land in Bolivia belonged to a few great landowners.  During the 18</a:t>
            </a:r>
            <a:r>
              <a:rPr lang="en-US" baseline="30000" dirty="0" smtClean="0"/>
              <a:t>th</a:t>
            </a:r>
            <a:r>
              <a:rPr lang="en-US" dirty="0" smtClean="0"/>
              <a:t> &amp; 19</a:t>
            </a:r>
            <a:r>
              <a:rPr lang="en-US" baseline="30000" dirty="0" smtClean="0"/>
              <a:t>th</a:t>
            </a:r>
            <a:r>
              <a:rPr lang="en-US" dirty="0" smtClean="0"/>
              <a:t> centuries indigenous communities struggled to keep communal land.  </a:t>
            </a:r>
            <a:r>
              <a:rPr lang="en-US" b="1" dirty="0" smtClean="0"/>
              <a:t>By 1950, 6% of landowners had 92% of cultivatable land.  1952 – Victor Paz </a:t>
            </a:r>
            <a:r>
              <a:rPr lang="en-US" b="1" dirty="0" err="1" smtClean="0"/>
              <a:t>Estenssoro</a:t>
            </a:r>
            <a:r>
              <a:rPr lang="en-US" b="1" dirty="0" smtClean="0"/>
              <a:t> became Bolivia’s first revolutionary president (MNR).  </a:t>
            </a:r>
            <a:r>
              <a:rPr lang="en-US" dirty="0" smtClean="0"/>
              <a:t>His new government introduced political social and economic reforms that decrease the exploitation of the indigenous population.</a:t>
            </a:r>
            <a:endParaRPr lang="en-US" dirty="0"/>
          </a:p>
        </p:txBody>
      </p:sp>
      <p:sp>
        <p:nvSpPr>
          <p:cNvPr id="5" name="Rectangle 4"/>
          <p:cNvSpPr/>
          <p:nvPr/>
        </p:nvSpPr>
        <p:spPr>
          <a:xfrm>
            <a:off x="108856" y="2276809"/>
            <a:ext cx="4212771" cy="108687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342900" indent="-342900">
              <a:buAutoNum type="arabicPeriod"/>
            </a:pPr>
            <a:r>
              <a:rPr lang="en-US" b="1" dirty="0" smtClean="0">
                <a:solidFill>
                  <a:schemeClr val="tx1"/>
                </a:solidFill>
              </a:rPr>
              <a:t>Universal Suffrage</a:t>
            </a:r>
          </a:p>
          <a:p>
            <a:r>
              <a:rPr lang="en-US" sz="1600" dirty="0" smtClean="0">
                <a:solidFill>
                  <a:schemeClr val="tx1"/>
                </a:solidFill>
              </a:rPr>
              <a:t>Literacy tests &amp; discriminatory property restrictions abolished.  Electorate raised from 200,000 to 1 million.</a:t>
            </a:r>
            <a:endParaRPr lang="en-US" sz="1600" dirty="0">
              <a:solidFill>
                <a:schemeClr val="tx1"/>
              </a:solidFill>
            </a:endParaRPr>
          </a:p>
        </p:txBody>
      </p:sp>
      <p:sp>
        <p:nvSpPr>
          <p:cNvPr id="6" name="TextBox 5"/>
          <p:cNvSpPr txBox="1"/>
          <p:nvPr/>
        </p:nvSpPr>
        <p:spPr>
          <a:xfrm>
            <a:off x="125184" y="3475720"/>
            <a:ext cx="4196443" cy="110799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b="1" dirty="0" smtClean="0"/>
              <a:t>2. Peasant initiative &amp; land reform</a:t>
            </a:r>
          </a:p>
          <a:p>
            <a:r>
              <a:rPr lang="en-US" sz="1600" dirty="0" smtClean="0"/>
              <a:t>Spontaneous indigenous land reform movement broke out.  Peasants </a:t>
            </a:r>
            <a:r>
              <a:rPr lang="en-US" sz="1600" dirty="0" err="1" smtClean="0"/>
              <a:t>bgan</a:t>
            </a:r>
            <a:r>
              <a:rPr lang="en-US" sz="1600" dirty="0" smtClean="0"/>
              <a:t> to seize the land.  This led the MNR to seek more radical land reform.</a:t>
            </a:r>
            <a:endParaRPr lang="en-US" sz="1600" dirty="0"/>
          </a:p>
        </p:txBody>
      </p:sp>
      <p:sp>
        <p:nvSpPr>
          <p:cNvPr id="7" name="TextBox 6"/>
          <p:cNvSpPr txBox="1"/>
          <p:nvPr/>
        </p:nvSpPr>
        <p:spPr>
          <a:xfrm>
            <a:off x="108856" y="4699670"/>
            <a:ext cx="4212771" cy="209288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b="1" dirty="0" smtClean="0"/>
              <a:t>3. The Agrarian Reform Law 1953</a:t>
            </a:r>
          </a:p>
          <a:p>
            <a:r>
              <a:rPr lang="en-US" sz="1600" dirty="0" err="1" smtClean="0"/>
              <a:t>Legalised</a:t>
            </a:r>
            <a:r>
              <a:rPr lang="en-US" sz="1600" dirty="0" smtClean="0"/>
              <a:t> peasant land seizures.  Confiscated &amp; redistributed the largest estates, abolished compulsory </a:t>
            </a:r>
            <a:r>
              <a:rPr lang="en-US" sz="1600" dirty="0" err="1" smtClean="0"/>
              <a:t>labour</a:t>
            </a:r>
            <a:r>
              <a:rPr lang="en-US" sz="1600" dirty="0" smtClean="0"/>
              <a:t> &amp; unpaid transport of hacienda produce to urban markets by peasants’ animals.  </a:t>
            </a:r>
            <a:r>
              <a:rPr lang="en-US" sz="1600" b="1" dirty="0" smtClean="0">
                <a:solidFill>
                  <a:schemeClr val="accent6">
                    <a:lumMod val="50000"/>
                  </a:schemeClr>
                </a:solidFill>
              </a:rPr>
              <a:t>By 1955 24 million acres given to 237,000 people.  By 1970, 29 million to 289,000.</a:t>
            </a:r>
            <a:endParaRPr lang="en-US" sz="1600" b="1" dirty="0">
              <a:solidFill>
                <a:schemeClr val="accent6">
                  <a:lumMod val="50000"/>
                </a:schemeClr>
              </a:solidFill>
            </a:endParaRPr>
          </a:p>
        </p:txBody>
      </p:sp>
      <p:sp>
        <p:nvSpPr>
          <p:cNvPr id="8" name="TextBox 7"/>
          <p:cNvSpPr txBox="1"/>
          <p:nvPr/>
        </p:nvSpPr>
        <p:spPr>
          <a:xfrm>
            <a:off x="4474028" y="2276809"/>
            <a:ext cx="2449286" cy="160043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b="1" dirty="0" smtClean="0"/>
              <a:t>4. Educational reform</a:t>
            </a:r>
          </a:p>
          <a:p>
            <a:r>
              <a:rPr lang="en-US" sz="1600" b="1" dirty="0" smtClean="0">
                <a:solidFill>
                  <a:schemeClr val="accent6">
                    <a:lumMod val="50000"/>
                  </a:schemeClr>
                </a:solidFill>
              </a:rPr>
              <a:t>1953 educational reform:  </a:t>
            </a:r>
            <a:r>
              <a:rPr lang="en-US" sz="1600" dirty="0" smtClean="0"/>
              <a:t>established the right to universal education.  This was extended to the indigenous population.</a:t>
            </a:r>
            <a:endParaRPr lang="en-US" sz="1600" dirty="0"/>
          </a:p>
        </p:txBody>
      </p:sp>
      <p:sp>
        <p:nvSpPr>
          <p:cNvPr id="9" name="TextBox 8"/>
          <p:cNvSpPr txBox="1"/>
          <p:nvPr/>
        </p:nvSpPr>
        <p:spPr>
          <a:xfrm>
            <a:off x="4474028" y="4029718"/>
            <a:ext cx="4528458" cy="2616101"/>
          </a:xfrm>
          <a:prstGeom prst="rect">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solidFill>
                  <a:schemeClr val="tx1"/>
                </a:solidFill>
              </a:rPr>
              <a:t>5. Ministry of Peasant Affairs &amp; MNR peasant unions</a:t>
            </a:r>
          </a:p>
          <a:p>
            <a:r>
              <a:rPr lang="en-US" sz="1600" dirty="0" smtClean="0">
                <a:solidFill>
                  <a:schemeClr val="tx1"/>
                </a:solidFill>
              </a:rPr>
              <a:t>MNR created Ministry of Peasant Affairs – set up the first national rural union, the </a:t>
            </a:r>
            <a:r>
              <a:rPr lang="en-US" sz="1600" b="1" dirty="0" smtClean="0">
                <a:solidFill>
                  <a:schemeClr val="accent6">
                    <a:lumMod val="50000"/>
                  </a:schemeClr>
                </a:solidFill>
              </a:rPr>
              <a:t>Bolivian National Confederation CNTCB.  </a:t>
            </a:r>
            <a:r>
              <a:rPr lang="en-US" sz="1600" dirty="0" smtClean="0">
                <a:solidFill>
                  <a:schemeClr val="tx1"/>
                </a:solidFill>
              </a:rPr>
              <a:t>Within months there were over 1000 peasant unions with 20,000 members in Cochabamba alone.  By 1961, 7500 peasant unions in Bolivia, all affiliated to the MNR.  The MNR works through the unions to keep loyalty.  MNR abolished the word ‘Indian’ from official language.</a:t>
            </a:r>
            <a:endParaRPr lang="en-US" sz="1600" dirty="0">
              <a:solidFill>
                <a:schemeClr val="tx1"/>
              </a:solidFill>
            </a:endParaRPr>
          </a:p>
        </p:txBody>
      </p:sp>
      <p:pic>
        <p:nvPicPr>
          <p:cNvPr id="5122" name="Picture 2" descr="Image result for Victor Paz Estensso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18590" y="1970372"/>
            <a:ext cx="1559435" cy="1906875"/>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7218590" y="3563191"/>
            <a:ext cx="1640321" cy="369332"/>
          </a:xfrm>
          <a:prstGeom prst="rect">
            <a:avLst/>
          </a:prstGeom>
        </p:spPr>
        <p:txBody>
          <a:bodyPr wrap="none">
            <a:spAutoFit/>
          </a:bodyPr>
          <a:lstStyle/>
          <a:p>
            <a:r>
              <a:rPr lang="en-US" b="1" i="1" dirty="0">
                <a:solidFill>
                  <a:schemeClr val="bg1">
                    <a:lumMod val="50000"/>
                  </a:schemeClr>
                </a:solidFill>
              </a:rPr>
              <a:t>Paz </a:t>
            </a:r>
            <a:r>
              <a:rPr lang="en-US" b="1" i="1" dirty="0" err="1">
                <a:solidFill>
                  <a:schemeClr val="bg1">
                    <a:lumMod val="50000"/>
                  </a:schemeClr>
                </a:solidFill>
              </a:rPr>
              <a:t>Estenssoro</a:t>
            </a:r>
            <a:r>
              <a:rPr lang="en-US" b="1" i="1" dirty="0">
                <a:solidFill>
                  <a:schemeClr val="bg1">
                    <a:lumMod val="50000"/>
                  </a:schemeClr>
                </a:solidFill>
              </a:rPr>
              <a:t> </a:t>
            </a:r>
            <a:endParaRPr lang="en-US" i="1" dirty="0">
              <a:solidFill>
                <a:schemeClr val="bg1">
                  <a:lumMod val="50000"/>
                </a:schemeClr>
              </a:solidFill>
            </a:endParaRPr>
          </a:p>
        </p:txBody>
      </p:sp>
    </p:spTree>
    <p:extLst>
      <p:ext uri="{BB962C8B-B14F-4D97-AF65-F5344CB8AC3E}">
        <p14:creationId xmlns:p14="http://schemas.microsoft.com/office/powerpoint/2010/main" val="1739088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3821"/>
            <a:ext cx="9144000" cy="761724"/>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07484" rtl="0" eaLnBrk="1" fontAlgn="base" latinLnBrk="0" hangingPunct="0">
              <a:lnSpc>
                <a:spcPct val="93000"/>
              </a:lnSpc>
              <a:spcBef>
                <a:spcPct val="0"/>
              </a:spcBef>
              <a:spcAft>
                <a:spcPct val="0"/>
              </a:spcAft>
              <a:buClr>
                <a:srgbClr val="000000"/>
              </a:buClr>
              <a:buSzPct val="100000"/>
              <a:buFontTx/>
              <a:buNone/>
              <a:tabLst/>
              <a:defRPr/>
            </a:pPr>
            <a:endParaRPr kumimoji="0" lang="en-US" sz="3200" b="0" i="0" u="none" strike="noStrike" kern="1200" cap="none" spc="0" normalizeH="0" baseline="0" noProof="0" dirty="0" smtClean="0">
              <a:ln>
                <a:noFill/>
              </a:ln>
              <a:solidFill>
                <a:prstClr val="white"/>
              </a:solidFill>
              <a:effectLst/>
              <a:uLnTx/>
              <a:uFillTx/>
              <a:latin typeface="Kristen ITC" panose="03050502040202030202" pitchFamily="66" charset="0"/>
              <a:ea typeface="+mn-ea"/>
              <a:cs typeface="+mn-cs"/>
            </a:endParaRPr>
          </a:p>
          <a:p>
            <a:pPr marL="0" marR="0" lvl="0" indent="0" algn="ctr" defTabSz="407484" rtl="0" eaLnBrk="1" fontAlgn="base" latinLnBrk="0" hangingPunct="0">
              <a:lnSpc>
                <a:spcPct val="93000"/>
              </a:lnSpc>
              <a:spcBef>
                <a:spcPct val="0"/>
              </a:spcBef>
              <a:spcAft>
                <a:spcPct val="0"/>
              </a:spcAft>
              <a:buClr>
                <a:srgbClr val="000000"/>
              </a:buClr>
              <a:buSzPct val="100000"/>
              <a:buFontTx/>
              <a:buNone/>
              <a:tabLst/>
              <a:defRPr/>
            </a:pPr>
            <a:r>
              <a:rPr lang="en-US" sz="3200" dirty="0" smtClean="0">
                <a:solidFill>
                  <a:prstClr val="white"/>
                </a:solidFill>
                <a:latin typeface="Kristen ITC" panose="03050502040202030202" pitchFamily="66" charset="0"/>
              </a:rPr>
              <a:t>Military governments</a:t>
            </a:r>
            <a:r>
              <a:rPr kumimoji="0" lang="en-US" sz="3200" b="0" i="0" u="none" strike="noStrike" kern="1200" cap="none" spc="0" normalizeH="0" baseline="0" noProof="0" dirty="0" smtClean="0">
                <a:ln>
                  <a:noFill/>
                </a:ln>
                <a:solidFill>
                  <a:prstClr val="white"/>
                </a:solidFill>
                <a:effectLst/>
                <a:uLnTx/>
                <a:uFillTx/>
                <a:latin typeface="Kristen ITC" panose="03050502040202030202" pitchFamily="66" charset="0"/>
              </a:rPr>
              <a:t> 1964-82</a:t>
            </a:r>
            <a:br>
              <a:rPr kumimoji="0" lang="en-US" sz="3200" b="0" i="0" u="none" strike="noStrike" kern="1200" cap="none" spc="0" normalizeH="0" baseline="0" noProof="0" dirty="0" smtClean="0">
                <a:ln>
                  <a:noFill/>
                </a:ln>
                <a:solidFill>
                  <a:prstClr val="white"/>
                </a:solidFill>
                <a:effectLst/>
                <a:uLnTx/>
                <a:uFillTx/>
                <a:latin typeface="Kristen ITC" panose="03050502040202030202" pitchFamily="66" charset="0"/>
              </a:rPr>
            </a:br>
            <a:endParaRPr kumimoji="0" lang="en-US" sz="3200" b="1" i="0" u="none" strike="noStrike" kern="1200" cap="none" spc="0" normalizeH="0" baseline="0" noProof="0" dirty="0">
              <a:ln>
                <a:noFill/>
              </a:ln>
              <a:solidFill>
                <a:srgbClr val="FFFFFF"/>
              </a:solidFill>
              <a:effectLst/>
              <a:uLnTx/>
              <a:uFillTx/>
              <a:latin typeface="Kristen ITC" panose="03050502040202030202" pitchFamily="66" charset="0"/>
              <a:cs typeface="Arial"/>
            </a:endParaRPr>
          </a:p>
        </p:txBody>
      </p:sp>
      <p:sp>
        <p:nvSpPr>
          <p:cNvPr id="3" name="TextBox 2"/>
          <p:cNvSpPr txBox="1"/>
          <p:nvPr/>
        </p:nvSpPr>
        <p:spPr>
          <a:xfrm>
            <a:off x="195943" y="903514"/>
            <a:ext cx="8784771" cy="1754326"/>
          </a:xfrm>
          <a:prstGeom prst="rect">
            <a:avLst/>
          </a:prstGeom>
          <a:noFill/>
        </p:spPr>
        <p:txBody>
          <a:bodyPr wrap="square" rtlCol="0">
            <a:spAutoFit/>
          </a:bodyPr>
          <a:lstStyle/>
          <a:p>
            <a:r>
              <a:rPr lang="en-US" dirty="0" smtClean="0"/>
              <a:t>By 1964 MNR’s local leaders had become corrupt.  From 1964 to 1982 Bolivia was dominated by counter-revolutionary military governments.  Under the MNR the army had supported national developments and it had been tasked with the incorporation of the indigenous population into national life.  Literate indigenous people had been encouraged to join the army.  Military governments between 1964-82 were sometimes sympathetic to the ‘original peoples’.</a:t>
            </a:r>
            <a:endParaRPr lang="en-US" dirty="0"/>
          </a:p>
        </p:txBody>
      </p:sp>
      <p:pic>
        <p:nvPicPr>
          <p:cNvPr id="3074" name="Picture 2" descr="Image result for general rene barrientos Ortun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33216" y="2657840"/>
            <a:ext cx="2643487" cy="242578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15695" y="2657840"/>
            <a:ext cx="6022974" cy="3970318"/>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b="1" dirty="0" smtClean="0"/>
              <a:t>1964 General René </a:t>
            </a:r>
            <a:r>
              <a:rPr lang="en-US" b="1" dirty="0"/>
              <a:t>Barrientos </a:t>
            </a:r>
            <a:r>
              <a:rPr lang="en-US" b="1" dirty="0" err="1" smtClean="0"/>
              <a:t>Ortuño</a:t>
            </a:r>
            <a:r>
              <a:rPr lang="en-US" b="1" dirty="0" smtClean="0"/>
              <a:t> comes to power.</a:t>
            </a:r>
          </a:p>
          <a:p>
            <a:pPr marL="285750" indent="-285750">
              <a:buFont typeface="Wingdings" panose="05000000000000000000" pitchFamily="2" charset="2"/>
              <a:buChar char="§"/>
            </a:pPr>
            <a:r>
              <a:rPr lang="en-US" dirty="0" err="1" smtClean="0"/>
              <a:t>Quencua</a:t>
            </a:r>
            <a:r>
              <a:rPr lang="en-US" dirty="0" smtClean="0"/>
              <a:t>-speaker and nicknamed the ‘peasant president’.</a:t>
            </a:r>
          </a:p>
          <a:p>
            <a:pPr marL="285750" indent="-285750">
              <a:buFont typeface="Wingdings" panose="05000000000000000000" pitchFamily="2" charset="2"/>
              <a:buChar char="§"/>
            </a:pPr>
            <a:r>
              <a:rPr lang="en-US" dirty="0" smtClean="0"/>
              <a:t>Promised to help peasants.</a:t>
            </a:r>
          </a:p>
          <a:p>
            <a:pPr marL="285750" indent="-285750">
              <a:buFont typeface="Wingdings" panose="05000000000000000000" pitchFamily="2" charset="2"/>
              <a:buChar char="§"/>
            </a:pPr>
            <a:r>
              <a:rPr lang="en-US" dirty="0" smtClean="0"/>
              <a:t>Visited many remote villages by helicopter winning over local leaders.</a:t>
            </a:r>
          </a:p>
          <a:p>
            <a:pPr marL="285750" indent="-285750">
              <a:buFont typeface="Wingdings" panose="05000000000000000000" pitchFamily="2" charset="2"/>
              <a:buChar char="§"/>
            </a:pPr>
            <a:r>
              <a:rPr lang="en-US" b="1" dirty="0" smtClean="0">
                <a:solidFill>
                  <a:schemeClr val="accent6">
                    <a:lumMod val="50000"/>
                  </a:schemeClr>
                </a:solidFill>
              </a:rPr>
              <a:t>1966 – Military-Peasant Pact</a:t>
            </a:r>
            <a:r>
              <a:rPr lang="en-US" dirty="0" smtClean="0">
                <a:solidFill>
                  <a:schemeClr val="accent6">
                    <a:lumMod val="50000"/>
                  </a:schemeClr>
                </a:solidFill>
              </a:rPr>
              <a:t> </a:t>
            </a:r>
            <a:r>
              <a:rPr lang="en-US" dirty="0" smtClean="0">
                <a:solidFill>
                  <a:schemeClr val="tx1"/>
                </a:solidFill>
              </a:rPr>
              <a:t>redistributed land to peasants, who in turn promised to defend military against leftists (communists/socialists).</a:t>
            </a:r>
          </a:p>
          <a:p>
            <a:pPr marL="285750" indent="-285750">
              <a:buFont typeface="Wingdings" panose="05000000000000000000" pitchFamily="2" charset="2"/>
              <a:buChar char="§"/>
            </a:pPr>
            <a:r>
              <a:rPr lang="en-US" dirty="0" smtClean="0">
                <a:solidFill>
                  <a:schemeClr val="tx1"/>
                </a:solidFill>
              </a:rPr>
              <a:t>Barrientos continued the policy of co-opting, controlling and mobilizing peasants.  Gained personal ties with the indigenous leaders (caciques).  Who recognized him as sole ‘</a:t>
            </a:r>
            <a:r>
              <a:rPr lang="en-US" b="1" dirty="0" smtClean="0">
                <a:solidFill>
                  <a:schemeClr val="tx1"/>
                </a:solidFill>
              </a:rPr>
              <a:t>maximum leader</a:t>
            </a:r>
            <a:r>
              <a:rPr lang="en-US" dirty="0" smtClean="0">
                <a:solidFill>
                  <a:schemeClr val="tx1"/>
                </a:solidFill>
              </a:rPr>
              <a:t>’.</a:t>
            </a:r>
          </a:p>
          <a:p>
            <a:pPr marL="285750" indent="-285750">
              <a:buFont typeface="Wingdings" panose="05000000000000000000" pitchFamily="2" charset="2"/>
              <a:buChar char="§"/>
            </a:pPr>
            <a:r>
              <a:rPr lang="en-US" dirty="0" smtClean="0">
                <a:solidFill>
                  <a:schemeClr val="tx1"/>
                </a:solidFill>
              </a:rPr>
              <a:t>1967 – Peasants in the Guarani tribe betrayed </a:t>
            </a:r>
            <a:r>
              <a:rPr lang="en-US" dirty="0" err="1" smtClean="0">
                <a:solidFill>
                  <a:schemeClr val="tx1"/>
                </a:solidFill>
              </a:rPr>
              <a:t>Che</a:t>
            </a:r>
            <a:r>
              <a:rPr lang="en-US" dirty="0" smtClean="0">
                <a:solidFill>
                  <a:schemeClr val="tx1"/>
                </a:solidFill>
              </a:rPr>
              <a:t> Guevara to the authorities as they were so loyal to Barrientos.</a:t>
            </a:r>
            <a:endParaRPr lang="en-US" dirty="0"/>
          </a:p>
        </p:txBody>
      </p:sp>
      <p:pic>
        <p:nvPicPr>
          <p:cNvPr id="3076" name="Picture 4" descr="http://sweetclipart.com/multisite/sweetclipart/files/helicopter.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451979">
            <a:off x="6274061" y="5428465"/>
            <a:ext cx="2761796" cy="1023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12070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3821"/>
            <a:ext cx="9144000" cy="761724"/>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07484" rtl="0" eaLnBrk="1" fontAlgn="base" latinLnBrk="0" hangingPunct="0">
              <a:lnSpc>
                <a:spcPct val="93000"/>
              </a:lnSpc>
              <a:spcBef>
                <a:spcPct val="0"/>
              </a:spcBef>
              <a:spcAft>
                <a:spcPct val="0"/>
              </a:spcAft>
              <a:buClr>
                <a:srgbClr val="000000"/>
              </a:buClr>
              <a:buSzPct val="100000"/>
              <a:buFontTx/>
              <a:buNone/>
              <a:tabLst/>
              <a:defRPr/>
            </a:pPr>
            <a:endParaRPr kumimoji="0" lang="en-US" sz="3200" b="0" i="0" u="none" strike="noStrike" kern="1200" cap="none" spc="0" normalizeH="0" baseline="0" noProof="0" dirty="0" smtClean="0">
              <a:ln>
                <a:noFill/>
              </a:ln>
              <a:solidFill>
                <a:prstClr val="white"/>
              </a:solidFill>
              <a:effectLst/>
              <a:uLnTx/>
              <a:uFillTx/>
              <a:latin typeface="Kristen ITC" panose="03050502040202030202" pitchFamily="66" charset="0"/>
              <a:ea typeface="+mn-ea"/>
              <a:cs typeface="+mn-cs"/>
            </a:endParaRPr>
          </a:p>
          <a:p>
            <a:pPr marL="0" marR="0" lvl="0" indent="0" algn="ctr" defTabSz="407484" rtl="0" eaLnBrk="1" fontAlgn="base" latinLnBrk="0" hangingPunct="0">
              <a:lnSpc>
                <a:spcPct val="93000"/>
              </a:lnSpc>
              <a:spcBef>
                <a:spcPct val="0"/>
              </a:spcBef>
              <a:spcAft>
                <a:spcPct val="0"/>
              </a:spcAft>
              <a:buClr>
                <a:srgbClr val="000000"/>
              </a:buClr>
              <a:buSzPct val="100000"/>
              <a:buFontTx/>
              <a:buNone/>
              <a:tabLst/>
              <a:defRPr/>
            </a:pPr>
            <a:r>
              <a:rPr kumimoji="0" lang="en-US" sz="3200" b="0" i="0" u="none" strike="noStrike" kern="1200" cap="none" spc="0" normalizeH="0" baseline="0" noProof="0" dirty="0" smtClean="0">
                <a:ln>
                  <a:noFill/>
                </a:ln>
                <a:solidFill>
                  <a:prstClr val="white"/>
                </a:solidFill>
                <a:effectLst/>
                <a:uLnTx/>
                <a:uFillTx/>
                <a:latin typeface="Kristen ITC" panose="03050502040202030202" pitchFamily="66" charset="0"/>
                <a:ea typeface="+mn-ea"/>
                <a:cs typeface="+mn-cs"/>
              </a:rPr>
              <a:t>Military government 1964-82</a:t>
            </a:r>
            <a:br>
              <a:rPr kumimoji="0" lang="en-US" sz="3200" b="0" i="0" u="none" strike="noStrike" kern="1200" cap="none" spc="0" normalizeH="0" baseline="0" noProof="0" dirty="0" smtClean="0">
                <a:ln>
                  <a:noFill/>
                </a:ln>
                <a:solidFill>
                  <a:prstClr val="white"/>
                </a:solidFill>
                <a:effectLst/>
                <a:uLnTx/>
                <a:uFillTx/>
                <a:latin typeface="Kristen ITC" panose="03050502040202030202" pitchFamily="66" charset="0"/>
                <a:ea typeface="+mn-ea"/>
                <a:cs typeface="+mn-cs"/>
              </a:rPr>
            </a:br>
            <a:endParaRPr kumimoji="0" lang="en-US" sz="3200" b="1" i="0" u="none" strike="noStrike" kern="1200" cap="none" spc="0" normalizeH="0" baseline="0" noProof="0" dirty="0">
              <a:ln>
                <a:noFill/>
              </a:ln>
              <a:solidFill>
                <a:srgbClr val="FFFFFF"/>
              </a:solidFill>
              <a:effectLst/>
              <a:uLnTx/>
              <a:uFillTx/>
              <a:latin typeface="Kristen ITC" panose="03050502040202030202" pitchFamily="66" charset="0"/>
              <a:ea typeface="+mn-ea"/>
              <a:cs typeface="Arial"/>
            </a:endParaRPr>
          </a:p>
        </p:txBody>
      </p:sp>
      <p:sp>
        <p:nvSpPr>
          <p:cNvPr id="3" name="Rectangle 2"/>
          <p:cNvSpPr/>
          <p:nvPr/>
        </p:nvSpPr>
        <p:spPr>
          <a:xfrm>
            <a:off x="2879870" y="3244334"/>
            <a:ext cx="3384260" cy="369332"/>
          </a:xfrm>
          <a:prstGeom prst="rect">
            <a:avLst/>
          </a:prstGeom>
        </p:spPr>
        <p:txBody>
          <a:bodyPr wrap="none">
            <a:spAutoFit/>
          </a:bodyPr>
          <a:lstStyle/>
          <a:p>
            <a:r>
              <a:rPr lang="en-US" dirty="0">
                <a:solidFill>
                  <a:prstClr val="white"/>
                </a:solidFill>
                <a:latin typeface="Kristen ITC" panose="03050502040202030202" pitchFamily="66" charset="0"/>
              </a:rPr>
              <a:t>Military governments 1964-82</a:t>
            </a:r>
            <a:endParaRPr lang="en-US" dirty="0"/>
          </a:p>
        </p:txBody>
      </p:sp>
      <p:sp>
        <p:nvSpPr>
          <p:cNvPr id="4" name="TextBox 3"/>
          <p:cNvSpPr txBox="1"/>
          <p:nvPr/>
        </p:nvSpPr>
        <p:spPr>
          <a:xfrm>
            <a:off x="185058" y="860087"/>
            <a:ext cx="6716486" cy="2862322"/>
          </a:xfrm>
          <a:prstGeom prst="rect">
            <a:avLst/>
          </a:prstGeom>
          <a:noFill/>
        </p:spPr>
        <p:txBody>
          <a:bodyPr wrap="square" rtlCol="0">
            <a:spAutoFit/>
          </a:bodyPr>
          <a:lstStyle/>
          <a:p>
            <a:r>
              <a:rPr lang="en-US" b="1" dirty="0"/>
              <a:t>Hugo </a:t>
            </a:r>
            <a:r>
              <a:rPr lang="en-US" b="1" dirty="0" err="1"/>
              <a:t>Bánzer</a:t>
            </a:r>
            <a:r>
              <a:rPr lang="en-US" b="1" dirty="0"/>
              <a:t> </a:t>
            </a:r>
            <a:r>
              <a:rPr lang="en-US" b="1" dirty="0" smtClean="0"/>
              <a:t>Suárez</a:t>
            </a:r>
          </a:p>
          <a:p>
            <a:pPr marL="285750" indent="-285750">
              <a:buFont typeface="Arial" panose="020B0604020202020204" pitchFamily="34" charset="0"/>
              <a:buChar char="•"/>
            </a:pPr>
            <a:r>
              <a:rPr lang="en-US" dirty="0" smtClean="0"/>
              <a:t>1971 – Became president and then dictator.</a:t>
            </a:r>
          </a:p>
          <a:p>
            <a:pPr marL="285750" indent="-285750">
              <a:buFont typeface="Arial" panose="020B0604020202020204" pitchFamily="34" charset="0"/>
              <a:buChar char="•"/>
            </a:pPr>
            <a:r>
              <a:rPr lang="en-US" b="1" dirty="0" smtClean="0">
                <a:solidFill>
                  <a:srgbClr val="FF0000"/>
                </a:solidFill>
              </a:rPr>
              <a:t>Massacre of </a:t>
            </a:r>
            <a:r>
              <a:rPr lang="en-US" b="1" dirty="0" err="1" smtClean="0">
                <a:solidFill>
                  <a:srgbClr val="FF0000"/>
                </a:solidFill>
              </a:rPr>
              <a:t>Tolata</a:t>
            </a:r>
            <a:r>
              <a:rPr lang="en-US" b="1" dirty="0" smtClean="0">
                <a:solidFill>
                  <a:srgbClr val="FF0000"/>
                </a:solidFill>
              </a:rPr>
              <a:t> </a:t>
            </a:r>
            <a:r>
              <a:rPr lang="en-US" dirty="0" smtClean="0">
                <a:solidFill>
                  <a:srgbClr val="FF0000"/>
                </a:solidFill>
              </a:rPr>
              <a:t>- Repressed indigenous population killing over 100 peasants.  Was a peasant protest over food prices.</a:t>
            </a:r>
          </a:p>
          <a:p>
            <a:pPr marL="285750" indent="-285750">
              <a:buFont typeface="Arial" panose="020B0604020202020204" pitchFamily="34" charset="0"/>
              <a:buChar char="•"/>
            </a:pPr>
            <a:r>
              <a:rPr lang="en-US" dirty="0" smtClean="0">
                <a:solidFill>
                  <a:schemeClr val="accent6">
                    <a:lumMod val="50000"/>
                  </a:schemeClr>
                </a:solidFill>
              </a:rPr>
              <a:t>Worked to renew the Military-Peasant Pact.  Replaced peasant leaders with pro-government </a:t>
            </a:r>
            <a:r>
              <a:rPr lang="en-US" dirty="0" err="1" smtClean="0">
                <a:solidFill>
                  <a:schemeClr val="accent6">
                    <a:lumMod val="50000"/>
                  </a:schemeClr>
                </a:solidFill>
              </a:rPr>
              <a:t>ciciques</a:t>
            </a:r>
            <a:r>
              <a:rPr lang="en-US" dirty="0" smtClean="0">
                <a:solidFill>
                  <a:schemeClr val="accent6">
                    <a:lumMod val="50000"/>
                  </a:schemeClr>
                </a:solidFill>
              </a:rPr>
              <a:t>.  </a:t>
            </a:r>
            <a:r>
              <a:rPr lang="en-US" b="1" dirty="0" smtClean="0">
                <a:solidFill>
                  <a:schemeClr val="accent6">
                    <a:lumMod val="50000"/>
                  </a:schemeClr>
                </a:solidFill>
              </a:rPr>
              <a:t>Redistributed over 15 million hectares of land to peasants</a:t>
            </a:r>
            <a:r>
              <a:rPr lang="en-US" dirty="0" smtClean="0">
                <a:solidFill>
                  <a:schemeClr val="accent6">
                    <a:lumMod val="50000"/>
                  </a:schemeClr>
                </a:solidFill>
              </a:rPr>
              <a:t>.</a:t>
            </a:r>
          </a:p>
          <a:p>
            <a:r>
              <a:rPr lang="en-US" dirty="0" smtClean="0"/>
              <a:t>Military dictators had to take the interests of the majority indigenous population into account due to their sheer number.  Some were also members of the army.</a:t>
            </a:r>
            <a:endParaRPr lang="en-US" dirty="0"/>
          </a:p>
        </p:txBody>
      </p:sp>
      <p:pic>
        <p:nvPicPr>
          <p:cNvPr id="6146" name="Picture 2" descr="https://i.pinimg.com/originals/2f/20/2a/2f202a359725e642379c9dc7208775f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35347" y="979715"/>
            <a:ext cx="1819275" cy="252412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19743" y="3796951"/>
            <a:ext cx="8904514" cy="2862322"/>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b="1" dirty="0" smtClean="0"/>
              <a:t>Student Movements &amp; Unions</a:t>
            </a:r>
          </a:p>
          <a:p>
            <a:pPr marL="285750" indent="-285750">
              <a:buFont typeface="Arial" panose="020B0604020202020204" pitchFamily="34" charset="0"/>
              <a:buChar char="•"/>
            </a:pPr>
            <a:r>
              <a:rPr lang="en-US" dirty="0" smtClean="0"/>
              <a:t>1970s – Students of </a:t>
            </a:r>
            <a:r>
              <a:rPr lang="en-US" dirty="0" err="1" smtClean="0"/>
              <a:t>Aymara</a:t>
            </a:r>
            <a:r>
              <a:rPr lang="en-US" dirty="0" smtClean="0"/>
              <a:t> descent found the </a:t>
            </a:r>
            <a:r>
              <a:rPr lang="en-US" b="1" i="1" dirty="0" err="1" smtClean="0">
                <a:solidFill>
                  <a:schemeClr val="accent6">
                    <a:lumMod val="50000"/>
                  </a:schemeClr>
                </a:solidFill>
              </a:rPr>
              <a:t>Katarismo</a:t>
            </a:r>
            <a:r>
              <a:rPr lang="en-US" dirty="0" smtClean="0">
                <a:solidFill>
                  <a:schemeClr val="tx1"/>
                </a:solidFill>
              </a:rPr>
              <a:t> movement.</a:t>
            </a:r>
          </a:p>
          <a:p>
            <a:pPr marL="285750" indent="-285750">
              <a:buFont typeface="Arial" panose="020B0604020202020204" pitchFamily="34" charset="0"/>
              <a:buChar char="•"/>
            </a:pPr>
            <a:r>
              <a:rPr lang="en-US" b="1" dirty="0" smtClean="0">
                <a:solidFill>
                  <a:schemeClr val="tx1"/>
                </a:solidFill>
              </a:rPr>
              <a:t>1973 – </a:t>
            </a:r>
            <a:r>
              <a:rPr lang="en-US" dirty="0" smtClean="0">
                <a:solidFill>
                  <a:schemeClr val="tx1"/>
                </a:solidFill>
              </a:rPr>
              <a:t>publish the </a:t>
            </a:r>
            <a:r>
              <a:rPr lang="en-US" b="1" dirty="0" err="1" smtClean="0">
                <a:solidFill>
                  <a:schemeClr val="accent6">
                    <a:lumMod val="50000"/>
                  </a:schemeClr>
                </a:solidFill>
              </a:rPr>
              <a:t>Tiwanaku</a:t>
            </a:r>
            <a:r>
              <a:rPr lang="en-US" b="1" dirty="0" smtClean="0">
                <a:solidFill>
                  <a:schemeClr val="accent6">
                    <a:lumMod val="50000"/>
                  </a:schemeClr>
                </a:solidFill>
              </a:rPr>
              <a:t> Manifesto</a:t>
            </a:r>
            <a:r>
              <a:rPr lang="en-US" dirty="0" smtClean="0">
                <a:solidFill>
                  <a:schemeClr val="tx1"/>
                </a:solidFill>
              </a:rPr>
              <a:t>. Describe themselves as ‘foreigners in their own fatherland.’  Later publish a biography of Tupac </a:t>
            </a:r>
            <a:r>
              <a:rPr lang="en-US" dirty="0" err="1" smtClean="0">
                <a:solidFill>
                  <a:schemeClr val="tx1"/>
                </a:solidFill>
              </a:rPr>
              <a:t>Katari</a:t>
            </a:r>
            <a:r>
              <a:rPr lang="en-US" dirty="0" smtClean="0">
                <a:solidFill>
                  <a:schemeClr val="tx1"/>
                </a:solidFill>
              </a:rPr>
              <a:t>, who rebelled against the Spanish in 1781.  Used leaflets &amp; radio to spread the message and create his iconic status.</a:t>
            </a:r>
          </a:p>
          <a:p>
            <a:pPr marL="285750" indent="-285750">
              <a:buFont typeface="Arial" panose="020B0604020202020204" pitchFamily="34" charset="0"/>
              <a:buChar char="•"/>
            </a:pPr>
            <a:r>
              <a:rPr lang="en-US" dirty="0" smtClean="0">
                <a:solidFill>
                  <a:schemeClr val="tx1"/>
                </a:solidFill>
              </a:rPr>
              <a:t>A women’s movement was also set up which </a:t>
            </a:r>
            <a:r>
              <a:rPr lang="en-US" dirty="0" err="1" smtClean="0">
                <a:solidFill>
                  <a:schemeClr val="tx1"/>
                </a:solidFill>
              </a:rPr>
              <a:t>organise</a:t>
            </a:r>
            <a:r>
              <a:rPr lang="en-US" dirty="0" smtClean="0">
                <a:solidFill>
                  <a:schemeClr val="tx1"/>
                </a:solidFill>
              </a:rPr>
              <a:t> congress &amp; mobilized women to demand better working conditions, unionization and better treatment by politicians and male family members.</a:t>
            </a:r>
          </a:p>
          <a:p>
            <a:pPr marL="285750" indent="-285750">
              <a:buFont typeface="Arial" panose="020B0604020202020204" pitchFamily="34" charset="0"/>
              <a:buChar char="•"/>
            </a:pPr>
            <a:r>
              <a:rPr lang="en-US" b="1" dirty="0" smtClean="0">
                <a:solidFill>
                  <a:schemeClr val="tx1"/>
                </a:solidFill>
              </a:rPr>
              <a:t>By 1981 </a:t>
            </a:r>
            <a:r>
              <a:rPr lang="en-US" dirty="0" smtClean="0">
                <a:solidFill>
                  <a:schemeClr val="tx1"/>
                </a:solidFill>
              </a:rPr>
              <a:t>the </a:t>
            </a:r>
            <a:r>
              <a:rPr lang="en-US" dirty="0" err="1" smtClean="0">
                <a:solidFill>
                  <a:schemeClr val="tx1"/>
                </a:solidFill>
              </a:rPr>
              <a:t>Kataristas</a:t>
            </a:r>
            <a:r>
              <a:rPr lang="en-US" dirty="0" smtClean="0">
                <a:solidFill>
                  <a:schemeClr val="tx1"/>
                </a:solidFill>
              </a:rPr>
              <a:t> controlled </a:t>
            </a:r>
            <a:r>
              <a:rPr lang="en-US" dirty="0" err="1" smtClean="0">
                <a:solidFill>
                  <a:schemeClr val="tx1"/>
                </a:solidFill>
              </a:rPr>
              <a:t>Aymara</a:t>
            </a:r>
            <a:r>
              <a:rPr lang="en-US" dirty="0" smtClean="0">
                <a:solidFill>
                  <a:schemeClr val="tx1"/>
                </a:solidFill>
              </a:rPr>
              <a:t> peasant unions and gained representation on the national </a:t>
            </a:r>
            <a:r>
              <a:rPr lang="en-US" dirty="0" err="1" smtClean="0">
                <a:solidFill>
                  <a:schemeClr val="tx1"/>
                </a:solidFill>
              </a:rPr>
              <a:t>labour</a:t>
            </a:r>
            <a:r>
              <a:rPr lang="en-US" dirty="0" smtClean="0">
                <a:solidFill>
                  <a:schemeClr val="tx1"/>
                </a:solidFill>
              </a:rPr>
              <a:t> union, the Bolivian </a:t>
            </a:r>
            <a:r>
              <a:rPr lang="en-US" dirty="0" err="1" smtClean="0">
                <a:solidFill>
                  <a:schemeClr val="tx1"/>
                </a:solidFill>
              </a:rPr>
              <a:t>Labour</a:t>
            </a:r>
            <a:r>
              <a:rPr lang="en-US" dirty="0" smtClean="0">
                <a:solidFill>
                  <a:schemeClr val="tx1"/>
                </a:solidFill>
              </a:rPr>
              <a:t> Central COB.</a:t>
            </a:r>
            <a:endParaRPr lang="en-US" dirty="0">
              <a:solidFill>
                <a:schemeClr val="tx1"/>
              </a:solidFill>
            </a:endParaRPr>
          </a:p>
        </p:txBody>
      </p:sp>
    </p:spTree>
    <p:extLst>
      <p:ext uri="{BB962C8B-B14F-4D97-AF65-F5344CB8AC3E}">
        <p14:creationId xmlns:p14="http://schemas.microsoft.com/office/powerpoint/2010/main" val="40958029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870</TotalTime>
  <Words>2493</Words>
  <Application>Microsoft Office PowerPoint</Application>
  <PresentationFormat>On-screen Show (4:3)</PresentationFormat>
  <Paragraphs>212</Paragraphs>
  <Slides>15</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15</vt:i4>
      </vt:variant>
    </vt:vector>
  </HeadingPairs>
  <TitlesOfParts>
    <vt:vector size="24" baseType="lpstr">
      <vt:lpstr>ＭＳ Ｐゴシック</vt:lpstr>
      <vt:lpstr>Arial</vt:lpstr>
      <vt:lpstr>Calibri</vt:lpstr>
      <vt:lpstr>Calibri Light</vt:lpstr>
      <vt:lpstr>Courier New</vt:lpstr>
      <vt:lpstr>Kristen ITC</vt:lpstr>
      <vt:lpstr>Wingdings</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Loxston-Baker</dc:creator>
  <cp:lastModifiedBy>Helen Loxston-Baker</cp:lastModifiedBy>
  <cp:revision>100</cp:revision>
  <dcterms:created xsi:type="dcterms:W3CDTF">2017-01-25T04:36:07Z</dcterms:created>
  <dcterms:modified xsi:type="dcterms:W3CDTF">2018-01-13T18:36:47Z</dcterms:modified>
</cp:coreProperties>
</file>