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9" r:id="rId4"/>
    <p:sldMasterId id="2147483721" r:id="rId5"/>
  </p:sldMasterIdLst>
  <p:notesMasterIdLst>
    <p:notesMasterId r:id="rId18"/>
  </p:notesMasterIdLst>
  <p:sldIdLst>
    <p:sldId id="273" r:id="rId6"/>
    <p:sldId id="260" r:id="rId7"/>
    <p:sldId id="274" r:id="rId8"/>
    <p:sldId id="257" r:id="rId9"/>
    <p:sldId id="275" r:id="rId10"/>
    <p:sldId id="276" r:id="rId11"/>
    <p:sldId id="277" r:id="rId12"/>
    <p:sldId id="278" r:id="rId13"/>
    <p:sldId id="279" r:id="rId14"/>
    <p:sldId id="280"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5" d="100"/>
          <a:sy n="65" d="100"/>
        </p:scale>
        <p:origin x="12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A781F3-22E6-47F5-8070-CA03D8E3C294}" type="datetimeFigureOut">
              <a:rPr lang="en-US" smtClean="0"/>
              <a:t>3/19/2017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0B14F1-7C57-4E0B-BCF1-9BE4D857A93B}" type="slidenum">
              <a:rPr lang="en-US" smtClean="0"/>
              <a:t>‹#›</a:t>
            </a:fld>
            <a:endParaRPr lang="en-US"/>
          </a:p>
        </p:txBody>
      </p:sp>
    </p:spTree>
    <p:extLst>
      <p:ext uri="{BB962C8B-B14F-4D97-AF65-F5344CB8AC3E}">
        <p14:creationId xmlns:p14="http://schemas.microsoft.com/office/powerpoint/2010/main" val="636505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a:t>
            </a:r>
            <a:r>
              <a:rPr lang="en-US" baseline="0" dirty="0" smtClean="0"/>
              <a:t> this on screen for the rest of the lesson. </a:t>
            </a:r>
            <a:r>
              <a:rPr lang="en-US" dirty="0" smtClean="0"/>
              <a:t>Teams</a:t>
            </a:r>
            <a:r>
              <a:rPr lang="en-US" baseline="0" dirty="0" smtClean="0"/>
              <a:t> have the rest of </a:t>
            </a:r>
            <a:r>
              <a:rPr lang="en-US" b="1" u="sng" baseline="0" dirty="0" smtClean="0"/>
              <a:t>Lesson 1 </a:t>
            </a:r>
            <a:r>
              <a:rPr lang="en-US" baseline="0" dirty="0" smtClean="0"/>
              <a:t>to prepare.  Set them off preparing using the </a:t>
            </a:r>
            <a:r>
              <a:rPr lang="en-US" b="1" u="sng" baseline="0" dirty="0" smtClean="0"/>
              <a:t>RESOURCES.</a:t>
            </a:r>
          </a:p>
          <a:p>
            <a:r>
              <a:rPr lang="en-US" b="1" u="sng" baseline="0" dirty="0" smtClean="0"/>
              <a:t>RESOURCES</a:t>
            </a:r>
            <a:r>
              <a:rPr lang="en-US" baseline="0" dirty="0" smtClean="0"/>
              <a:t>: Debate script for Speaker 1, 2 and 3 to help students structure debate.  Topic Guides to help students  research arguments.</a:t>
            </a:r>
          </a:p>
          <a:p>
            <a:r>
              <a:rPr lang="en-US" b="1" u="sng" baseline="0" dirty="0" smtClean="0"/>
              <a:t>JUDGES</a:t>
            </a:r>
            <a:r>
              <a:rPr lang="en-US" baseline="0" dirty="0" smtClean="0"/>
              <a:t>: Separate them from their group.  They need to create a table in their books briefly summarizing the arguments for AND against the motion.  Use the TOPIC GUIDE.</a:t>
            </a:r>
          </a:p>
          <a:p>
            <a:r>
              <a:rPr lang="en-US" baseline="0" dirty="0" smtClean="0"/>
              <a:t> You also need to take them through the DEABTE SCORING WORKSHEET.  The debate sheet is double sided. One side explains the categories, the other scores each individual.  Each category is marked out of ten for each speaker.  Each speaker receives an overall mark out of thirty.  The winning team is the one that scores the most points. THEN: Onto the debate.</a:t>
            </a:r>
          </a:p>
          <a:p>
            <a:r>
              <a:rPr lang="en-US" baseline="0" dirty="0" smtClean="0"/>
              <a:t>EXTENSION: (Judges only) Write a paragraph explaining </a:t>
            </a:r>
            <a:r>
              <a:rPr lang="en-US" b="1" u="sng" baseline="0" dirty="0" smtClean="0"/>
              <a:t>your</a:t>
            </a:r>
            <a:r>
              <a:rPr lang="en-US" baseline="0" dirty="0" smtClean="0"/>
              <a:t> answer to the question: “To what extent do you believe the government is responsible for a persons health?”</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1933B9-037B-4FC8-AB30-0586BFE2E028}" type="slidenum">
              <a:rPr kumimoji="0" lang="en-U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1730353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with student what the question is asking them</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439BEB-B512-44A5-8598-330D622CAE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851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5BBAEB-8CD2-4936-9618-6875B584C36B}"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189236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5BBAEB-8CD2-4936-9618-6875B584C36B}"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395399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5BBAEB-8CD2-4936-9618-6875B584C36B}"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43820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6016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484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2681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3677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7597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1206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8761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50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5BBAEB-8CD2-4936-9618-6875B584C36B}"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794060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38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4408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0872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1263352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963460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439672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9750832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112361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6195883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78427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5BBAEB-8CD2-4936-9618-6875B584C36B}" type="datetimeFigureOut">
              <a:rPr lang="en-US" smtClean="0"/>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1675076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GB"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2285142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2801072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0401689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6666359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Plain Page">
    <p:spTree>
      <p:nvGrpSpPr>
        <p:cNvPr id="1" name=""/>
        <p:cNvGrpSpPr/>
        <p:nvPr/>
      </p:nvGrpSpPr>
      <p:grpSpPr>
        <a:xfrm>
          <a:off x="0" y="0"/>
          <a:ext cx="0" cy="0"/>
          <a:chOff x="0" y="0"/>
          <a:chExt cx="0" cy="0"/>
        </a:xfrm>
      </p:grpSpPr>
      <p:pic>
        <p:nvPicPr>
          <p:cNvPr id="4" name="Picture 3" descr="GEMSWellington.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285228" y="144017"/>
            <a:ext cx="679261" cy="798721"/>
          </a:xfrm>
          <a:prstGeom prst="rect">
            <a:avLst/>
          </a:prstGeom>
        </p:spPr>
      </p:pic>
      <p:sp>
        <p:nvSpPr>
          <p:cNvPr id="19" name="Text Placeholder 11"/>
          <p:cNvSpPr>
            <a:spLocks noGrp="1"/>
          </p:cNvSpPr>
          <p:nvPr>
            <p:ph type="body" sz="quarter" idx="10"/>
          </p:nvPr>
        </p:nvSpPr>
        <p:spPr>
          <a:xfrm>
            <a:off x="179513" y="1196752"/>
            <a:ext cx="8712967" cy="5472608"/>
          </a:xfrm>
        </p:spPr>
        <p:txBody>
          <a:bodyPr>
            <a:normAutofit/>
          </a:bodyPr>
          <a:lstStyle>
            <a:lvl1pPr>
              <a:defRPr sz="1800">
                <a:solidFill>
                  <a:schemeClr val="tx1"/>
                </a:solidFill>
                <a:latin typeface="+mj-lt"/>
              </a:defRPr>
            </a:lvl1pPr>
            <a:lvl2pPr>
              <a:defRPr sz="1500">
                <a:solidFill>
                  <a:schemeClr val="tx1"/>
                </a:solidFill>
                <a:latin typeface="+mj-lt"/>
              </a:defRPr>
            </a:lvl2pPr>
            <a:lvl3pPr>
              <a:defRPr sz="1350">
                <a:solidFill>
                  <a:schemeClr val="tx1"/>
                </a:solidFill>
                <a:latin typeface="+mj-lt"/>
              </a:defRPr>
            </a:lvl3pPr>
            <a:lvl4pPr>
              <a:defRPr sz="1200">
                <a:solidFill>
                  <a:schemeClr val="tx1"/>
                </a:solidFill>
                <a:latin typeface="+mj-lt"/>
              </a:defRPr>
            </a:lvl4pPr>
            <a:lvl5pPr>
              <a:defRPr sz="1200">
                <a:solidFill>
                  <a:schemeClr val="tx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6" name="Picture 2" descr="C:\Users\d.taylor_wso\Documents\Documents\Branding\GEMS corner swoosh\GEMS_A4_BLUE_EDUCATION_CMYK.png"/>
          <p:cNvPicPr>
            <a:picLocks noChangeAspect="1" noChangeArrowheads="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5581268" y="3274596"/>
            <a:ext cx="3599245" cy="3599245"/>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9"/>
          <p:cNvSpPr>
            <a:spLocks noGrp="1"/>
          </p:cNvSpPr>
          <p:nvPr>
            <p:ph type="title"/>
          </p:nvPr>
        </p:nvSpPr>
        <p:spPr>
          <a:xfrm>
            <a:off x="179512" y="260648"/>
            <a:ext cx="8064896" cy="634082"/>
          </a:xfrm>
        </p:spPr>
        <p:txBody>
          <a:bodyPr>
            <a:normAutofit/>
          </a:bodyPr>
          <a:lstStyle>
            <a:lvl1pPr algn="l">
              <a:defRPr sz="2100" b="1">
                <a:solidFill>
                  <a:schemeClr val="tx2"/>
                </a:solidFill>
                <a:latin typeface="+mj-lt"/>
              </a:defRPr>
            </a:lvl1pPr>
          </a:lstStyle>
          <a:p>
            <a:r>
              <a:rPr lang="en-US" dirty="0" smtClean="0"/>
              <a:t>Click to edit Master title style</a:t>
            </a:r>
            <a:endParaRPr lang="en-GB" dirty="0"/>
          </a:p>
        </p:txBody>
      </p:sp>
    </p:spTree>
    <p:extLst>
      <p:ext uri="{BB962C8B-B14F-4D97-AF65-F5344CB8AC3E}">
        <p14:creationId xmlns:p14="http://schemas.microsoft.com/office/powerpoint/2010/main" val="183718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609489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60190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852281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376530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55525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5BBAEB-8CD2-4936-9618-6875B584C36B}"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28015609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189411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941639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502195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872465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97267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968471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125490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027645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845336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1748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5BBAEB-8CD2-4936-9618-6875B584C36B}" type="datetimeFigureOut">
              <a:rPr lang="en-US" smtClean="0"/>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30139840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661654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840496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925609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882819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748664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666469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9062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5BBAEB-8CD2-4936-9618-6875B584C36B}" type="datetimeFigureOut">
              <a:rPr lang="en-US" smtClean="0"/>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267403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BBAEB-8CD2-4936-9618-6875B584C36B}" type="datetimeFigureOut">
              <a:rPr lang="en-US" smtClean="0"/>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385505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5BBAEB-8CD2-4936-9618-6875B584C36B}"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3879598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5BBAEB-8CD2-4936-9618-6875B584C36B}" type="datetimeFigureOut">
              <a:rPr lang="en-US" smtClean="0"/>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C3F70-AABB-4B54-9A58-AFFDEF51CB40}" type="slidenum">
              <a:rPr lang="en-US" smtClean="0"/>
              <a:t>‹#›</a:t>
            </a:fld>
            <a:endParaRPr lang="en-US"/>
          </a:p>
        </p:txBody>
      </p:sp>
    </p:spTree>
    <p:extLst>
      <p:ext uri="{BB962C8B-B14F-4D97-AF65-F5344CB8AC3E}">
        <p14:creationId xmlns:p14="http://schemas.microsoft.com/office/powerpoint/2010/main" val="332694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BBAEB-8CD2-4936-9618-6875B584C36B}" type="datetimeFigureOut">
              <a:rPr lang="en-US" smtClean="0"/>
              <a:t>3/19/2017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C3F70-AABB-4B54-9A58-AFFDEF51CB40}" type="slidenum">
              <a:rPr lang="en-US" smtClean="0"/>
              <a:t>‹#›</a:t>
            </a:fld>
            <a:endParaRPr lang="en-US"/>
          </a:p>
        </p:txBody>
      </p:sp>
    </p:spTree>
    <p:extLst>
      <p:ext uri="{BB962C8B-B14F-4D97-AF65-F5344CB8AC3E}">
        <p14:creationId xmlns:p14="http://schemas.microsoft.com/office/powerpoint/2010/main" val="2949477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95378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342900" rtl="0" eaLnBrk="1" fontAlgn="auto" latinLnBrk="0" hangingPunct="1">
              <a:lnSpc>
                <a:spcPct val="100000"/>
              </a:lnSpc>
              <a:spcBef>
                <a:spcPts val="0"/>
              </a:spcBef>
              <a:spcAft>
                <a:spcPts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Arial" charset="0"/>
              </a:rPr>
              <a:pPr marL="0" marR="0" lvl="0" indent="0" algn="l" defTabSz="342900" rtl="0" eaLnBrk="1" fontAlgn="auto" latinLnBrk="0" hangingPunct="1">
                <a:lnSpc>
                  <a:spcPct val="100000"/>
                </a:lnSpc>
                <a:spcBef>
                  <a:spcPts val="0"/>
                </a:spcBef>
                <a:spcAft>
                  <a:spcPts val="0"/>
                </a:spcAft>
                <a:buClrTx/>
                <a:buSzTx/>
                <a:buFontTx/>
                <a:buNone/>
                <a:tabLst/>
                <a:defRPr/>
              </a:pPr>
              <a:t>3/19/2017</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Arial"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a:ea typeface="+mn-ea"/>
              <a:cs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342900" rtl="0" eaLnBrk="1" fontAlgn="auto" latinLnBrk="0" hangingPunct="1">
              <a:lnSpc>
                <a:spcPct val="100000"/>
              </a:lnSpc>
              <a:spcBef>
                <a:spcPts val="0"/>
              </a:spcBef>
              <a:spcAft>
                <a:spcPts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Arial" charset="0"/>
              </a:rPr>
              <a:pPr marL="0" marR="0" lvl="0" indent="0" algn="r" defTabSz="3429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Arial" charset="0"/>
            </a:endParaRPr>
          </a:p>
        </p:txBody>
      </p:sp>
    </p:spTree>
    <p:extLst>
      <p:ext uri="{BB962C8B-B14F-4D97-AF65-F5344CB8AC3E}">
        <p14:creationId xmlns:p14="http://schemas.microsoft.com/office/powerpoint/2010/main" val="37887824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4871972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BA5BD4D-8C4A-46CB-912A-AC0CA24F3827}"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3/19/2017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C0088EA-9E0D-4A63-B0BC-0DD47397B58D}"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00250935"/>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4927" y="675877"/>
            <a:ext cx="8654143" cy="1384995"/>
          </a:xfrm>
          <a:prstGeom prst="rect">
            <a:avLst/>
          </a:prstGeom>
          <a:noFill/>
        </p:spPr>
        <p:txBody>
          <a:bodyPr wrap="square" rtlCol="0">
            <a:spAutoFit/>
          </a:bodyPr>
          <a:lstStyle/>
          <a:p>
            <a:pPr lvl="0" algn="ctr">
              <a:defRPr/>
            </a:pPr>
            <a:r>
              <a:rPr lang="en-US" sz="2800" dirty="0" smtClean="0">
                <a:solidFill>
                  <a:prstClr val="black"/>
                </a:solidFill>
              </a:rPr>
              <a:t>Look </a:t>
            </a:r>
            <a:r>
              <a:rPr lang="en-US" sz="2800" dirty="0">
                <a:solidFill>
                  <a:prstClr val="black"/>
                </a:solidFill>
              </a:rPr>
              <a:t>at source A </a:t>
            </a:r>
            <a:r>
              <a:rPr lang="en-US" sz="2800" dirty="0" smtClean="0">
                <a:solidFill>
                  <a:prstClr val="black"/>
                </a:solidFill>
              </a:rPr>
              <a:t>and… </a:t>
            </a:r>
            <a:endParaRPr lang="en-US" sz="28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FF0000"/>
                </a:solidFill>
                <a:latin typeface="Calibri" panose="020F0502020204030204"/>
              </a:rPr>
              <a:t>…THINK</a:t>
            </a:r>
            <a:r>
              <a:rPr lang="en-US" sz="2800" dirty="0" smtClean="0">
                <a:solidFill>
                  <a:prstClr val="black"/>
                </a:solidFill>
                <a:latin typeface="Calibri" panose="020F0502020204030204"/>
              </a:rPr>
              <a:t> about your answers to the questions.</a:t>
            </a:r>
            <a:endPar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smtClean="0">
              <a:solidFill>
                <a:srgbClr val="FF0000"/>
              </a:solidFill>
              <a:latin typeface="Calibri" panose="020F0502020204030204"/>
            </a:endParaRPr>
          </a:p>
        </p:txBody>
      </p:sp>
      <p:sp>
        <p:nvSpPr>
          <p:cNvPr id="9" name="Rectangle 8"/>
          <p:cNvSpPr/>
          <p:nvPr/>
        </p:nvSpPr>
        <p:spPr>
          <a:xfrm>
            <a:off x="0" y="23821"/>
            <a:ext cx="9144000" cy="651093"/>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l"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Task on Entry</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4" name="Picture 2" descr="https://pbs.twimg.com/media/B_WzoGNUIAAfWs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782" y="1879925"/>
            <a:ext cx="2859942" cy="38132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11568" y="5791200"/>
            <a:ext cx="5826369" cy="923330"/>
          </a:xfrm>
          <a:prstGeom prst="rect">
            <a:avLst/>
          </a:prstGeom>
          <a:noFill/>
          <a:ln>
            <a:solidFill>
              <a:schemeClr val="tx1"/>
            </a:solidFill>
          </a:ln>
        </p:spPr>
        <p:txBody>
          <a:bodyPr wrap="square" rtlCol="0">
            <a:spAutoFit/>
          </a:bodyPr>
          <a:lstStyle/>
          <a:p>
            <a:r>
              <a:rPr lang="en-US" b="1" dirty="0" smtClean="0"/>
              <a:t>Source A: </a:t>
            </a:r>
            <a:r>
              <a:rPr lang="en-US" dirty="0" smtClean="0"/>
              <a:t>the manual was published by the </a:t>
            </a:r>
            <a:r>
              <a:rPr lang="en-US" b="1" dirty="0" smtClean="0"/>
              <a:t>Toronto Anti-Draft </a:t>
            </a:r>
            <a:r>
              <a:rPr lang="en-US" b="1" dirty="0" err="1" smtClean="0"/>
              <a:t>Programme</a:t>
            </a:r>
            <a:r>
              <a:rPr lang="en-US" b="1" dirty="0"/>
              <a:t> </a:t>
            </a:r>
            <a:r>
              <a:rPr lang="en-US" dirty="0" smtClean="0"/>
              <a:t>from 1967 until the end of the Vietnam War.</a:t>
            </a:r>
            <a:endParaRPr lang="en-US" dirty="0"/>
          </a:p>
        </p:txBody>
      </p:sp>
      <p:sp>
        <p:nvSpPr>
          <p:cNvPr id="6" name="Oval 5"/>
          <p:cNvSpPr/>
          <p:nvPr/>
        </p:nvSpPr>
        <p:spPr>
          <a:xfrm>
            <a:off x="350437" y="2567353"/>
            <a:ext cx="2674118" cy="221566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is the value of source A to a historian studying Canadian attitudes to the Vietnam War? </a:t>
            </a:r>
            <a:endParaRPr lang="en-US" dirty="0"/>
          </a:p>
        </p:txBody>
      </p:sp>
      <p:sp>
        <p:nvSpPr>
          <p:cNvPr id="12" name="Oval 11"/>
          <p:cNvSpPr/>
          <p:nvPr/>
        </p:nvSpPr>
        <p:spPr>
          <a:xfrm>
            <a:off x="6224953" y="2564719"/>
            <a:ext cx="2674118" cy="221829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are the limitations  of source A to a historian studying Canadian attitudes to the Vietnam War? </a:t>
            </a:r>
            <a:endParaRPr lang="en-US" dirty="0"/>
          </a:p>
        </p:txBody>
      </p:sp>
    </p:spTree>
    <p:extLst>
      <p:ext uri="{BB962C8B-B14F-4D97-AF65-F5344CB8AC3E}">
        <p14:creationId xmlns:p14="http://schemas.microsoft.com/office/powerpoint/2010/main" val="1472916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441" y="35226"/>
            <a:ext cx="9144001" cy="750319"/>
          </a:xfrm>
          <a:prstGeom prst="rect">
            <a:avLst/>
          </a:prstGeom>
          <a:solidFill>
            <a:srgbClr val="2FACFF"/>
          </a:solidFill>
          <a:ln>
            <a:noFill/>
          </a:ln>
          <a:effectLst/>
        </p:spPr>
        <p:style>
          <a:lnRef idx="1">
            <a:schemeClr val="accent1"/>
          </a:lnRef>
          <a:fillRef idx="3">
            <a:schemeClr val="accent1"/>
          </a:fillRef>
          <a:effectRef idx="2">
            <a:schemeClr val="accent1"/>
          </a:effectRef>
          <a:fontRef idx="minor">
            <a:schemeClr val="lt1"/>
          </a:fontRef>
        </p:style>
        <p:txBody>
          <a:bodyPr lIns="102393" tIns="51197" rIns="102393" bIns="51197"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4000" b="1" i="0" u="none" strike="noStrike" kern="1200" cap="none" spc="0" normalizeH="0" baseline="0" noProof="0" dirty="0">
                <a:ln>
                  <a:noFill/>
                </a:ln>
                <a:solidFill>
                  <a:srgbClr val="FFFFFF"/>
                </a:solidFill>
                <a:effectLst/>
                <a:uLnTx/>
                <a:uFillTx/>
                <a:latin typeface="Calibri"/>
                <a:ea typeface="+mn-ea"/>
                <a:cs typeface="Arial"/>
              </a:rPr>
              <a:t>History Command Terms</a:t>
            </a:r>
          </a:p>
        </p:txBody>
      </p:sp>
      <p:graphicFrame>
        <p:nvGraphicFramePr>
          <p:cNvPr id="12" name="Table 11"/>
          <p:cNvGraphicFramePr>
            <a:graphicFrameLocks noGrp="1"/>
          </p:cNvGraphicFramePr>
          <p:nvPr>
            <p:extLst/>
          </p:nvPr>
        </p:nvGraphicFramePr>
        <p:xfrm>
          <a:off x="493858" y="978584"/>
          <a:ext cx="8153402" cy="475996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6705602">
                  <a:extLst>
                    <a:ext uri="{9D8B030D-6E8A-4147-A177-3AD203B41FA5}">
                      <a16:colId xmlns:a16="http://schemas.microsoft.com/office/drawing/2014/main" val="20001"/>
                    </a:ext>
                  </a:extLst>
                </a:gridCol>
              </a:tblGrid>
              <a:tr h="370840">
                <a:tc>
                  <a:txBody>
                    <a:bodyPr/>
                    <a:lstStyle/>
                    <a:p>
                      <a:r>
                        <a:rPr lang="en-US" b="1" dirty="0" smtClean="0">
                          <a:solidFill>
                            <a:schemeClr val="accent1">
                              <a:lumMod val="50000"/>
                            </a:schemeClr>
                          </a:solidFill>
                        </a:rPr>
                        <a:t>Compare</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accent1">
                              <a:lumMod val="50000"/>
                            </a:schemeClr>
                          </a:solidFill>
                          <a:effectLst/>
                          <a:latin typeface="+mn-lt"/>
                          <a:ea typeface="+mn-ea"/>
                          <a:cs typeface="+mn-cs"/>
                        </a:rPr>
                        <a:t>Give an account of the similarities between two (or more) items or situations, referring to both (all) of them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70840">
                <a:tc>
                  <a:txBody>
                    <a:bodyPr/>
                    <a:lstStyle/>
                    <a:p>
                      <a:r>
                        <a:rPr lang="en-US" sz="1800" b="1" kern="1200" dirty="0" smtClean="0">
                          <a:solidFill>
                            <a:schemeClr val="accent1">
                              <a:lumMod val="50000"/>
                            </a:schemeClr>
                          </a:solidFill>
                          <a:latin typeface="+mn-lt"/>
                          <a:ea typeface="+mn-ea"/>
                          <a:cs typeface="+mn-cs"/>
                        </a:rPr>
                        <a:t>Compare &amp; contrast</a:t>
                      </a:r>
                      <a:endParaRPr lang="en-US" sz="1800" b="1" kern="1200" dirty="0">
                        <a:solidFill>
                          <a:schemeClr val="accent1">
                            <a:lumMod val="50000"/>
                          </a:schemeClr>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1">
                              <a:lumMod val="50000"/>
                            </a:schemeClr>
                          </a:solidFill>
                          <a:latin typeface="+mn-lt"/>
                          <a:ea typeface="+mn-ea"/>
                          <a:cs typeface="+mn-cs"/>
                        </a:rPr>
                        <a:t>Give an account of similarities and differences between two (or more) items or situations, referring to both (all) of them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70840">
                <a:tc>
                  <a:txBody>
                    <a:bodyPr/>
                    <a:lstStyle/>
                    <a:p>
                      <a:r>
                        <a:rPr lang="en-US" b="1" dirty="0" smtClean="0">
                          <a:solidFill>
                            <a:schemeClr val="accent1">
                              <a:lumMod val="50000"/>
                            </a:schemeClr>
                          </a:solidFill>
                        </a:rPr>
                        <a:t>Contrast</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Give an account of the differences between two (or more) items or situations, referring to both (all) of them throughout.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70840">
                <a:tc>
                  <a:txBody>
                    <a:bodyPr/>
                    <a:lstStyle/>
                    <a:p>
                      <a:r>
                        <a:rPr lang="en-US" b="1" dirty="0" smtClean="0">
                          <a:solidFill>
                            <a:schemeClr val="accent1">
                              <a:lumMod val="50000"/>
                            </a:schemeClr>
                          </a:solidFill>
                        </a:rPr>
                        <a:t>Discuss</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Offer a considered and balanced review that includes a range of arguments, factors or hypotheses. Opinions or conclusions should be presented clearly and supported by appropriate 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70840">
                <a:tc>
                  <a:txBody>
                    <a:bodyPr/>
                    <a:lstStyle/>
                    <a:p>
                      <a:r>
                        <a:rPr lang="en-US" b="1" dirty="0" smtClean="0">
                          <a:solidFill>
                            <a:schemeClr val="accent1">
                              <a:lumMod val="50000"/>
                            </a:schemeClr>
                          </a:solidFill>
                        </a:rPr>
                        <a:t>Evaluate</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800" kern="1200" dirty="0" smtClean="0">
                          <a:solidFill>
                            <a:schemeClr val="dk1"/>
                          </a:solidFill>
                          <a:effectLst/>
                          <a:latin typeface="+mn-lt"/>
                          <a:ea typeface="+mn-ea"/>
                          <a:cs typeface="+mn-cs"/>
                        </a:rPr>
                        <a:t>Make an appraisal by weighing up the strengths and limitations.</a:t>
                      </a:r>
                      <a:endParaRPr lang="en-US" b="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70840">
                <a:tc>
                  <a:txBody>
                    <a:bodyPr/>
                    <a:lstStyle/>
                    <a:p>
                      <a:r>
                        <a:rPr lang="en-US" b="1" dirty="0" smtClean="0">
                          <a:solidFill>
                            <a:schemeClr val="accent1">
                              <a:lumMod val="50000"/>
                            </a:schemeClr>
                          </a:solidFill>
                        </a:rPr>
                        <a:t>Examine</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Consider an argument or concept in a way that uncovers the assumptions and interrelationships of the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370840">
                <a:tc>
                  <a:txBody>
                    <a:bodyPr/>
                    <a:lstStyle/>
                    <a:p>
                      <a:r>
                        <a:rPr lang="en-US" b="1" dirty="0" smtClean="0">
                          <a:solidFill>
                            <a:schemeClr val="accent1">
                              <a:lumMod val="50000"/>
                            </a:schemeClr>
                          </a:solidFill>
                        </a:rPr>
                        <a:t>To what extent</a:t>
                      </a:r>
                      <a:endParaRPr lang="en-US" b="1"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Consider the merits or otherwise of an argument or concept. Opinions and conclusions should be presented clearly and supported with appropriate evidence and sound argument.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13" name="TextBox 12"/>
          <p:cNvSpPr txBox="1"/>
          <p:nvPr/>
        </p:nvSpPr>
        <p:spPr>
          <a:xfrm>
            <a:off x="303359" y="5931583"/>
            <a:ext cx="8534400" cy="707886"/>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See page 10 of your IB History Course Guide for Students.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You can find this in the </a:t>
            </a:r>
            <a:r>
              <a:rPr kumimoji="0" lang="en-US" sz="2000" b="1" i="0" u="sng" strike="noStrike" kern="1200" cap="none" spc="0" normalizeH="0" baseline="0" noProof="0" dirty="0" smtClean="0">
                <a:ln>
                  <a:noFill/>
                </a:ln>
                <a:solidFill>
                  <a:prstClr val="black"/>
                </a:solidFill>
                <a:effectLst/>
                <a:uLnTx/>
                <a:uFillTx/>
                <a:latin typeface="Calibri"/>
                <a:ea typeface="+mn-ea"/>
                <a:cs typeface="+mn-cs"/>
              </a:rPr>
              <a:t>files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section of your class on ManageBac.</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8157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2338" y="1317376"/>
            <a:ext cx="8794376" cy="1938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The best way to tackle this is to think about dividing your essay into </a:t>
            </a:r>
            <a:r>
              <a:rPr kumimoji="0" lang="en-US" sz="2000" b="1" i="0" u="sng"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themes</a:t>
            </a:r>
            <a:r>
              <a:rPr lang="en-US" sz="2000" dirty="0">
                <a:solidFill>
                  <a:prstClr val="black"/>
                </a:solidFill>
                <a:latin typeface="Calibri" panose="020F0502020204030204" pitchFamily="34" charset="0"/>
                <a:ea typeface="Calibri" panose="020F0502020204030204" pitchFamily="34" charset="0"/>
                <a:cs typeface="MyriadPro-Regular"/>
              </a:rPr>
              <a:t> </a:t>
            </a:r>
            <a:r>
              <a:rPr lang="en-US" sz="2000" dirty="0" smtClean="0">
                <a:solidFill>
                  <a:prstClr val="black"/>
                </a:solidFill>
                <a:latin typeface="Calibri" panose="020F0502020204030204" pitchFamily="34" charset="0"/>
                <a:ea typeface="Calibri" panose="020F0502020204030204" pitchFamily="34" charset="0"/>
                <a:cs typeface="MyriadPro-Regular"/>
              </a:rPr>
              <a:t>or in this case </a:t>
            </a:r>
            <a:r>
              <a:rPr lang="en-US" sz="2000" b="1" u="sng" dirty="0" smtClean="0">
                <a:solidFill>
                  <a:prstClr val="black"/>
                </a:solidFill>
                <a:latin typeface="Calibri" panose="020F0502020204030204" pitchFamily="34" charset="0"/>
                <a:ea typeface="Calibri" panose="020F0502020204030204" pitchFamily="34" charset="0"/>
                <a:cs typeface="MyriadPro-Regular"/>
              </a:rPr>
              <a:t>polices</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What were the main policies each President implemented in</a:t>
            </a:r>
            <a:r>
              <a:rPr kumimoji="0" lang="en-US" sz="20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order</a:t>
            </a:r>
            <a:r>
              <a:rPr kumimoji="0" lang="en-US" sz="20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to win the Vietnam war</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Make sure the policies complement</a:t>
            </a:r>
            <a:r>
              <a:rPr kumimoji="0" lang="en-US" sz="20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each other</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This</a:t>
            </a:r>
            <a:r>
              <a:rPr kumimoji="0" lang="en-US" sz="2000" b="0" i="0" u="none" strike="noStrike" kern="1200" cap="none" spc="0" normalizeH="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is a comparison, so there needs to be both similarities and differences</a:t>
            </a:r>
            <a:r>
              <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MyriadPro-Regular"/>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4" name="Rectangle 3"/>
          <p:cNvSpPr/>
          <p:nvPr/>
        </p:nvSpPr>
        <p:spPr>
          <a:xfrm>
            <a:off x="133498" y="230885"/>
            <a:ext cx="8823216" cy="830997"/>
          </a:xfrm>
          <a:prstGeom prst="rect">
            <a:avLst/>
          </a:prstGeom>
          <a:solidFill>
            <a:schemeClr val="accent5">
              <a:lumMod val="20000"/>
              <a:lumOff val="80000"/>
            </a:schemeClr>
          </a:solidFill>
          <a:ln>
            <a:solidFill>
              <a:schemeClr val="accent5">
                <a:lumMod val="60000"/>
                <a:lumOff val="40000"/>
              </a:schemeClr>
            </a:solidFill>
          </a:ln>
          <a:effectLst>
            <a:glow rad="139700">
              <a:schemeClr val="accent5">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Arial Black"/>
                <a:ea typeface="+mn-ea"/>
                <a:cs typeface="Arial Black"/>
              </a:rPr>
              <a:t>Essay Title: </a:t>
            </a:r>
            <a:r>
              <a:rPr kumimoji="0" lang="en-US" sz="2400" b="1" i="0" u="sng" strike="noStrike" kern="1200" cap="none" spc="0" normalizeH="0" baseline="0" noProof="0" dirty="0">
                <a:ln>
                  <a:noFill/>
                </a:ln>
                <a:solidFill>
                  <a:srgbClr val="FF6600"/>
                </a:solidFill>
                <a:effectLst/>
                <a:uLnTx/>
                <a:uFillTx/>
                <a:latin typeface="Calibri"/>
                <a:ea typeface="+mn-ea"/>
                <a:cs typeface="+mn-cs"/>
              </a:rPr>
              <a:t>Compare and contrast</a:t>
            </a:r>
            <a:r>
              <a:rPr kumimoji="0" lang="en-US" sz="2400" b="0" i="0" u="none" strike="noStrike" kern="1200" cap="none" spc="0" normalizeH="0" baseline="0" noProof="0" dirty="0">
                <a:ln>
                  <a:noFill/>
                </a:ln>
                <a:solidFill>
                  <a:srgbClr val="4F81BD">
                    <a:lumMod val="50000"/>
                  </a:srgbClr>
                </a:solidFill>
                <a:effectLst/>
                <a:uLnTx/>
                <a:uFillTx/>
                <a:latin typeface="Calibri"/>
                <a:ea typeface="+mn-ea"/>
                <a:cs typeface="+mn-cs"/>
              </a:rPr>
              <a:t> </a:t>
            </a:r>
            <a:r>
              <a:rPr kumimoji="0" lang="en-US" sz="2400" b="0" i="0" u="none" strike="noStrike" kern="1200" cap="none" spc="0" normalizeH="0" baseline="0" noProof="0" dirty="0" smtClean="0">
                <a:ln>
                  <a:noFill/>
                </a:ln>
                <a:solidFill>
                  <a:srgbClr val="4F81BD">
                    <a:lumMod val="50000"/>
                  </a:srgbClr>
                </a:solidFill>
                <a:effectLst/>
                <a:uLnTx/>
                <a:uFillTx/>
                <a:latin typeface="Calibri"/>
                <a:ea typeface="+mn-ea"/>
                <a:cs typeface="+mn-cs"/>
              </a:rPr>
              <a:t>Lyndon</a:t>
            </a:r>
            <a:r>
              <a:rPr kumimoji="0" lang="en-US" sz="2400" b="0" i="0" u="none" strike="noStrike" kern="1200" cap="none" spc="0" normalizeH="0" noProof="0" dirty="0" smtClean="0">
                <a:ln>
                  <a:noFill/>
                </a:ln>
                <a:solidFill>
                  <a:srgbClr val="4F81BD">
                    <a:lumMod val="50000"/>
                  </a:srgbClr>
                </a:solidFill>
                <a:effectLst/>
                <a:uLnTx/>
                <a:uFillTx/>
                <a:latin typeface="Calibri"/>
                <a:ea typeface="+mn-ea"/>
                <a:cs typeface="+mn-cs"/>
              </a:rPr>
              <a:t> Johnson’s policies in Vietnam with Richard Nixon’s.</a:t>
            </a:r>
            <a:r>
              <a:rPr kumimoji="0" lang="en-US" sz="2400" b="0" i="0" u="none" strike="noStrike" kern="1200" cap="none" spc="0" normalizeH="0" baseline="0" noProof="0" dirty="0" smtClean="0">
                <a:ln>
                  <a:noFill/>
                </a:ln>
                <a:solidFill>
                  <a:srgbClr val="4F81BD">
                    <a:lumMod val="50000"/>
                  </a:srgbClr>
                </a:solidFill>
                <a:effectLst/>
                <a:uLnTx/>
                <a:uFillTx/>
                <a:latin typeface="Calibri"/>
                <a:ea typeface="+mn-ea"/>
                <a:cs typeface="+mn-cs"/>
              </a:rPr>
              <a:t> </a:t>
            </a:r>
            <a:endParaRPr kumimoji="0" lang="en-US" sz="2200" b="0" i="0" u="none" strike="noStrike" kern="1200" cap="none" spc="0" normalizeH="0" baseline="0" noProof="0" dirty="0">
              <a:ln>
                <a:noFill/>
              </a:ln>
              <a:solidFill>
                <a:srgbClr val="4F81BD">
                  <a:lumMod val="50000"/>
                </a:srgbClr>
              </a:solidFill>
              <a:effectLst/>
              <a:uLnTx/>
              <a:uFillTx/>
              <a:latin typeface="Arial Black"/>
              <a:ea typeface="+mn-ea"/>
              <a:cs typeface="Arial Black"/>
            </a:endParaRPr>
          </a:p>
        </p:txBody>
      </p:sp>
      <p:sp>
        <p:nvSpPr>
          <p:cNvPr id="5" name="Oval 4"/>
          <p:cNvSpPr/>
          <p:nvPr/>
        </p:nvSpPr>
        <p:spPr>
          <a:xfrm>
            <a:off x="1292862" y="3315593"/>
            <a:ext cx="2877671" cy="1223683"/>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prstClr val="black"/>
                </a:solidFill>
                <a:latin typeface="Calibri"/>
              </a:rPr>
              <a:t>Presidential goals/war aims</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Oval 5"/>
          <p:cNvSpPr/>
          <p:nvPr/>
        </p:nvSpPr>
        <p:spPr>
          <a:xfrm>
            <a:off x="4640208" y="3298889"/>
            <a:ext cx="2877671" cy="1223683"/>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Conducting the ground war</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Oval 6"/>
          <p:cNvSpPr/>
          <p:nvPr/>
        </p:nvSpPr>
        <p:spPr>
          <a:xfrm>
            <a:off x="257440" y="4837303"/>
            <a:ext cx="2877671" cy="1223683"/>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Conducting</a:t>
            </a:r>
            <a:r>
              <a:rPr kumimoji="0" lang="en-US" sz="2000" b="0" i="0" u="none" strike="noStrike" kern="1200" cap="none" spc="0" normalizeH="0" noProof="0" dirty="0" smtClean="0">
                <a:ln>
                  <a:noFill/>
                </a:ln>
                <a:solidFill>
                  <a:prstClr val="black"/>
                </a:solidFill>
                <a:effectLst/>
                <a:uLnTx/>
                <a:uFillTx/>
                <a:latin typeface="Calibri"/>
                <a:ea typeface="+mn-ea"/>
                <a:cs typeface="+mn-cs"/>
              </a:rPr>
              <a:t> the air war</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7"/>
          <p:cNvSpPr/>
          <p:nvPr/>
        </p:nvSpPr>
        <p:spPr>
          <a:xfrm>
            <a:off x="3135111" y="5449144"/>
            <a:ext cx="2877671" cy="1223683"/>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Support</a:t>
            </a:r>
            <a:r>
              <a:rPr kumimoji="0" lang="en-US" sz="2000" b="0" i="0" u="none" strike="noStrike" kern="1200" cap="none" spc="0" normalizeH="0" noProof="0" dirty="0" smtClean="0">
                <a:ln>
                  <a:noFill/>
                </a:ln>
                <a:solidFill>
                  <a:prstClr val="black"/>
                </a:solidFill>
                <a:effectLst/>
                <a:uLnTx/>
                <a:uFillTx/>
                <a:latin typeface="Calibri"/>
                <a:ea typeface="+mn-ea"/>
                <a:cs typeface="+mn-cs"/>
              </a:rPr>
              <a:t> for South Vietnamese regime</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Oval 9"/>
          <p:cNvSpPr/>
          <p:nvPr/>
        </p:nvSpPr>
        <p:spPr>
          <a:xfrm>
            <a:off x="6079043" y="4688178"/>
            <a:ext cx="2877671" cy="122368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Peace talks </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7402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2338" y="874313"/>
            <a:ext cx="8794376"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solidFill>
                  <a:prstClr val="black"/>
                </a:solidFill>
                <a:latin typeface="Calibri" panose="020F0502020204030204" pitchFamily="34" charset="0"/>
              </a:rPr>
              <a:t>Use your own notes and the examination guide on p.136-138 to help you complete your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noProof="0" dirty="0" smtClean="0">
              <a:solidFill>
                <a:prstClr val="black"/>
              </a:solidFill>
              <a:latin typeface="Calibri" panose="020F0502020204030204" pitchFamily="34" charset="0"/>
            </a:endParaRPr>
          </a:p>
        </p:txBody>
      </p:sp>
      <p:sp>
        <p:nvSpPr>
          <p:cNvPr id="4" name="Rectangle 3"/>
          <p:cNvSpPr/>
          <p:nvPr/>
        </p:nvSpPr>
        <p:spPr>
          <a:xfrm>
            <a:off x="133498" y="230885"/>
            <a:ext cx="8823216" cy="830997"/>
          </a:xfrm>
          <a:prstGeom prst="rect">
            <a:avLst/>
          </a:prstGeom>
          <a:solidFill>
            <a:schemeClr val="accent5">
              <a:lumMod val="20000"/>
              <a:lumOff val="80000"/>
            </a:schemeClr>
          </a:solidFill>
          <a:ln>
            <a:solidFill>
              <a:schemeClr val="accent5">
                <a:lumMod val="60000"/>
                <a:lumOff val="40000"/>
              </a:schemeClr>
            </a:solidFill>
          </a:ln>
          <a:effectLst>
            <a:glow rad="139700">
              <a:schemeClr val="accent5">
                <a:satMod val="175000"/>
                <a:alpha val="40000"/>
              </a:schemeClr>
            </a:glow>
          </a:effectLst>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r>
              <a:rPr kumimoji="0" lang="en-US" sz="2200" b="0" i="0" u="none" strike="noStrike" kern="1200" cap="none" spc="0" normalizeH="0" baseline="0" noProof="0" dirty="0">
                <a:ln>
                  <a:noFill/>
                </a:ln>
                <a:solidFill>
                  <a:prstClr val="black"/>
                </a:solidFill>
                <a:effectLst/>
                <a:uLnTx/>
                <a:uFillTx/>
                <a:latin typeface="Arial Black"/>
                <a:ea typeface="+mn-ea"/>
                <a:cs typeface="Arial Black"/>
              </a:rPr>
              <a:t>Essay Title: </a:t>
            </a:r>
            <a:r>
              <a:rPr lang="en-US" sz="2400" b="1" u="sng" dirty="0">
                <a:solidFill>
                  <a:srgbClr val="FF6600"/>
                </a:solidFill>
              </a:rPr>
              <a:t>Compare and contrast</a:t>
            </a:r>
            <a:r>
              <a:rPr lang="en-US" sz="2400" dirty="0">
                <a:solidFill>
                  <a:srgbClr val="4F81BD">
                    <a:lumMod val="50000"/>
                  </a:srgbClr>
                </a:solidFill>
              </a:rPr>
              <a:t> Lyndon Johnson’s policies in Vietnam with Richard Nixon’s. </a:t>
            </a:r>
            <a:endParaRPr kumimoji="0" lang="en-US" sz="2200" b="0" i="0" u="none" strike="noStrike" kern="1200" cap="none" spc="0" normalizeH="0" baseline="0" noProof="0" dirty="0">
              <a:ln>
                <a:noFill/>
              </a:ln>
              <a:solidFill>
                <a:srgbClr val="4F81BD">
                  <a:lumMod val="50000"/>
                </a:srgbClr>
              </a:solidFill>
              <a:effectLst/>
              <a:uLnTx/>
              <a:uFillTx/>
              <a:latin typeface="Arial Black"/>
              <a:ea typeface="+mn-ea"/>
              <a:cs typeface="Arial Black"/>
            </a:endParaRPr>
          </a:p>
        </p:txBody>
      </p:sp>
      <p:pic>
        <p:nvPicPr>
          <p:cNvPr id="5" name="Picture 4" descr="Essay Plan New Deals compare &amp; contrast - Word"/>
          <p:cNvPicPr>
            <a:picLocks noChangeAspect="1"/>
          </p:cNvPicPr>
          <p:nvPr/>
        </p:nvPicPr>
        <p:blipFill rotWithShape="1">
          <a:blip r:embed="rId2">
            <a:extLst>
              <a:ext uri="{28A0092B-C50C-407E-A947-70E740481C1C}">
                <a14:useLocalDpi xmlns:a14="http://schemas.microsoft.com/office/drawing/2010/main" val="0"/>
              </a:ext>
            </a:extLst>
          </a:blip>
          <a:srcRect l="24872" t="26142" r="24616" b="3040"/>
          <a:stretch/>
        </p:blipFill>
        <p:spPr>
          <a:xfrm>
            <a:off x="4125772" y="2197752"/>
            <a:ext cx="4618892" cy="4361167"/>
          </a:xfrm>
          <a:prstGeom prst="rect">
            <a:avLst/>
          </a:prstGeom>
          <a:ln>
            <a:solidFill>
              <a:schemeClr val="tx1"/>
            </a:solidFill>
          </a:ln>
        </p:spPr>
      </p:pic>
      <p:sp>
        <p:nvSpPr>
          <p:cNvPr id="6" name="TextBox 5"/>
          <p:cNvSpPr txBox="1"/>
          <p:nvPr/>
        </p:nvSpPr>
        <p:spPr>
          <a:xfrm>
            <a:off x="162338" y="2942492"/>
            <a:ext cx="3647662" cy="2308324"/>
          </a:xfrm>
          <a:prstGeom prst="rect">
            <a:avLst/>
          </a:prstGeom>
          <a:solidFill>
            <a:schemeClr val="accent6">
              <a:lumMod val="40000"/>
              <a:lumOff val="60000"/>
            </a:schemeClr>
          </a:solidFill>
          <a:ln>
            <a:solidFill>
              <a:schemeClr val="tx1"/>
            </a:solidFill>
          </a:ln>
        </p:spPr>
        <p:txBody>
          <a:bodyPr wrap="square" rtlCol="0">
            <a:spAutoFit/>
          </a:bodyPr>
          <a:lstStyle/>
          <a:p>
            <a:pPr lvl="0">
              <a:defRPr/>
            </a:pPr>
            <a:r>
              <a:rPr lang="en-US" b="1" dirty="0">
                <a:solidFill>
                  <a:srgbClr val="FF0000"/>
                </a:solidFill>
                <a:latin typeface="Calibri" panose="020F0502020204030204" pitchFamily="34" charset="0"/>
              </a:rPr>
              <a:t>HOME LEARNING: </a:t>
            </a:r>
            <a:r>
              <a:rPr lang="en-US" dirty="0">
                <a:solidFill>
                  <a:prstClr val="black"/>
                </a:solidFill>
                <a:latin typeface="Calibri" panose="020F0502020204030204" pitchFamily="34" charset="0"/>
              </a:rPr>
              <a:t>Hand-write  a timed answer to this exam question. </a:t>
            </a:r>
          </a:p>
          <a:p>
            <a:pPr marL="342900" lvl="0" indent="-342900">
              <a:buFont typeface="Arial" panose="020B0604020202020204" pitchFamily="34" charset="0"/>
              <a:buChar char="•"/>
              <a:defRPr/>
            </a:pPr>
            <a:r>
              <a:rPr lang="en-US" dirty="0">
                <a:solidFill>
                  <a:prstClr val="black"/>
                </a:solidFill>
                <a:latin typeface="Calibri" panose="020F0502020204030204" pitchFamily="34" charset="0"/>
              </a:rPr>
              <a:t>Try not to rely on your plan.  You won’t have it in the exam. </a:t>
            </a:r>
          </a:p>
          <a:p>
            <a:pPr marL="342900" lvl="0" indent="-342900">
              <a:buFont typeface="Arial" panose="020B0604020202020204" pitchFamily="34" charset="0"/>
              <a:buChar char="•"/>
              <a:defRPr/>
            </a:pPr>
            <a:r>
              <a:rPr lang="en-US" dirty="0">
                <a:solidFill>
                  <a:prstClr val="black"/>
                </a:solidFill>
                <a:latin typeface="Calibri" panose="020F0502020204030204" pitchFamily="34" charset="0"/>
              </a:rPr>
              <a:t>You will have 45 mins to answer in the exam.</a:t>
            </a:r>
          </a:p>
          <a:p>
            <a:pPr marL="342900" lvl="0" indent="-342900">
              <a:buFont typeface="Arial" panose="020B0604020202020204" pitchFamily="34" charset="0"/>
              <a:buChar char="•"/>
              <a:defRPr/>
            </a:pPr>
            <a:r>
              <a:rPr lang="en-US" dirty="0">
                <a:solidFill>
                  <a:prstClr val="black"/>
                </a:solidFill>
                <a:latin typeface="Calibri" panose="020F0502020204030204" pitchFamily="34" charset="0"/>
              </a:rPr>
              <a:t>Before you start writing, spend 5 mins planning out your answer. </a:t>
            </a:r>
            <a:endParaRPr lang="en-US" dirty="0">
              <a:solidFill>
                <a:prstClr val="black"/>
              </a:solidFill>
            </a:endParaRPr>
          </a:p>
        </p:txBody>
      </p:sp>
    </p:spTree>
    <p:extLst>
      <p:ext uri="{BB962C8B-B14F-4D97-AF65-F5344CB8AC3E}">
        <p14:creationId xmlns:p14="http://schemas.microsoft.com/office/powerpoint/2010/main" val="41391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4927" y="675877"/>
            <a:ext cx="8654143" cy="1384995"/>
          </a:xfrm>
          <a:prstGeom prst="rect">
            <a:avLst/>
          </a:prstGeom>
          <a:noFill/>
        </p:spPr>
        <p:txBody>
          <a:bodyPr wrap="square" rtlCol="0">
            <a:spAutoFit/>
          </a:bodyPr>
          <a:lstStyle/>
          <a:p>
            <a:pPr lvl="0" algn="ctr">
              <a:defRPr/>
            </a:pPr>
            <a:r>
              <a:rPr lang="en-US" sz="2800" b="1" dirty="0" smtClean="0">
                <a:solidFill>
                  <a:srgbClr val="FF0000"/>
                </a:solidFill>
              </a:rPr>
              <a:t>PAIR</a:t>
            </a:r>
            <a:r>
              <a:rPr lang="en-US" sz="2800" dirty="0">
                <a:solidFill>
                  <a:prstClr val="black"/>
                </a:solidFill>
              </a:rPr>
              <a:t>… and discuss your responses with the person next to you.</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smtClean="0">
              <a:solidFill>
                <a:srgbClr val="FF0000"/>
              </a:solidFill>
              <a:latin typeface="Calibri" panose="020F0502020204030204"/>
            </a:endParaRPr>
          </a:p>
        </p:txBody>
      </p:sp>
      <p:sp>
        <p:nvSpPr>
          <p:cNvPr id="9" name="Rectangle 8"/>
          <p:cNvSpPr/>
          <p:nvPr/>
        </p:nvSpPr>
        <p:spPr>
          <a:xfrm>
            <a:off x="0" y="23821"/>
            <a:ext cx="9144000" cy="651093"/>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l"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Task on Entry</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4" name="Picture 2" descr="https://pbs.twimg.com/media/B_WzoGNUIAAfWs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782" y="1879925"/>
            <a:ext cx="2859942" cy="38132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11568" y="5791200"/>
            <a:ext cx="5826369" cy="923330"/>
          </a:xfrm>
          <a:prstGeom prst="rect">
            <a:avLst/>
          </a:prstGeom>
          <a:noFill/>
          <a:ln>
            <a:solidFill>
              <a:schemeClr val="tx1"/>
            </a:solidFill>
          </a:ln>
        </p:spPr>
        <p:txBody>
          <a:bodyPr wrap="square" rtlCol="0">
            <a:spAutoFit/>
          </a:bodyPr>
          <a:lstStyle/>
          <a:p>
            <a:r>
              <a:rPr lang="en-US" b="1" dirty="0" smtClean="0"/>
              <a:t>Source A: </a:t>
            </a:r>
            <a:r>
              <a:rPr lang="en-US" dirty="0" smtClean="0"/>
              <a:t>the manual was published by the </a:t>
            </a:r>
            <a:r>
              <a:rPr lang="en-US" b="1" dirty="0" smtClean="0"/>
              <a:t>Toronto Anti-Draft </a:t>
            </a:r>
            <a:r>
              <a:rPr lang="en-US" b="1" dirty="0" err="1" smtClean="0"/>
              <a:t>Programme</a:t>
            </a:r>
            <a:r>
              <a:rPr lang="en-US" b="1" dirty="0"/>
              <a:t> </a:t>
            </a:r>
            <a:r>
              <a:rPr lang="en-US" dirty="0" smtClean="0"/>
              <a:t>from 1967 until the end of the Vietnam War.</a:t>
            </a:r>
            <a:endParaRPr lang="en-US" dirty="0"/>
          </a:p>
        </p:txBody>
      </p:sp>
      <p:sp>
        <p:nvSpPr>
          <p:cNvPr id="6" name="Oval 5"/>
          <p:cNvSpPr/>
          <p:nvPr/>
        </p:nvSpPr>
        <p:spPr>
          <a:xfrm>
            <a:off x="350437" y="2567353"/>
            <a:ext cx="2674118" cy="221566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is the value of source A to a historian studying Canadian attitudes to the Vietnam War? </a:t>
            </a:r>
            <a:endParaRPr lang="en-US" dirty="0"/>
          </a:p>
        </p:txBody>
      </p:sp>
      <p:sp>
        <p:nvSpPr>
          <p:cNvPr id="12" name="Oval 11"/>
          <p:cNvSpPr/>
          <p:nvPr/>
        </p:nvSpPr>
        <p:spPr>
          <a:xfrm>
            <a:off x="6224953" y="2564719"/>
            <a:ext cx="2674118" cy="221829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are the limitations  of source A to a historian studying Canadian attitudes to the Vietnam War? </a:t>
            </a:r>
            <a:endParaRPr lang="en-US" dirty="0"/>
          </a:p>
        </p:txBody>
      </p:sp>
    </p:spTree>
    <p:extLst>
      <p:ext uri="{BB962C8B-B14F-4D97-AF65-F5344CB8AC3E}">
        <p14:creationId xmlns:p14="http://schemas.microsoft.com/office/powerpoint/2010/main" val="343214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4927" y="675877"/>
            <a:ext cx="8654143" cy="523220"/>
          </a:xfrm>
          <a:prstGeom prst="rect">
            <a:avLst/>
          </a:prstGeom>
          <a:noFill/>
        </p:spPr>
        <p:txBody>
          <a:bodyPr wrap="square" rtlCol="0">
            <a:spAutoFit/>
          </a:bodyPr>
          <a:lstStyle/>
          <a:p>
            <a:pPr lvl="0" algn="ctr">
              <a:defRPr/>
            </a:pPr>
            <a:r>
              <a:rPr lang="en-US" sz="2800" b="1" dirty="0">
                <a:solidFill>
                  <a:srgbClr val="FF0000"/>
                </a:solidFill>
              </a:rPr>
              <a:t>SHARE</a:t>
            </a:r>
            <a:r>
              <a:rPr lang="en-US" sz="2800" dirty="0">
                <a:solidFill>
                  <a:prstClr val="black"/>
                </a:solidFill>
              </a:rPr>
              <a:t>...your responses with your group or the class.</a:t>
            </a:r>
            <a:endParaRPr lang="en-US" sz="2800" b="1" dirty="0" smtClean="0">
              <a:solidFill>
                <a:srgbClr val="FF0000"/>
              </a:solidFill>
              <a:latin typeface="Calibri" panose="020F0502020204030204"/>
            </a:endParaRPr>
          </a:p>
        </p:txBody>
      </p:sp>
      <p:sp>
        <p:nvSpPr>
          <p:cNvPr id="9" name="Rectangle 8"/>
          <p:cNvSpPr/>
          <p:nvPr/>
        </p:nvSpPr>
        <p:spPr>
          <a:xfrm>
            <a:off x="0" y="23821"/>
            <a:ext cx="9144000" cy="651093"/>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l"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Task on Entry</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4" name="Picture 2" descr="https://pbs.twimg.com/media/B_WzoGNUIAAfWs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782" y="1879925"/>
            <a:ext cx="2859942" cy="38132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11568" y="5791200"/>
            <a:ext cx="5826369" cy="923330"/>
          </a:xfrm>
          <a:prstGeom prst="rect">
            <a:avLst/>
          </a:prstGeom>
          <a:noFill/>
          <a:ln>
            <a:solidFill>
              <a:schemeClr val="tx1"/>
            </a:solidFill>
          </a:ln>
        </p:spPr>
        <p:txBody>
          <a:bodyPr wrap="square" rtlCol="0">
            <a:spAutoFit/>
          </a:bodyPr>
          <a:lstStyle/>
          <a:p>
            <a:r>
              <a:rPr lang="en-US" b="1" dirty="0" smtClean="0"/>
              <a:t>Source A: </a:t>
            </a:r>
            <a:r>
              <a:rPr lang="en-US" dirty="0" smtClean="0"/>
              <a:t>the manual was published by the </a:t>
            </a:r>
            <a:r>
              <a:rPr lang="en-US" b="1" dirty="0" smtClean="0"/>
              <a:t>Toronto Anti-Draft </a:t>
            </a:r>
            <a:r>
              <a:rPr lang="en-US" b="1" dirty="0" err="1" smtClean="0"/>
              <a:t>Programme</a:t>
            </a:r>
            <a:r>
              <a:rPr lang="en-US" b="1" dirty="0"/>
              <a:t> </a:t>
            </a:r>
            <a:r>
              <a:rPr lang="en-US" dirty="0" smtClean="0"/>
              <a:t>from 1967 until the end of the Vietnam War.</a:t>
            </a:r>
            <a:endParaRPr lang="en-US" dirty="0"/>
          </a:p>
        </p:txBody>
      </p:sp>
      <p:sp>
        <p:nvSpPr>
          <p:cNvPr id="6" name="Oval 5"/>
          <p:cNvSpPr/>
          <p:nvPr/>
        </p:nvSpPr>
        <p:spPr>
          <a:xfrm>
            <a:off x="350437" y="2567353"/>
            <a:ext cx="2674118" cy="221566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is the value of source A to a historian studying Canadian attitudes to the Vietnam War? </a:t>
            </a:r>
            <a:endParaRPr lang="en-US" dirty="0"/>
          </a:p>
        </p:txBody>
      </p:sp>
      <p:sp>
        <p:nvSpPr>
          <p:cNvPr id="12" name="Oval 11"/>
          <p:cNvSpPr/>
          <p:nvPr/>
        </p:nvSpPr>
        <p:spPr>
          <a:xfrm>
            <a:off x="6224953" y="2564719"/>
            <a:ext cx="2674118" cy="221829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are the limitations  of source A to a historian studying Canadian attitudes to the Vietnam War? </a:t>
            </a:r>
            <a:endParaRPr lang="en-US" dirty="0"/>
          </a:p>
        </p:txBody>
      </p:sp>
    </p:spTree>
    <p:extLst>
      <p:ext uri="{BB962C8B-B14F-4D97-AF65-F5344CB8AC3E}">
        <p14:creationId xmlns:p14="http://schemas.microsoft.com/office/powerpoint/2010/main" val="4292322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31762" y="1112249"/>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describe the main</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a:t>
            </a:r>
            <a:r>
              <a:rPr lang="en-US" sz="2400" dirty="0" smtClean="0">
                <a:solidFill>
                  <a:prstClr val="black"/>
                </a:solidFill>
                <a:latin typeface="Calibri" panose="020F0502020204030204"/>
              </a:rPr>
              <a:t>effects of the Vietnam war on the US economy, politics and society</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lvl="0" algn="ctr">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a:t>
            </a:r>
            <a:r>
              <a:rPr lang="en-US" sz="2400" dirty="0" smtClean="0">
                <a:solidFill>
                  <a:prstClr val="black"/>
                </a:solidFill>
                <a:latin typeface="Calibri" panose="020F0502020204030204"/>
              </a:rPr>
              <a:t>explain the </a:t>
            </a:r>
            <a:r>
              <a:rPr lang="en-US" sz="2400" dirty="0" smtClean="0">
                <a:solidFill>
                  <a:prstClr val="black"/>
                </a:solidFill>
              </a:rPr>
              <a:t>main </a:t>
            </a:r>
            <a:r>
              <a:rPr lang="en-US" sz="2400" dirty="0">
                <a:solidFill>
                  <a:prstClr val="black"/>
                </a:solidFill>
              </a:rPr>
              <a:t>effects of the Vietnam war on the US economy, politics and society.</a:t>
            </a:r>
            <a:endParaRPr lang="en-US" sz="2400" dirty="0">
              <a:solidFill>
                <a:prstClr val="black"/>
              </a:solidFill>
            </a:endParaRPr>
          </a:p>
        </p:txBody>
      </p:sp>
      <p:sp>
        <p:nvSpPr>
          <p:cNvPr id="9" name="Rounded Rectangle 8"/>
          <p:cNvSpPr>
            <a:spLocks noChangeArrowheads="1"/>
          </p:cNvSpPr>
          <p:nvPr/>
        </p:nvSpPr>
        <p:spPr bwMode="auto">
          <a:xfrm>
            <a:off x="6230938" y="3887173"/>
            <a:ext cx="2724150" cy="2854940"/>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You </a:t>
            </a:r>
            <a:r>
              <a:rPr kumimoji="0" lang="en-US" sz="2000" b="0" i="0" u="none" strike="noStrike" kern="1200" cap="none" spc="0" normalizeH="0" baseline="0" noProof="0" dirty="0" smtClean="0">
                <a:ln>
                  <a:noFill/>
                </a:ln>
                <a:solidFill>
                  <a:srgbClr val="262626"/>
                </a:solidFill>
                <a:effectLst/>
                <a:uLnTx/>
                <a:uFillTx/>
                <a:latin typeface="Arial"/>
                <a:ea typeface="+mn-ea"/>
                <a:cs typeface="Arial"/>
              </a:rPr>
              <a:t>can judge to what extent </a:t>
            </a:r>
            <a:r>
              <a:rPr kumimoji="0" lang="en-US" sz="2000" b="0" i="0" u="none" strike="noStrike" kern="1200" cap="none" spc="0" normalizeH="0" baseline="0" noProof="0" dirty="0" smtClean="0">
                <a:ln>
                  <a:noFill/>
                </a:ln>
                <a:solidFill>
                  <a:srgbClr val="262626"/>
                </a:solidFill>
                <a:effectLst/>
                <a:uLnTx/>
                <a:uFillTx/>
                <a:latin typeface="Arial"/>
                <a:ea typeface="+mn-ea"/>
                <a:cs typeface="Arial"/>
              </a:rPr>
              <a:t>the Vietnam war</a:t>
            </a:r>
            <a:r>
              <a:rPr kumimoji="0" lang="en-US" sz="2000" b="0" i="0" u="none" strike="noStrike" kern="1200" cap="none" spc="0" normalizeH="0" noProof="0" dirty="0" smtClean="0">
                <a:ln>
                  <a:noFill/>
                </a:ln>
                <a:solidFill>
                  <a:srgbClr val="262626"/>
                </a:solidFill>
                <a:effectLst/>
                <a:uLnTx/>
                <a:uFillTx/>
                <a:latin typeface="Arial"/>
                <a:ea typeface="+mn-ea"/>
                <a:cs typeface="Arial"/>
              </a:rPr>
              <a:t> significantly contributed to the development of the Cold War</a:t>
            </a:r>
            <a:r>
              <a:rPr kumimoji="0" lang="en-US" sz="2000" b="0" i="0" u="none" strike="noStrike" kern="1200" cap="none" spc="0" normalizeH="0" baseline="0" noProof="0" dirty="0" smtClean="0">
                <a:ln>
                  <a:noFill/>
                </a:ln>
                <a:solidFill>
                  <a:srgbClr val="262626"/>
                </a:solidFill>
                <a:effectLst/>
                <a:uLnTx/>
                <a:uFillTx/>
                <a:latin typeface="Arial"/>
                <a:ea typeface="+mn-ea"/>
                <a:cs typeface="Arial"/>
              </a:rPr>
              <a:t>. </a:t>
            </a:r>
            <a:endParaRPr kumimoji="0" lang="en-US" sz="2000" b="0" i="0" u="none" strike="noStrike" kern="1200" cap="none" spc="0" normalizeH="0" baseline="0" noProof="0" dirty="0">
              <a:ln>
                <a:noFill/>
              </a:ln>
              <a:solidFill>
                <a:srgbClr val="262626"/>
              </a:solidFill>
              <a:effectLst/>
              <a:uLnTx/>
              <a:uFillTx/>
              <a:latin typeface="Calibri" panose="020F0502020204030204"/>
              <a:ea typeface="+mn-ea"/>
              <a:cs typeface="+mn-cs"/>
            </a:endParaRPr>
          </a:p>
        </p:txBody>
      </p:sp>
      <p:sp>
        <p:nvSpPr>
          <p:cNvPr id="5127" name="Rectangle 6"/>
          <p:cNvSpPr>
            <a:spLocks noChangeArrowheads="1"/>
          </p:cNvSpPr>
          <p:nvPr/>
        </p:nvSpPr>
        <p:spPr bwMode="auto">
          <a:xfrm>
            <a:off x="185738" y="1873880"/>
            <a:ext cx="619546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know the</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 </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domestic effects of the Vietnam war</a:t>
            </a:r>
            <a:r>
              <a:rPr lang="en-GB" altLang="en-US" sz="2000" dirty="0" smtClean="0">
                <a:solidFill>
                  <a:prstClr val="black"/>
                </a:solidFill>
                <a:latin typeface="Arial" panose="020B0604020202020204" pitchFamily="34" charset="0"/>
              </a:rPr>
              <a:t>.</a:t>
            </a:r>
            <a:endPar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a:t>
            </a: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judge</a:t>
            </a:r>
            <a:r>
              <a:rPr kumimoji="0" lang="en-GB" altLang="en-US" sz="2000" b="0" i="0" u="none" strike="noStrike" kern="1200" cap="none" spc="0" normalizeH="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 how significantly the Vietnam war contributed to the development of the Cold War</a:t>
            </a:r>
            <a:r>
              <a:rPr lang="en-GB" altLang="en-US" sz="2000" dirty="0" smtClean="0">
                <a:solidFill>
                  <a:prstClr val="black"/>
                </a:solidFill>
                <a:latin typeface="Arial" panose="020B0604020202020204" pitchFamily="34" charset="0"/>
              </a:rPr>
              <a:t>. </a:t>
            </a:r>
            <a:endPar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6435178" y="1376254"/>
            <a:ext cx="2512247" cy="177006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a:t>
            </a: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TERMS: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SEATO</a:t>
            </a:r>
            <a:endPar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noProof="0" dirty="0" smtClean="0">
                <a:solidFill>
                  <a:srgbClr val="262626"/>
                </a:solidFill>
                <a:latin typeface="Calibri" pitchFamily="34" charset="0"/>
              </a:rPr>
              <a:t>Moratorium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dirty="0" smtClean="0">
                <a:ln>
                  <a:noFill/>
                </a:ln>
                <a:solidFill>
                  <a:srgbClr val="262626"/>
                </a:solidFill>
                <a:effectLst/>
                <a:uLnTx/>
                <a:uFillTx/>
                <a:latin typeface="Calibri" pitchFamily="34" charset="0"/>
                <a:ea typeface="ＭＳ Ｐゴシック" pitchFamily="34" charset="-128"/>
                <a:cs typeface="+mn-cs"/>
              </a:rPr>
              <a:t>Great</a:t>
            </a:r>
            <a:r>
              <a:rPr kumimoji="0" lang="en-US" altLang="en-US" sz="2000" b="0" i="0" u="none" strike="noStrike" kern="1200" cap="none" spc="0" normalizeH="0" dirty="0" smtClean="0">
                <a:ln>
                  <a:noFill/>
                </a:ln>
                <a:solidFill>
                  <a:srgbClr val="262626"/>
                </a:solidFill>
                <a:effectLst/>
                <a:uLnTx/>
                <a:uFillTx/>
                <a:latin typeface="Calibri" pitchFamily="34" charset="0"/>
                <a:ea typeface="ＭＳ Ｐゴシック" pitchFamily="34" charset="-128"/>
                <a:cs typeface="+mn-cs"/>
              </a:rPr>
              <a:t> Society</a:t>
            </a:r>
            <a:endPar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Alliance for Progress</a:t>
            </a:r>
            <a:endPar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p:txBody>
      </p:sp>
      <p:sp>
        <p:nvSpPr>
          <p:cNvPr id="10" name="Rounded Rectangle 9"/>
          <p:cNvSpPr>
            <a:spLocks noChangeArrowheads="1"/>
          </p:cNvSpPr>
          <p:nvPr/>
        </p:nvSpPr>
        <p:spPr bwMode="auto">
          <a:xfrm>
            <a:off x="-11113" y="3175"/>
            <a:ext cx="5509236" cy="811025"/>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600" b="1" i="0" u="none" strike="noStrike" kern="1200" cap="none" spc="0" normalizeH="0" baseline="0" noProof="0" dirty="0" smtClean="0">
                <a:ln>
                  <a:noFill/>
                </a:ln>
                <a:solidFill>
                  <a:prstClr val="black"/>
                </a:solidFill>
                <a:effectLst/>
                <a:uLnTx/>
                <a:uFillTx/>
                <a:latin typeface="Calibri" panose="020F0502020204030204"/>
                <a:ea typeface="ＭＳ Ｐゴシック" pitchFamily="34" charset="-128"/>
                <a:cs typeface="+mn-cs"/>
              </a:rPr>
              <a:t>How significant was Vietnam in the development of the Cold War?</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a typeface="ＭＳ Ｐゴシック" pitchFamily="34" charset="-128"/>
              <a:cs typeface="+mn-cs"/>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Communicators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Open-minded</a:t>
            </a:r>
            <a:endPar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9150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Activate Activity</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
        <p:nvSpPr>
          <p:cNvPr id="5" name="Rounded Rectangle 4"/>
          <p:cNvSpPr/>
          <p:nvPr/>
        </p:nvSpPr>
        <p:spPr>
          <a:xfrm>
            <a:off x="163286" y="870857"/>
            <a:ext cx="4093028" cy="2710543"/>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rPr>
              <a:t>Politics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8" name="Rounded Rectangle 7"/>
          <p:cNvSpPr/>
          <p:nvPr/>
        </p:nvSpPr>
        <p:spPr>
          <a:xfrm>
            <a:off x="2688772" y="4027714"/>
            <a:ext cx="4093028" cy="2710543"/>
          </a:xfrm>
          <a:prstGeom prst="roundRect">
            <a:avLst/>
          </a:prstGeom>
          <a:solidFill>
            <a:srgbClr val="FF99CC"/>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2060"/>
                </a:solidFill>
                <a:effectLst/>
                <a:uLnTx/>
                <a:uFillTx/>
                <a:latin typeface="Calibri" panose="020F0502020204030204"/>
                <a:ea typeface="+mn-ea"/>
                <a:cs typeface="+mn-cs"/>
              </a:rPr>
              <a:t>Economy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Calibri" panose="020F0502020204030204"/>
              </a:rPr>
              <a:t>The war caused deficits in federal government budget and balance of payments.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Calibri" panose="020F0502020204030204"/>
              </a:rPr>
              <a:t>$120 Billion spent on the war, 1965-1973.</a:t>
            </a:r>
            <a:endParaRPr lang="en-US" sz="2000" dirty="0">
              <a:solidFill>
                <a:schemeClr val="tx1"/>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Calibri" panose="020F0502020204030204"/>
              </a:rPr>
              <a:t>Resulted in inflation and tax rises.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10" name="Rounded Rectangle 9"/>
          <p:cNvSpPr/>
          <p:nvPr/>
        </p:nvSpPr>
        <p:spPr>
          <a:xfrm>
            <a:off x="4735286" y="898071"/>
            <a:ext cx="4093028" cy="2710543"/>
          </a:xfrm>
          <a:prstGeom prst="roundRect">
            <a:avLst/>
          </a:prstGeom>
          <a:solidFill>
            <a:schemeClr val="accent4">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ED7D31">
                    <a:lumMod val="50000"/>
                  </a:srgbClr>
                </a:solidFill>
                <a:latin typeface="Calibri" panose="020F0502020204030204"/>
              </a:rPr>
              <a:t>S</a:t>
            </a:r>
            <a:r>
              <a:rPr kumimoji="0" lang="en-US" sz="2000" b="1" i="0" u="none" strike="noStrike" kern="1200" cap="none" spc="0" normalizeH="0" baseline="0" noProof="0" dirty="0" err="1" smtClean="0">
                <a:ln>
                  <a:noFill/>
                </a:ln>
                <a:solidFill>
                  <a:srgbClr val="ED7D31">
                    <a:lumMod val="50000"/>
                  </a:srgbClr>
                </a:solidFill>
                <a:effectLst/>
                <a:uLnTx/>
                <a:uFillTx/>
                <a:latin typeface="Calibri" panose="020F0502020204030204"/>
                <a:ea typeface="+mn-ea"/>
                <a:cs typeface="+mn-cs"/>
              </a:rPr>
              <a:t>ociety</a:t>
            </a:r>
            <a:endParaRPr kumimoji="0" lang="en-US" sz="2000" b="1" i="0" u="none" strike="noStrike" kern="1200" cap="none" spc="0" normalizeH="0" baseline="0" noProof="0" dirty="0" smtClean="0">
              <a:ln>
                <a:noFill/>
              </a:ln>
              <a:solidFill>
                <a:srgbClr val="ED7D31">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70AD47">
                  <a:lumMod val="5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7" name="Explosion 2 6"/>
          <p:cNvSpPr/>
          <p:nvPr/>
        </p:nvSpPr>
        <p:spPr>
          <a:xfrm>
            <a:off x="1430215" y="1204645"/>
            <a:ext cx="6400800" cy="3097723"/>
          </a:xfrm>
          <a:prstGeom prst="irregularSeal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Pair up. Research one area each.  Find the key facts, dates specific examples of</a:t>
            </a:r>
            <a:r>
              <a:rPr kumimoji="0" lang="en-US" sz="1800" b="0" i="0" u="none" strike="noStrike" kern="1200" cap="none" spc="0" normalizeH="0" noProof="0" dirty="0" smtClean="0">
                <a:ln>
                  <a:noFill/>
                </a:ln>
                <a:solidFill>
                  <a:prstClr val="black"/>
                </a:solidFill>
                <a:effectLst/>
                <a:uLnTx/>
                <a:uFillTx/>
                <a:latin typeface="Calibri" panose="020F0502020204030204"/>
                <a:ea typeface="+mn-ea"/>
                <a:cs typeface="+mn-cs"/>
              </a:rPr>
              <a:t> the Vietnam War’s effects</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Pages 122-123.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203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Demonstrate Activity - Debate </a:t>
            </a: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sp>
        <p:nvSpPr>
          <p:cNvPr id="7" name="TextBox 6"/>
          <p:cNvSpPr txBox="1"/>
          <p:nvPr/>
        </p:nvSpPr>
        <p:spPr>
          <a:xfrm>
            <a:off x="883198" y="2363079"/>
            <a:ext cx="7326086"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Calibri" panose="020F0502020204030204"/>
                <a:ea typeface="+mn-ea"/>
                <a:cs typeface="+mn-cs"/>
              </a:rPr>
              <a:t>“The Vietnam</a:t>
            </a:r>
            <a:r>
              <a:rPr kumimoji="0" lang="en-US" sz="3600" b="0" i="0" u="none" strike="noStrike" kern="1200" cap="none" spc="0" normalizeH="0" noProof="0" dirty="0" smtClean="0">
                <a:ln>
                  <a:noFill/>
                </a:ln>
                <a:solidFill>
                  <a:prstClr val="black"/>
                </a:solidFill>
                <a:effectLst/>
                <a:uLnTx/>
                <a:uFillTx/>
                <a:latin typeface="Calibri" panose="020F0502020204030204"/>
                <a:ea typeface="+mn-ea"/>
                <a:cs typeface="+mn-cs"/>
              </a:rPr>
              <a:t> war did not significantly contribute to the development of the Cold War between 1949 and 1973.”</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4701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a:solidFill>
            <a:schemeClr val="bg1"/>
          </a:solidFill>
          <a:ln>
            <a:solidFill>
              <a:schemeClr val="bg1"/>
            </a:solidFill>
          </a:ln>
        </p:spPr>
        <p:txBody>
          <a:bodyPr>
            <a:noAutofit/>
          </a:bodyPr>
          <a:lstStyle/>
          <a:p>
            <a:pPr lvl="0"/>
            <a:r>
              <a:rPr lang="en-US" sz="2300" b="1" dirty="0" smtClean="0">
                <a:latin typeface="AR CHRISTY" panose="02000000000000000000" pitchFamily="2" charset="0"/>
              </a:rPr>
              <a:t/>
            </a:r>
            <a:br>
              <a:rPr lang="en-US" sz="2300" b="1" dirty="0" smtClean="0">
                <a:latin typeface="AR CHRISTY" panose="02000000000000000000" pitchFamily="2" charset="0"/>
              </a:rPr>
            </a:br>
            <a:r>
              <a:rPr lang="en-US" sz="2300" b="1" dirty="0" smtClean="0">
                <a:latin typeface="AR CHRISTY" panose="02000000000000000000" pitchFamily="2" charset="0"/>
              </a:rPr>
              <a:t>MOTION</a:t>
            </a:r>
            <a:r>
              <a:rPr lang="en-US" sz="2300" b="1" dirty="0" smtClean="0">
                <a:latin typeface="AR CHRISTY" panose="02000000000000000000" pitchFamily="2" charset="0"/>
              </a:rPr>
              <a:t>: “This house believes </a:t>
            </a:r>
            <a:r>
              <a:rPr lang="en-US" sz="2300" b="1" dirty="0">
                <a:latin typeface="AR CHRISTY" panose="02000000000000000000" pitchFamily="2" charset="0"/>
              </a:rPr>
              <a:t>t</a:t>
            </a:r>
            <a:r>
              <a:rPr lang="en-US" sz="2300" b="1" dirty="0" smtClean="0">
                <a:latin typeface="AR CHRISTY" panose="02000000000000000000" pitchFamily="2" charset="0"/>
              </a:rPr>
              <a:t>he </a:t>
            </a:r>
            <a:r>
              <a:rPr lang="en-US" sz="2300" b="1" dirty="0">
                <a:latin typeface="AR CHRISTY" panose="02000000000000000000" pitchFamily="2" charset="0"/>
              </a:rPr>
              <a:t>Vietnam </a:t>
            </a:r>
            <a:r>
              <a:rPr lang="en-US" sz="2300" b="1" dirty="0">
                <a:latin typeface="AR CHRISTY" panose="02000000000000000000" pitchFamily="2" charset="0"/>
              </a:rPr>
              <a:t>w</a:t>
            </a:r>
            <a:r>
              <a:rPr lang="en-US" sz="2300" b="1" dirty="0" smtClean="0">
                <a:latin typeface="AR CHRISTY" panose="02000000000000000000" pitchFamily="2" charset="0"/>
              </a:rPr>
              <a:t>ar </a:t>
            </a:r>
            <a:r>
              <a:rPr lang="en-US" sz="2300" b="1" dirty="0">
                <a:latin typeface="AR CHRISTY" panose="02000000000000000000" pitchFamily="2" charset="0"/>
              </a:rPr>
              <a:t>did not significantly contribute to the development of the Cold War between 1949 and 1973.”</a:t>
            </a:r>
            <a:r>
              <a:rPr lang="en-US" sz="2400" dirty="0">
                <a:solidFill>
                  <a:prstClr val="black"/>
                </a:solidFill>
              </a:rPr>
              <a:t/>
            </a:r>
            <a:br>
              <a:rPr lang="en-US" sz="2400" dirty="0">
                <a:solidFill>
                  <a:prstClr val="black"/>
                </a:solidFill>
              </a:rPr>
            </a:br>
            <a:endParaRPr lang="en-US" sz="2300" b="1" dirty="0">
              <a:latin typeface="AR CHRISTY" panose="02000000000000000000" pitchFamily="2" charset="0"/>
            </a:endParaRPr>
          </a:p>
        </p:txBody>
      </p:sp>
      <p:sp>
        <p:nvSpPr>
          <p:cNvPr id="6" name="Content Placeholder 5"/>
          <p:cNvSpPr>
            <a:spLocks noGrp="1"/>
          </p:cNvSpPr>
          <p:nvPr>
            <p:ph sz="half" idx="2"/>
          </p:nvPr>
        </p:nvSpPr>
        <p:spPr>
          <a:xfrm>
            <a:off x="-12492" y="1600200"/>
            <a:ext cx="4584492" cy="2286000"/>
          </a:xfrm>
          <a:solidFill>
            <a:schemeClr val="accent5">
              <a:lumMod val="40000"/>
              <a:lumOff val="60000"/>
            </a:schemeClr>
          </a:solidFill>
          <a:ln>
            <a:solidFill>
              <a:schemeClr val="tx2">
                <a:lumMod val="75000"/>
              </a:schemeClr>
            </a:solidFill>
          </a:ln>
        </p:spPr>
        <p:txBody>
          <a:bodyPr>
            <a:normAutofit/>
          </a:bodyPr>
          <a:lstStyle/>
          <a:p>
            <a:pPr marL="0" indent="0">
              <a:buNone/>
            </a:pPr>
            <a:r>
              <a:rPr lang="en-US" sz="2000" b="1" dirty="0" smtClean="0"/>
              <a:t>Speaker 1 </a:t>
            </a:r>
            <a:endParaRPr lang="en-US" sz="2000" dirty="0" smtClean="0"/>
          </a:p>
          <a:p>
            <a:r>
              <a:rPr lang="en-US" sz="2000" dirty="0" smtClean="0"/>
              <a:t>Introduce yourself</a:t>
            </a:r>
          </a:p>
          <a:p>
            <a:r>
              <a:rPr lang="en-US" sz="2000" dirty="0" smtClean="0"/>
              <a:t>Define the motion.</a:t>
            </a:r>
          </a:p>
          <a:p>
            <a:r>
              <a:rPr lang="en-US" sz="2000" dirty="0" smtClean="0"/>
              <a:t>Introduce your team’s main arguments. </a:t>
            </a:r>
          </a:p>
          <a:p>
            <a:r>
              <a:rPr lang="en-US" sz="2000" dirty="0" smtClean="0"/>
              <a:t>Go into detail about the first 2 arguments. </a:t>
            </a:r>
            <a:r>
              <a:rPr lang="en-US" sz="2000" b="1" dirty="0" smtClean="0"/>
              <a:t>LENGTH</a:t>
            </a:r>
            <a:r>
              <a:rPr lang="en-US" sz="2000" dirty="0" smtClean="0"/>
              <a:t>: 4 minutes.</a:t>
            </a:r>
            <a:endParaRPr lang="en-US" sz="2000" dirty="0"/>
          </a:p>
        </p:txBody>
      </p:sp>
      <p:sp>
        <p:nvSpPr>
          <p:cNvPr id="5" name="Text Placeholder 4"/>
          <p:cNvSpPr>
            <a:spLocks noGrp="1"/>
          </p:cNvSpPr>
          <p:nvPr>
            <p:ph type="body" idx="1"/>
          </p:nvPr>
        </p:nvSpPr>
        <p:spPr>
          <a:xfrm>
            <a:off x="265906" y="990600"/>
            <a:ext cx="4040188" cy="639762"/>
          </a:xfrm>
        </p:spPr>
        <p:txBody>
          <a:bodyPr>
            <a:noAutofit/>
          </a:bodyPr>
          <a:lstStyle/>
          <a:p>
            <a:pPr algn="ctr"/>
            <a:r>
              <a:rPr lang="en-US" sz="1800" u="sng" dirty="0" smtClean="0">
                <a:solidFill>
                  <a:srgbClr val="FF0000"/>
                </a:solidFill>
              </a:rPr>
              <a:t>PROPOSITION</a:t>
            </a:r>
            <a:r>
              <a:rPr lang="en-US" sz="1800" dirty="0" smtClean="0">
                <a:solidFill>
                  <a:srgbClr val="FF0000"/>
                </a:solidFill>
              </a:rPr>
              <a:t>: </a:t>
            </a:r>
            <a:r>
              <a:rPr lang="en-US" dirty="0" smtClean="0">
                <a:solidFill>
                  <a:srgbClr val="FF0000"/>
                </a:solidFill>
              </a:rPr>
              <a:t>Agrees.</a:t>
            </a:r>
            <a:endParaRPr lang="en-US" sz="1800" dirty="0">
              <a:solidFill>
                <a:srgbClr val="FF0000"/>
              </a:solidFill>
            </a:endParaRPr>
          </a:p>
        </p:txBody>
      </p:sp>
      <p:sp>
        <p:nvSpPr>
          <p:cNvPr id="8" name="Content Placeholder 7"/>
          <p:cNvSpPr>
            <a:spLocks noGrp="1"/>
          </p:cNvSpPr>
          <p:nvPr>
            <p:ph sz="quarter" idx="4"/>
          </p:nvPr>
        </p:nvSpPr>
        <p:spPr>
          <a:xfrm>
            <a:off x="4648200" y="1600200"/>
            <a:ext cx="4495800" cy="2286000"/>
          </a:xfrm>
          <a:solidFill>
            <a:schemeClr val="accent5">
              <a:lumMod val="40000"/>
              <a:lumOff val="60000"/>
            </a:schemeClr>
          </a:solidFill>
          <a:ln>
            <a:solidFill>
              <a:schemeClr val="tx2">
                <a:lumMod val="75000"/>
              </a:schemeClr>
            </a:solidFill>
          </a:ln>
        </p:spPr>
        <p:txBody>
          <a:bodyPr>
            <a:normAutofit lnSpcReduction="10000"/>
          </a:bodyPr>
          <a:lstStyle/>
          <a:p>
            <a:pPr marL="0" indent="0">
              <a:buNone/>
            </a:pPr>
            <a:r>
              <a:rPr lang="en-US" sz="2000" b="1" dirty="0" smtClean="0"/>
              <a:t>Speaker 1</a:t>
            </a:r>
            <a:r>
              <a:rPr lang="en-US" sz="2000" dirty="0" smtClean="0"/>
              <a:t>  </a:t>
            </a:r>
          </a:p>
          <a:p>
            <a:r>
              <a:rPr lang="en-US" sz="2000" dirty="0" smtClean="0"/>
              <a:t>Introduce your team’s main arguments. </a:t>
            </a:r>
          </a:p>
          <a:p>
            <a:r>
              <a:rPr lang="en-US" sz="2000" dirty="0" smtClean="0"/>
              <a:t>Rebut prop speaker 1.</a:t>
            </a:r>
          </a:p>
          <a:p>
            <a:r>
              <a:rPr lang="en-US" sz="2000" dirty="0" smtClean="0"/>
              <a:t>Go into detail about the first 2 arguments for your team</a:t>
            </a:r>
            <a:r>
              <a:rPr lang="en-US" sz="2000" dirty="0"/>
              <a:t>. </a:t>
            </a:r>
            <a:r>
              <a:rPr lang="en-US" sz="2000" b="1" dirty="0" smtClean="0"/>
              <a:t>LENGTH</a:t>
            </a:r>
            <a:r>
              <a:rPr lang="en-US" sz="2000" dirty="0" smtClean="0"/>
              <a:t>: </a:t>
            </a:r>
            <a:r>
              <a:rPr lang="en-US" sz="2000" dirty="0"/>
              <a:t>4 minutes.</a:t>
            </a:r>
          </a:p>
          <a:p>
            <a:endParaRPr lang="en-US" sz="2000" dirty="0" smtClean="0"/>
          </a:p>
        </p:txBody>
      </p:sp>
      <p:sp>
        <p:nvSpPr>
          <p:cNvPr id="7" name="Text Placeholder 6"/>
          <p:cNvSpPr>
            <a:spLocks noGrp="1"/>
          </p:cNvSpPr>
          <p:nvPr>
            <p:ph type="body" sz="quarter" idx="3"/>
          </p:nvPr>
        </p:nvSpPr>
        <p:spPr>
          <a:xfrm>
            <a:off x="5126922" y="990600"/>
            <a:ext cx="3584575" cy="639762"/>
          </a:xfrm>
        </p:spPr>
        <p:txBody>
          <a:bodyPr>
            <a:noAutofit/>
          </a:bodyPr>
          <a:lstStyle/>
          <a:p>
            <a:pPr algn="ctr"/>
            <a:r>
              <a:rPr lang="en-US" sz="1800" u="sng" dirty="0" smtClean="0">
                <a:solidFill>
                  <a:srgbClr val="7030A0"/>
                </a:solidFill>
              </a:rPr>
              <a:t>OPPOSITION</a:t>
            </a:r>
            <a:r>
              <a:rPr lang="en-US" sz="1800" dirty="0" smtClean="0">
                <a:solidFill>
                  <a:srgbClr val="7030A0"/>
                </a:solidFill>
              </a:rPr>
              <a:t>: Disagrees.</a:t>
            </a:r>
            <a:endParaRPr lang="en-US" sz="1800" dirty="0">
              <a:solidFill>
                <a:srgbClr val="7030A0"/>
              </a:solidFill>
            </a:endParaRPr>
          </a:p>
        </p:txBody>
      </p:sp>
      <p:sp>
        <p:nvSpPr>
          <p:cNvPr id="9" name="Content Placeholder 3"/>
          <p:cNvSpPr txBox="1">
            <a:spLocks/>
          </p:cNvSpPr>
          <p:nvPr/>
        </p:nvSpPr>
        <p:spPr>
          <a:xfrm>
            <a:off x="0" y="4038600"/>
            <a:ext cx="4572000" cy="1447800"/>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2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Rebut (disagree with) opposition speaker 1’s points.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Go into detail about your team’s 3</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rd</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and 4</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th</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arguments. </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LENGTH</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10" name="Content Placeholder 3"/>
          <p:cNvSpPr txBox="1">
            <a:spLocks/>
          </p:cNvSpPr>
          <p:nvPr/>
        </p:nvSpPr>
        <p:spPr>
          <a:xfrm>
            <a:off x="0" y="5638800"/>
            <a:ext cx="4572000" cy="1143000"/>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3</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Rebut (disagree with) opposition speaker 2.</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Rebuild your team’s case. </a:t>
            </a:r>
            <a:r>
              <a:rPr kumimoji="0" lang="en-US" sz="2000" b="1" i="0" u="none" strike="noStrike" kern="1200" cap="none" spc="0" normalizeH="0" baseline="0" noProof="0" dirty="0">
                <a:ln>
                  <a:noFill/>
                </a:ln>
                <a:solidFill>
                  <a:prstClr val="black"/>
                </a:solidFill>
                <a:effectLst/>
                <a:uLnTx/>
                <a:uFillTx/>
                <a:latin typeface="Calibri"/>
                <a:ea typeface="+mn-ea"/>
                <a:cs typeface="+mn-cs"/>
              </a:rPr>
              <a:t>LENGTH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Content Placeholder 5"/>
          <p:cNvSpPr txBox="1">
            <a:spLocks/>
          </p:cNvSpPr>
          <p:nvPr/>
        </p:nvSpPr>
        <p:spPr>
          <a:xfrm>
            <a:off x="4694420" y="4038601"/>
            <a:ext cx="4449580" cy="1447799"/>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2</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Rebut (disagree with)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proposition speaker 2’s </a:t>
            </a:r>
            <a:r>
              <a:rPr kumimoji="0" lang="en-US" sz="2000" b="0" i="0" u="none" strike="noStrike" kern="1200" cap="none" spc="0" normalizeH="0" baseline="0" noProof="0" dirty="0">
                <a:ln>
                  <a:noFill/>
                </a:ln>
                <a:solidFill>
                  <a:prstClr val="black"/>
                </a:solidFill>
                <a:effectLst/>
                <a:uLnTx/>
                <a:uFillTx/>
                <a:latin typeface="Calibri"/>
                <a:ea typeface="+mn-ea"/>
                <a:cs typeface="+mn-cs"/>
              </a:rPr>
              <a:t>points</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Go into detail about your team’s 3</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rd</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and 4</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th</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arguments. </a:t>
            </a:r>
            <a:r>
              <a:rPr kumimoji="0" lang="en-US" sz="2000" b="1" i="0" u="none" strike="noStrike" kern="1200" cap="none" spc="0" normalizeH="0" baseline="0" noProof="0" dirty="0">
                <a:ln>
                  <a:noFill/>
                </a:ln>
                <a:solidFill>
                  <a:prstClr val="black"/>
                </a:solidFill>
                <a:effectLst/>
                <a:uLnTx/>
                <a:uFillTx/>
                <a:latin typeface="Calibri"/>
                <a:ea typeface="+mn-ea"/>
                <a:cs typeface="+mn-cs"/>
              </a:rPr>
              <a:t>LENGTH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12" name="Content Placeholder 5"/>
          <p:cNvSpPr txBox="1">
            <a:spLocks/>
          </p:cNvSpPr>
          <p:nvPr/>
        </p:nvSpPr>
        <p:spPr>
          <a:xfrm>
            <a:off x="4694420" y="5638800"/>
            <a:ext cx="4449580" cy="1143000"/>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3</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Rebut (disagree with) proposition speaker 3.</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Rebuild your team’s case. </a:t>
            </a:r>
            <a:r>
              <a:rPr kumimoji="0" lang="en-US" sz="2000" b="1" i="0" u="none" strike="noStrike" kern="1200" cap="none" spc="0" normalizeH="0" baseline="0" noProof="0" dirty="0">
                <a:ln>
                  <a:noFill/>
                </a:ln>
                <a:solidFill>
                  <a:prstClr val="black"/>
                </a:solidFill>
                <a:effectLst/>
                <a:uLnTx/>
                <a:uFillTx/>
                <a:latin typeface="Calibri"/>
                <a:ea typeface="+mn-ea"/>
                <a:cs typeface="+mn-cs"/>
              </a:rPr>
              <a:t>LENGTH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768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0"/>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kumimoji="0" lang="en-US" sz="3200" b="0" i="0" u="none" strike="noStrike" kern="1200" cap="none" spc="0" normalizeH="0" baseline="0" noProof="0" dirty="0" smtClean="0">
                <a:ln>
                  <a:noFill/>
                </a:ln>
                <a:solidFill>
                  <a:prstClr val="white"/>
                </a:solidFill>
                <a:effectLst/>
                <a:uLnTx/>
                <a:uFillTx/>
                <a:latin typeface="Kristen ITC" panose="03050502040202030202" pitchFamily="66" charset="0"/>
                <a:ea typeface="+mn-ea"/>
                <a:cs typeface="+mn-cs"/>
              </a:rPr>
              <a:t>Consolidate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13" name="Picture 2" descr="http://caringcampus.ca/wp-content/uploads/mind-health-continuum0A741E4E4D976BBED09E35D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704" y="999037"/>
            <a:ext cx="8713075" cy="86677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89704" y="708128"/>
            <a:ext cx="184412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Agree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p:cNvSpPr txBox="1"/>
          <p:nvPr/>
        </p:nvSpPr>
        <p:spPr>
          <a:xfrm>
            <a:off x="7525407" y="691944"/>
            <a:ext cx="152256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Calibri" panose="020F0502020204030204"/>
                <a:ea typeface="+mn-ea"/>
                <a:cs typeface="+mn-cs"/>
              </a:rPr>
              <a:t>Disagree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p:cNvSpPr txBox="1"/>
          <p:nvPr/>
        </p:nvSpPr>
        <p:spPr>
          <a:xfrm>
            <a:off x="883198" y="2363079"/>
            <a:ext cx="7326086" cy="1754326"/>
          </a:xfrm>
          <a:prstGeom prst="rect">
            <a:avLst/>
          </a:prstGeom>
          <a:noFill/>
        </p:spPr>
        <p:txBody>
          <a:bodyPr wrap="square" rtlCol="0">
            <a:spAutoFit/>
          </a:bodyPr>
          <a:lstStyle/>
          <a:p>
            <a:pPr lvl="0" algn="ctr">
              <a:defRPr/>
            </a:pPr>
            <a:r>
              <a:rPr lang="en-US" sz="3600" dirty="0">
                <a:solidFill>
                  <a:prstClr val="black"/>
                </a:solidFill>
              </a:rPr>
              <a:t>“The Vietnam war did not significantly contribute to the development of the Cold War between 1949 and 1973.”</a:t>
            </a:r>
            <a:endParaRPr lang="en-US" sz="3600" dirty="0">
              <a:solidFill>
                <a:prstClr val="black"/>
              </a:solidFill>
            </a:endParaRPr>
          </a:p>
        </p:txBody>
      </p:sp>
    </p:spTree>
    <p:extLst>
      <p:ext uri="{BB962C8B-B14F-4D97-AF65-F5344CB8AC3E}">
        <p14:creationId xmlns:p14="http://schemas.microsoft.com/office/powerpoint/2010/main" val="1321659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31762" y="1112249"/>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describe the main effects of the Vietnam war on the US economy, politics and society.</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explain the main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effects of the Vietnam war on the US economy, politics and society.</a:t>
            </a:r>
          </a:p>
        </p:txBody>
      </p:sp>
      <p:sp>
        <p:nvSpPr>
          <p:cNvPr id="9" name="Rounded Rectangle 8"/>
          <p:cNvSpPr>
            <a:spLocks noChangeArrowheads="1"/>
          </p:cNvSpPr>
          <p:nvPr/>
        </p:nvSpPr>
        <p:spPr bwMode="auto">
          <a:xfrm>
            <a:off x="6230938" y="3887173"/>
            <a:ext cx="2724150" cy="2854940"/>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62626"/>
                </a:solidFill>
                <a:effectLst/>
                <a:uLnTx/>
                <a:uFillTx/>
                <a:latin typeface="Arial"/>
                <a:ea typeface="+mn-ea"/>
                <a:cs typeface="Arial"/>
              </a:rPr>
              <a:t>You </a:t>
            </a:r>
            <a:r>
              <a:rPr kumimoji="0" lang="en-US" sz="2000" b="0" i="0" u="none" strike="noStrike" kern="1200" cap="none" spc="0" normalizeH="0" baseline="0" noProof="0" dirty="0" smtClean="0">
                <a:ln>
                  <a:noFill/>
                </a:ln>
                <a:solidFill>
                  <a:srgbClr val="262626"/>
                </a:solidFill>
                <a:effectLst/>
                <a:uLnTx/>
                <a:uFillTx/>
                <a:latin typeface="Arial"/>
                <a:ea typeface="+mn-ea"/>
                <a:cs typeface="Arial"/>
              </a:rPr>
              <a:t>can judge to what extent the Vietnam war significantly contributed to the development of the Cold War. </a:t>
            </a:r>
            <a:endParaRPr kumimoji="0" lang="en-US" sz="2000" b="0" i="0" u="none" strike="noStrike" kern="1200" cap="none" spc="0" normalizeH="0" baseline="0" noProof="0" dirty="0">
              <a:ln>
                <a:noFill/>
              </a:ln>
              <a:solidFill>
                <a:srgbClr val="262626"/>
              </a:solidFill>
              <a:effectLst/>
              <a:uLnTx/>
              <a:uFillTx/>
              <a:latin typeface="Calibri" panose="020F0502020204030204"/>
              <a:ea typeface="+mn-ea"/>
              <a:cs typeface="+mn-cs"/>
            </a:endParaRPr>
          </a:p>
        </p:txBody>
      </p:sp>
      <p:sp>
        <p:nvSpPr>
          <p:cNvPr id="5127" name="Rectangle 6"/>
          <p:cNvSpPr>
            <a:spLocks noChangeArrowheads="1"/>
          </p:cNvSpPr>
          <p:nvPr/>
        </p:nvSpPr>
        <p:spPr bwMode="auto">
          <a:xfrm>
            <a:off x="185738" y="1873880"/>
            <a:ext cx="619546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know the domestic effects of the Vietnam war.</a:t>
            </a: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kumimoji="0" lang="en-GB" altLang="en-US" sz="20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34" charset="-128"/>
                <a:cs typeface="+mn-cs"/>
              </a:rPr>
              <a:t>To judge how significantly the Vietnam war contributed to the development of the Cold War. </a:t>
            </a:r>
          </a:p>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p:cNvSpPr>
            <a:spLocks noChangeArrowheads="1"/>
          </p:cNvSpPr>
          <p:nvPr/>
        </p:nvSpPr>
        <p:spPr bwMode="auto">
          <a:xfrm>
            <a:off x="6435178" y="1376254"/>
            <a:ext cx="2512247" cy="177006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SEATO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Moratorium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Great Society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Alliance for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2000" b="0" i="0" u="none"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p:txBody>
      </p:sp>
      <p:sp>
        <p:nvSpPr>
          <p:cNvPr id="10" name="Rounded Rectangle 9"/>
          <p:cNvSpPr>
            <a:spLocks noChangeArrowheads="1"/>
          </p:cNvSpPr>
          <p:nvPr/>
        </p:nvSpPr>
        <p:spPr bwMode="auto">
          <a:xfrm>
            <a:off x="-11113" y="3175"/>
            <a:ext cx="5509236" cy="811025"/>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2600" b="1" i="0" u="none" strike="noStrike" kern="1200" cap="none" spc="0" normalizeH="0" baseline="0" noProof="0" dirty="0" smtClean="0">
                <a:ln>
                  <a:noFill/>
                </a:ln>
                <a:solidFill>
                  <a:prstClr val="black"/>
                </a:solidFill>
                <a:effectLst/>
                <a:uLnTx/>
                <a:uFillTx/>
                <a:latin typeface="Calibri" panose="020F0502020204030204"/>
                <a:ea typeface="ＭＳ Ｐゴシック" pitchFamily="34" charset="-128"/>
                <a:cs typeface="+mn-cs"/>
              </a:rPr>
              <a:t>How significant was Vietnam in the development of the Cold War?</a:t>
            </a: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Communicators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Open-minded</a:t>
            </a:r>
          </a:p>
        </p:txBody>
      </p:sp>
    </p:spTree>
    <p:extLst>
      <p:ext uri="{BB962C8B-B14F-4D97-AF65-F5344CB8AC3E}">
        <p14:creationId xmlns:p14="http://schemas.microsoft.com/office/powerpoint/2010/main" val="443128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TotalTime>
  <Words>1313</Words>
  <Application>Microsoft Office PowerPoint</Application>
  <PresentationFormat>On-screen Show (4:3)</PresentationFormat>
  <Paragraphs>159</Paragraphs>
  <Slides>12</Slides>
  <Notes>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12</vt:i4>
      </vt:variant>
    </vt:vector>
  </HeadingPairs>
  <TitlesOfParts>
    <vt:vector size="25" baseType="lpstr">
      <vt:lpstr>ＭＳ Ｐゴシック</vt:lpstr>
      <vt:lpstr>AR CHRISTY</vt:lpstr>
      <vt:lpstr>Arial</vt:lpstr>
      <vt:lpstr>Arial Black</vt:lpstr>
      <vt:lpstr>Calibri</vt:lpstr>
      <vt:lpstr>Calibri Light</vt:lpstr>
      <vt:lpstr>Kristen ITC</vt:lpstr>
      <vt:lpstr>MyriadPro-Regular</vt:lpstr>
      <vt:lpstr>Office Theme</vt:lpstr>
      <vt:lpstr>1_Office Theme</vt:lpstr>
      <vt:lpstr>3_Office Theme</vt:lpstr>
      <vt:lpstr>2_Office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 MOTION: “This house believes the Vietnam war did not significantly contribute to the development of the Cold War between 1949 and 1973.”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Loxston-Baker</dc:creator>
  <cp:lastModifiedBy>Anthony Loxston-Baker</cp:lastModifiedBy>
  <cp:revision>23</cp:revision>
  <dcterms:created xsi:type="dcterms:W3CDTF">2017-03-12T13:28:41Z</dcterms:created>
  <dcterms:modified xsi:type="dcterms:W3CDTF">2017-03-19T16:47:06Z</dcterms:modified>
</cp:coreProperties>
</file>