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60" r:id="rId5"/>
    <p:sldId id="257" r:id="rId6"/>
    <p:sldId id="266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323" autoAdjust="0"/>
  </p:normalViewPr>
  <p:slideViewPr>
    <p:cSldViewPr snapToGrid="0">
      <p:cViewPr varScale="1">
        <p:scale>
          <a:sx n="79" d="100"/>
          <a:sy n="79" d="100"/>
        </p:scale>
        <p:origin x="16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8E9CF2-9EC0-47B1-89EA-E2843A62B0C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FC1D1-6514-4276-B98B-40734017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2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FC1D1-6514-4276-B98B-40734017F82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73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6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38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00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69993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3041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780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7073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218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168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1471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45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661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747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563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94912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3600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2805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718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429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485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763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443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7584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38565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187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60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9183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83934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3444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5164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28256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588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4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83981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84790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08691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40931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751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2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1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21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966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56303-0ED3-44F9-8454-060D533871BE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F611-2D7C-46BB-8DE1-B3C92C2AD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15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ADAD49-14B2-41D2-AEB5-08DC6C7FB1D5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F56ED88-13D1-4D62-AC8F-895ABF0C29E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13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D050701-0FEB-4323-9187-14336EA2F31A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AD9986-D4BA-425B-8C4D-E17AFC6EA7F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819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D5E1EB-B897-4A50-9C41-67AC9842FF3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3/21/2017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BF75E1-706A-4ABD-81F5-BE6B8E7D74D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8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rhetoric.com/speeches/mlkihaveadream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>
            <a:spLocks noChangeArrowheads="1"/>
          </p:cNvSpPr>
          <p:nvPr/>
        </p:nvSpPr>
        <p:spPr bwMode="auto">
          <a:xfrm>
            <a:off x="131762" y="1394063"/>
            <a:ext cx="3902075" cy="4222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Objective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31763" y="3440036"/>
            <a:ext cx="3902075" cy="4238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Learning Outcomes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185738" y="3949223"/>
            <a:ext cx="2922587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5E5"/>
              </a:gs>
              <a:gs pos="64999">
                <a:srgbClr val="FFBEBD"/>
              </a:gs>
              <a:gs pos="100000">
                <a:srgbClr val="FFA2A1"/>
              </a:gs>
            </a:gsLst>
            <a:lin ang="5400000" scaled="1"/>
          </a:gradFill>
          <a:ln w="9525">
            <a:solidFill>
              <a:srgbClr val="BE4B48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can describe the key events of the 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March on Washington.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248025" y="3949223"/>
            <a:ext cx="28765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0EAF9"/>
              </a:gs>
              <a:gs pos="64999">
                <a:srgbClr val="D9CBEE"/>
              </a:gs>
              <a:gs pos="100000">
                <a:srgbClr val="C9B5E8"/>
              </a:gs>
            </a:gsLst>
            <a:lin ang="5400000" scaled="1"/>
          </a:gradFill>
          <a:ln w="9525">
            <a:solidFill>
              <a:srgbClr val="7D60A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explain both successes and failures of the March</a:t>
            </a:r>
            <a:r>
              <a:rPr lang="en-US" sz="2400" dirty="0" smtClean="0">
                <a:solidFill>
                  <a:prstClr val="black"/>
                </a:solidFill>
                <a:latin typeface="Calibri" panose="020F0502020204030204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6230938" y="3949223"/>
            <a:ext cx="2724150" cy="279289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Grade 6/7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cs typeface="Arial"/>
              </a:rPr>
              <a:t>You </a:t>
            </a:r>
            <a:r>
              <a:rPr lang="en-US" sz="2000" noProof="0" dirty="0" smtClean="0">
                <a:solidFill>
                  <a:srgbClr val="262626"/>
                </a:solidFill>
                <a:latin typeface="Arial"/>
                <a:cs typeface="Arial"/>
              </a:rPr>
              <a:t>have considered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if the </a:t>
            </a:r>
            <a:r>
              <a:rPr lang="en-US" sz="2000" dirty="0" smtClean="0">
                <a:solidFill>
                  <a:srgbClr val="262626"/>
                </a:solidFill>
                <a:latin typeface="Arial"/>
                <a:cs typeface="Arial"/>
              </a:rPr>
              <a:t>impact of the March on Washington to the Civil Rights Movement.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131762" y="2059508"/>
            <a:ext cx="85977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To</a:t>
            </a:r>
            <a:r>
              <a:rPr kumimoji="0" lang="en-GB" alt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 assess how successful the March on Washington was in the summer of 1963.</a:t>
            </a:r>
            <a:endParaRPr kumimoji="0" lang="en-GB" altLang="en-US" sz="2400" b="0" i="0" u="none" strike="noStrike" kern="1200" cap="none" spc="0" normalizeH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04800" y="95755"/>
            <a:ext cx="5218176" cy="944459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The March on Washington, August 1963</a:t>
            </a:r>
            <a:endParaRPr kumimoji="0" lang="en-US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pic>
        <p:nvPicPr>
          <p:cNvPr id="12" name="Picture 2" descr="http://blogs.ibo.org/files/2016/01/learner-profile-sticker-englishoptmize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669" y="7611"/>
            <a:ext cx="1117927" cy="1117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ounded Rectangular Callout 12"/>
          <p:cNvSpPr/>
          <p:nvPr/>
        </p:nvSpPr>
        <p:spPr>
          <a:xfrm>
            <a:off x="6993923" y="123313"/>
            <a:ext cx="1961165" cy="870864"/>
          </a:xfrm>
          <a:prstGeom prst="wedgeRoundRectCallout">
            <a:avLst>
              <a:gd name="adj1" fmla="val -75494"/>
              <a:gd name="adj2" fmla="val 311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Inquirer</a:t>
            </a:r>
          </a:p>
        </p:txBody>
      </p:sp>
    </p:spTree>
    <p:extLst>
      <p:ext uri="{BB962C8B-B14F-4D97-AF65-F5344CB8AC3E}">
        <p14:creationId xmlns:p14="http://schemas.microsoft.com/office/powerpoint/2010/main" val="34200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Connect Activity – Source analysis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76528" y="972235"/>
            <a:ext cx="6589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www.americanrhetoric.com/speeches/mlkihaveadream.htm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s://i.cbc.ca/1.1623994.1379105685!/httpImage/image.jpg_gen/derivatives/16x9_1180/king196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71" y="1650177"/>
            <a:ext cx="5951744" cy="3349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6461760" y="1670304"/>
            <a:ext cx="2255520" cy="321868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Listen or watch the famous ‘I have a dream speech’.  Consider the questions below.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99872" y="5307904"/>
            <a:ext cx="796137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What are the key messages from Martin Luther King Jr’s speech?</a:t>
            </a:r>
          </a:p>
          <a:p>
            <a:pPr marL="342900" indent="-342900">
              <a:buAutoNum type="arabicPeriod"/>
            </a:pPr>
            <a:r>
              <a:rPr lang="en-US" dirty="0" smtClean="0"/>
              <a:t>What techniques does he use to get his message across?</a:t>
            </a:r>
          </a:p>
          <a:p>
            <a:pPr marL="342900" indent="-342900">
              <a:buAutoNum type="arabicPeriod"/>
            </a:pPr>
            <a:r>
              <a:rPr lang="en-US" dirty="0" smtClean="0"/>
              <a:t>Why do you think this speech is so well remembered in the course of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0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3821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US" sz="3200" dirty="0">
              <a:solidFill>
                <a:prstClr val="white"/>
              </a:solidFill>
              <a:latin typeface="Kristen ITC" panose="03050502040202030202" pitchFamily="66" charset="0"/>
            </a:endParaRPr>
          </a:p>
          <a:p>
            <a:pPr algn="ctr" defTabSz="407484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Activate Activity</a:t>
            </a:r>
            <a:r>
              <a:rPr lang="en-US" sz="3200" dirty="0">
                <a:solidFill>
                  <a:prstClr val="white"/>
                </a:solidFill>
              </a:rPr>
              <a:t/>
            </a:r>
            <a:br>
              <a:rPr lang="en-US" sz="3200" dirty="0">
                <a:solidFill>
                  <a:prstClr val="white"/>
                </a:solidFill>
              </a:rPr>
            </a:br>
            <a:endParaRPr lang="en-US" sz="3200" b="1" dirty="0">
              <a:solidFill>
                <a:srgbClr val="FFFFFF"/>
              </a:solidFill>
              <a:cs typeface="Arial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36800"/>
              </p:ext>
            </p:extLst>
          </p:nvPr>
        </p:nvGraphicFramePr>
        <p:xfrm>
          <a:off x="524256" y="3150603"/>
          <a:ext cx="8278368" cy="28249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39184">
                  <a:extLst>
                    <a:ext uri="{9D8B030D-6E8A-4147-A177-3AD203B41FA5}">
                      <a16:colId xmlns:a16="http://schemas.microsoft.com/office/drawing/2014/main" val="827703149"/>
                    </a:ext>
                  </a:extLst>
                </a:gridCol>
                <a:gridCol w="4139184">
                  <a:extLst>
                    <a:ext uri="{9D8B030D-6E8A-4147-A177-3AD203B41FA5}">
                      <a16:colId xmlns:a16="http://schemas.microsoft.com/office/drawing/2014/main" val="4120015462"/>
                    </a:ext>
                  </a:extLst>
                </a:gridCol>
              </a:tblGrid>
              <a:tr h="53898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Successful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Limited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921901"/>
                  </a:ext>
                </a:extLst>
              </a:tr>
              <a:tr h="538988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81707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5072" y="1013134"/>
            <a:ext cx="8753856" cy="17497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Activity:  </a:t>
            </a:r>
            <a:r>
              <a:rPr lang="en-US" sz="2000" dirty="0" smtClean="0">
                <a:solidFill>
                  <a:schemeClr val="tx1"/>
                </a:solidFill>
              </a:rPr>
              <a:t>How successful was the March on Washington in 1963? 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In pairs consider the success of the March.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Number 1 find evidence that the March was a success.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Number 2 find evidence of the limitations or failures of the March.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2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761724"/>
          </a:xfrm>
          <a:prstGeom prst="rect">
            <a:avLst/>
          </a:prstGeom>
          <a:solidFill>
            <a:srgbClr val="97D7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  <a:p>
            <a:pPr marL="0" marR="0" lvl="0" indent="0" algn="ctr" defTabSz="407484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lang="en-US" sz="3200" dirty="0" smtClean="0">
                <a:solidFill>
                  <a:prstClr val="white"/>
                </a:solidFill>
                <a:latin typeface="Kristen ITC" panose="03050502040202030202" pitchFamily="66" charset="0"/>
              </a:rPr>
              <a:t>Demonstrate – Speed Dating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997" y="1307592"/>
            <a:ext cx="8077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Create two rows, so you are sitting face to face  Number 1’s down one side and number 2’s down the other.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 have </a:t>
            </a:r>
            <a:r>
              <a:rPr lang="en-US" sz="2400" dirty="0" smtClean="0"/>
              <a:t>1 minute</a:t>
            </a:r>
            <a:r>
              <a:rPr lang="en-US" sz="2400" dirty="0" smtClean="0"/>
              <a:t> </a:t>
            </a:r>
            <a:r>
              <a:rPr lang="en-US" sz="2400" dirty="0" smtClean="0"/>
              <a:t>to tell your partner one fact that agrees/disagrees with the statement.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Number 1’s then move left down the line.  You then tell your new partner a different fact.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You are not allowed to tell the same piece of information more than once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Record new information in your table.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052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778</TotalTime>
  <Words>274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Kristen ITC</vt:lpstr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Loxston-Baker</dc:creator>
  <cp:lastModifiedBy>Helen Loxston-Baker</cp:lastModifiedBy>
  <cp:revision>68</cp:revision>
  <dcterms:created xsi:type="dcterms:W3CDTF">2017-01-25T04:36:07Z</dcterms:created>
  <dcterms:modified xsi:type="dcterms:W3CDTF">2017-03-21T18:37:37Z</dcterms:modified>
</cp:coreProperties>
</file>