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1" r:id="rId3"/>
    <p:sldId id="260" r:id="rId4"/>
    <p:sldId id="259" r:id="rId5"/>
    <p:sldId id="272" r:id="rId6"/>
    <p:sldId id="257" r:id="rId7"/>
    <p:sldId id="273" r:id="rId8"/>
    <p:sldId id="274" r:id="rId9"/>
    <p:sldId id="271"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64496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59138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402170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9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30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80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07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18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16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14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4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48706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6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47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56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56303-0ED3-44F9-8454-060D533871BE}"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97244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6303-0ED3-44F9-8454-060D533871BE}"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39436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6303-0ED3-44F9-8454-060D533871BE}" type="datetimeFigureOut">
              <a:rPr lang="en-US" smtClean="0"/>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78212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6303-0ED3-44F9-8454-060D533871BE}" type="datetimeFigureOut">
              <a:rPr lang="en-US" smtClean="0"/>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03521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6303-0ED3-44F9-8454-060D533871BE}" type="datetimeFigureOut">
              <a:rPr lang="en-US" smtClean="0"/>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43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77732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279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6303-0ED3-44F9-8454-060D533871BE}"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F611-2D7C-46BB-8DE1-B3C92C2AD534}" type="slidenum">
              <a:rPr lang="en-US" smtClean="0"/>
              <a:t>‹#›</a:t>
            </a:fld>
            <a:endParaRPr lang="en-US"/>
          </a:p>
        </p:txBody>
      </p:sp>
    </p:spTree>
    <p:extLst>
      <p:ext uri="{BB962C8B-B14F-4D97-AF65-F5344CB8AC3E}">
        <p14:creationId xmlns:p14="http://schemas.microsoft.com/office/powerpoint/2010/main" val="20106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36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651093"/>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Entry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8" name="TextBox 7"/>
          <p:cNvSpPr txBox="1"/>
          <p:nvPr/>
        </p:nvSpPr>
        <p:spPr>
          <a:xfrm>
            <a:off x="6596743" y="1589315"/>
            <a:ext cx="2286000" cy="1200329"/>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400" dirty="0" smtClean="0"/>
              <a:t>What is the message of the source?</a:t>
            </a:r>
          </a:p>
        </p:txBody>
      </p:sp>
      <p:pic>
        <p:nvPicPr>
          <p:cNvPr id="1026" name="Picture 2" descr="Image result for eisenhower cold war political carto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515" y="1164771"/>
            <a:ext cx="6228122" cy="460465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596743" y="3363686"/>
            <a:ext cx="2286000" cy="2308324"/>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400" dirty="0" smtClean="0"/>
              <a:t>What do you think the phrase ‘military-industrial complex’ means?</a:t>
            </a:r>
          </a:p>
        </p:txBody>
      </p:sp>
    </p:spTree>
    <p:extLst>
      <p:ext uri="{BB962C8B-B14F-4D97-AF65-F5344CB8AC3E}">
        <p14:creationId xmlns:p14="http://schemas.microsoft.com/office/powerpoint/2010/main" val="175720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31762" y="1112249"/>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can describe </a:t>
            </a:r>
            <a:r>
              <a:rPr lang="en-US" sz="2400" dirty="0" smtClean="0">
                <a:solidFill>
                  <a:prstClr val="black"/>
                </a:solidFill>
                <a:latin typeface="Calibri" panose="020F0502020204030204"/>
              </a:rPr>
              <a:t>the </a:t>
            </a:r>
            <a:r>
              <a:rPr lang="en-US" sz="2400" dirty="0" smtClean="0">
                <a:solidFill>
                  <a:prstClr val="black"/>
                </a:solidFill>
                <a:latin typeface="Calibri" panose="020F0502020204030204"/>
              </a:rPr>
              <a:t>‘New Look’ policy and know how it affected US foreign policy.</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can</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describe how Eisenhower’s policies affected Guatemala.</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ounded Rectangle 8"/>
          <p:cNvSpPr>
            <a:spLocks noChangeArrowheads="1"/>
          </p:cNvSpPr>
          <p:nvPr/>
        </p:nvSpPr>
        <p:spPr bwMode="auto">
          <a:xfrm>
            <a:off x="6230938" y="3887173"/>
            <a:ext cx="2724150" cy="2854940"/>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Arial"/>
                <a:cs typeface="Arial"/>
              </a:rPr>
              <a:t>You </a:t>
            </a:r>
            <a:r>
              <a:rPr lang="en-US" sz="2000" dirty="0" smtClean="0">
                <a:solidFill>
                  <a:srgbClr val="262626"/>
                </a:solidFill>
                <a:latin typeface="Arial"/>
                <a:cs typeface="Arial"/>
              </a:rPr>
              <a:t>can explain the different </a:t>
            </a:r>
            <a:r>
              <a:rPr lang="en-US" sz="2000" dirty="0" smtClean="0">
                <a:solidFill>
                  <a:srgbClr val="262626"/>
                </a:solidFill>
                <a:latin typeface="Arial"/>
                <a:cs typeface="Arial"/>
              </a:rPr>
              <a:t>interpretations of the significance of US intervention in Guatemala.</a:t>
            </a:r>
            <a:endParaRPr kumimoji="0" lang="en-US" sz="2000" b="0" i="0" u="none" strike="noStrike" kern="1200" cap="none" spc="0" normalizeH="0" baseline="0" noProof="0" dirty="0">
              <a:ln>
                <a:noFill/>
              </a:ln>
              <a:solidFill>
                <a:srgbClr val="262626"/>
              </a:solidFill>
              <a:effectLst/>
              <a:uLnTx/>
              <a:uFillTx/>
              <a:latin typeface="Calibri" panose="020F0502020204030204"/>
            </a:endParaRPr>
          </a:p>
        </p:txBody>
      </p:sp>
      <p:sp>
        <p:nvSpPr>
          <p:cNvPr id="5127" name="Rectangle 6"/>
          <p:cNvSpPr>
            <a:spLocks noChangeArrowheads="1"/>
          </p:cNvSpPr>
          <p:nvPr/>
        </p:nvSpPr>
        <p:spPr bwMode="auto">
          <a:xfrm>
            <a:off x="185738" y="1873880"/>
            <a:ext cx="619546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 know what the key aims of the ‘New Look’ policy were and how they were carried out.</a:t>
            </a: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lang="en-GB" altLang="en-US" sz="2000" dirty="0" smtClean="0">
                <a:solidFill>
                  <a:prstClr val="black"/>
                </a:solidFill>
                <a:latin typeface="Arial" panose="020B0604020202020204" pitchFamily="34" charset="0"/>
              </a:rPr>
              <a:t>To consider the significance of the ‘New Look’ policy in Guatemala.</a:t>
            </a:r>
            <a:endPar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6442841" y="1125539"/>
            <a:ext cx="2512247" cy="201329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Military-industrial complex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Brinkmanship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OAS (</a:t>
            </a:r>
            <a:r>
              <a:rPr lang="en-US" altLang="en-US" sz="2000" dirty="0" err="1" smtClean="0">
                <a:solidFill>
                  <a:srgbClr val="262626"/>
                </a:solidFill>
                <a:latin typeface="Calibri" pitchFamily="34" charset="0"/>
              </a:rPr>
              <a:t>Organisation</a:t>
            </a:r>
            <a:r>
              <a:rPr lang="en-US" altLang="en-US" sz="2000" dirty="0" smtClean="0">
                <a:solidFill>
                  <a:srgbClr val="262626"/>
                </a:solidFill>
                <a:latin typeface="Calibri" pitchFamily="34" charset="0"/>
              </a:rPr>
              <a:t> for American States)</a:t>
            </a:r>
            <a:endPar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p:txBody>
      </p:sp>
      <p:sp>
        <p:nvSpPr>
          <p:cNvPr id="10" name="Rounded Rectangle 9"/>
          <p:cNvSpPr>
            <a:spLocks noChangeArrowheads="1"/>
          </p:cNvSpPr>
          <p:nvPr/>
        </p:nvSpPr>
        <p:spPr bwMode="auto">
          <a:xfrm>
            <a:off x="-11113" y="3175"/>
            <a:ext cx="4626656" cy="811025"/>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600" b="1" dirty="0" smtClean="0">
                <a:solidFill>
                  <a:prstClr val="black"/>
                </a:solidFill>
                <a:latin typeface="Calibri" panose="020F0502020204030204"/>
              </a:rPr>
              <a:t>President Eisenhower and the ‘New Look’</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Inquirer</a:t>
            </a:r>
          </a:p>
        </p:txBody>
      </p:sp>
    </p:spTree>
    <p:extLst>
      <p:ext uri="{BB962C8B-B14F-4D97-AF65-F5344CB8AC3E}">
        <p14:creationId xmlns:p14="http://schemas.microsoft.com/office/powerpoint/2010/main" val="342005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Connect Activity - Background</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TextBox 2"/>
          <p:cNvSpPr txBox="1"/>
          <p:nvPr/>
        </p:nvSpPr>
        <p:spPr>
          <a:xfrm>
            <a:off x="266700" y="858602"/>
            <a:ext cx="8610600" cy="3200876"/>
          </a:xfrm>
          <a:prstGeom prst="rect">
            <a:avLst/>
          </a:prstGeom>
          <a:noFill/>
        </p:spPr>
        <p:txBody>
          <a:bodyPr wrap="square" rtlCol="0">
            <a:spAutoFit/>
          </a:bodyPr>
          <a:lstStyle/>
          <a:p>
            <a:pPr algn="ctr"/>
            <a:r>
              <a:rPr lang="en-US" sz="2800" b="1" dirty="0" smtClean="0"/>
              <a:t>Memory exercise</a:t>
            </a:r>
          </a:p>
          <a:p>
            <a:endParaRPr lang="en-US" dirty="0"/>
          </a:p>
          <a:p>
            <a:pPr algn="ctr"/>
            <a:r>
              <a:rPr lang="en-US" sz="2400" dirty="0"/>
              <a:t>Y</a:t>
            </a:r>
            <a:r>
              <a:rPr lang="en-US" sz="2400" dirty="0" smtClean="0"/>
              <a:t>ou </a:t>
            </a:r>
            <a:r>
              <a:rPr lang="en-US" sz="2400" dirty="0" smtClean="0"/>
              <a:t>will get 30 seconds to look at the diagram on the next slide which </a:t>
            </a:r>
            <a:r>
              <a:rPr lang="en-US" sz="2400" dirty="0" err="1" smtClean="0"/>
              <a:t>summarises</a:t>
            </a:r>
            <a:r>
              <a:rPr lang="en-US" sz="2400" dirty="0" smtClean="0"/>
              <a:t> the ‘New Look’ policy. </a:t>
            </a:r>
            <a:r>
              <a:rPr lang="en-US" sz="2400" dirty="0" smtClean="0"/>
              <a:t>During this time you cannot make any notes.</a:t>
            </a:r>
          </a:p>
          <a:p>
            <a:pPr algn="ctr"/>
            <a:endParaRPr lang="en-US" sz="2400" dirty="0"/>
          </a:p>
          <a:p>
            <a:pPr algn="ctr"/>
            <a:r>
              <a:rPr lang="en-US" sz="2400" dirty="0" smtClean="0"/>
              <a:t>After the 30 </a:t>
            </a:r>
            <a:r>
              <a:rPr lang="en-US" sz="2400" dirty="0" smtClean="0"/>
              <a:t>seconds </a:t>
            </a:r>
            <a:r>
              <a:rPr lang="en-US" sz="2400" dirty="0" smtClean="0"/>
              <a:t>you will need to recreate the </a:t>
            </a:r>
            <a:r>
              <a:rPr lang="en-US" sz="2400" dirty="0" smtClean="0"/>
              <a:t>diagram.</a:t>
            </a:r>
            <a:endParaRPr lang="en-US" sz="2400" dirty="0" smtClean="0"/>
          </a:p>
          <a:p>
            <a:endParaRPr lang="en-US" dirty="0"/>
          </a:p>
          <a:p>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9975" y="440423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254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thegiftcardcentre.co.uk/user/products/large/2013%20NEW%20LOGO%20New%20Look%20Logo%20Linear%2012%20Feb%20Approved%20by%20Legal.jpg"/>
          <p:cNvPicPr>
            <a:picLocks noChangeAspect="1" noChangeArrowheads="1"/>
          </p:cNvPicPr>
          <p:nvPr/>
        </p:nvPicPr>
        <p:blipFill rotWithShape="1">
          <a:blip r:embed="rId2">
            <a:extLst>
              <a:ext uri="{28A0092B-C50C-407E-A947-70E740481C1C}">
                <a14:useLocalDpi xmlns:a14="http://schemas.microsoft.com/office/drawing/2010/main" val="0"/>
              </a:ext>
            </a:extLst>
          </a:blip>
          <a:srcRect t="14943" b="19484"/>
          <a:stretch/>
        </p:blipFill>
        <p:spPr bwMode="auto">
          <a:xfrm>
            <a:off x="2336119" y="914400"/>
            <a:ext cx="4275818" cy="1491344"/>
          </a:xfrm>
          <a:prstGeom prst="round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What was the ‘New Look’</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2" name="TextBox 1"/>
          <p:cNvSpPr txBox="1"/>
          <p:nvPr/>
        </p:nvSpPr>
        <p:spPr>
          <a:xfrm>
            <a:off x="380999" y="3102429"/>
            <a:ext cx="3842657" cy="2492990"/>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600" b="1" u="sng" dirty="0" smtClean="0"/>
              <a:t>What?</a:t>
            </a:r>
          </a:p>
          <a:p>
            <a:pPr marL="342900" indent="-342900">
              <a:buAutoNum type="arabicPeriod"/>
            </a:pPr>
            <a:r>
              <a:rPr lang="en-US" sz="2400" dirty="0" smtClean="0"/>
              <a:t>Reconcile demands of the military with the treasury.</a:t>
            </a:r>
          </a:p>
          <a:p>
            <a:pPr marL="342900" indent="-342900">
              <a:buAutoNum type="arabicPeriod"/>
            </a:pPr>
            <a:r>
              <a:rPr lang="en-US" sz="2400" dirty="0" smtClean="0"/>
              <a:t>Spend less on the military without compromising US military power.</a:t>
            </a:r>
            <a:endParaRPr lang="en-US" sz="2400" dirty="0"/>
          </a:p>
        </p:txBody>
      </p:sp>
      <p:cxnSp>
        <p:nvCxnSpPr>
          <p:cNvPr id="5" name="Straight Arrow Connector 4"/>
          <p:cNvCxnSpPr/>
          <p:nvPr/>
        </p:nvCxnSpPr>
        <p:spPr>
          <a:xfrm flipH="1">
            <a:off x="2302327" y="2405744"/>
            <a:ext cx="1213759" cy="62048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0" y="3102428"/>
            <a:ext cx="3842657" cy="2492990"/>
          </a:xfrm>
          <a:prstGeom prst="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600" b="1" u="sng" dirty="0" smtClean="0"/>
              <a:t>How?</a:t>
            </a:r>
          </a:p>
          <a:p>
            <a:pPr marL="342900" indent="-342900">
              <a:buAutoNum type="arabicPeriod"/>
            </a:pPr>
            <a:r>
              <a:rPr lang="en-US" sz="2400" dirty="0" smtClean="0"/>
              <a:t>Fewer conventional forces.</a:t>
            </a:r>
          </a:p>
          <a:p>
            <a:pPr marL="342900" indent="-342900">
              <a:buAutoNum type="arabicPeriod"/>
            </a:pPr>
            <a:r>
              <a:rPr lang="en-US" sz="2400" dirty="0" smtClean="0"/>
              <a:t>Rely instead on nuclear weapons &amp; massive retaliation.</a:t>
            </a:r>
            <a:endParaRPr lang="en-US" sz="2400" dirty="0"/>
          </a:p>
        </p:txBody>
      </p:sp>
      <p:cxnSp>
        <p:nvCxnSpPr>
          <p:cNvPr id="8" name="Straight Arrow Connector 7"/>
          <p:cNvCxnSpPr/>
          <p:nvPr/>
        </p:nvCxnSpPr>
        <p:spPr>
          <a:xfrm>
            <a:off x="5486400" y="2405744"/>
            <a:ext cx="870857" cy="620485"/>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322261" y="5834743"/>
            <a:ext cx="8730343" cy="646331"/>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smtClean="0"/>
              <a:t>Brinkmanship:  </a:t>
            </a:r>
            <a:r>
              <a:rPr lang="en-US" dirty="0" smtClean="0"/>
              <a:t>Creating the impression that one is willing to push events to the point of war rather than concede. </a:t>
            </a:r>
            <a:endParaRPr lang="en-US" dirty="0"/>
          </a:p>
        </p:txBody>
      </p:sp>
    </p:spTree>
    <p:extLst>
      <p:ext uri="{BB962C8B-B14F-4D97-AF65-F5344CB8AC3E}">
        <p14:creationId xmlns:p14="http://schemas.microsoft.com/office/powerpoint/2010/main" val="79865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smtClean="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t>
            </a:r>
            <a:r>
              <a:rPr lang="en-US" sz="3200" dirty="0" smtClean="0">
                <a:solidFill>
                  <a:prstClr val="white"/>
                </a:solidFill>
                <a:latin typeface="Kristen ITC" panose="03050502040202030202" pitchFamily="66" charset="0"/>
              </a:rPr>
              <a:t>Activity 1 </a:t>
            </a:r>
            <a:r>
              <a:rPr lang="en-US" sz="3200" dirty="0" smtClean="0">
                <a:solidFill>
                  <a:prstClr val="white"/>
                </a:solidFill>
                <a:latin typeface="Kristen ITC" panose="03050502040202030202" pitchFamily="66" charset="0"/>
              </a:rPr>
              <a:t>– </a:t>
            </a:r>
            <a:r>
              <a:rPr lang="en-US" sz="3200" dirty="0" smtClean="0">
                <a:solidFill>
                  <a:prstClr val="white"/>
                </a:solidFill>
                <a:latin typeface="Kristen ITC" panose="03050502040202030202" pitchFamily="66" charset="0"/>
              </a:rPr>
              <a:t>The ‘New Look’</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TextBox 2"/>
          <p:cNvSpPr txBox="1"/>
          <p:nvPr/>
        </p:nvSpPr>
        <p:spPr>
          <a:xfrm>
            <a:off x="152400" y="936171"/>
            <a:ext cx="8654143" cy="1384995"/>
          </a:xfrm>
          <a:prstGeom prst="rect">
            <a:avLst/>
          </a:prstGeom>
          <a:noFill/>
        </p:spPr>
        <p:txBody>
          <a:bodyPr wrap="square" rtlCol="0">
            <a:spAutoFit/>
          </a:bodyPr>
          <a:lstStyle/>
          <a:p>
            <a:pPr algn="ctr"/>
            <a:r>
              <a:rPr lang="en-US" sz="2800" dirty="0" smtClean="0"/>
              <a:t>Use the textbook </a:t>
            </a:r>
            <a:r>
              <a:rPr lang="en-US" sz="2800" dirty="0" smtClean="0"/>
              <a:t>pages 71-73 to create a table assessing how far the ‘New Look’ policy actually led to change in US foreign policy.</a:t>
            </a: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191828067"/>
              </p:ext>
            </p:extLst>
          </p:nvPr>
        </p:nvGraphicFramePr>
        <p:xfrm>
          <a:off x="772884" y="2561771"/>
          <a:ext cx="8033658" cy="1920240"/>
        </p:xfrm>
        <a:graphic>
          <a:graphicData uri="http://schemas.openxmlformats.org/drawingml/2006/table">
            <a:tbl>
              <a:tblPr firstRow="1" bandRow="1">
                <a:tableStyleId>{00A15C55-8517-42AA-B614-E9B94910E393}</a:tableStyleId>
              </a:tblPr>
              <a:tblGrid>
                <a:gridCol w="4016829">
                  <a:extLst>
                    <a:ext uri="{9D8B030D-6E8A-4147-A177-3AD203B41FA5}">
                      <a16:colId xmlns:a16="http://schemas.microsoft.com/office/drawing/2014/main" val="351353207"/>
                    </a:ext>
                  </a:extLst>
                </a:gridCol>
                <a:gridCol w="4016829">
                  <a:extLst>
                    <a:ext uri="{9D8B030D-6E8A-4147-A177-3AD203B41FA5}">
                      <a16:colId xmlns:a16="http://schemas.microsoft.com/office/drawing/2014/main" val="3850398667"/>
                    </a:ext>
                  </a:extLst>
                </a:gridCol>
              </a:tblGrid>
              <a:tr h="370840">
                <a:tc>
                  <a:txBody>
                    <a:bodyPr/>
                    <a:lstStyle/>
                    <a:p>
                      <a:pPr algn="ctr"/>
                      <a:r>
                        <a:rPr lang="en-US" sz="2400" dirty="0" smtClean="0">
                          <a:solidFill>
                            <a:schemeClr val="tx1"/>
                          </a:solidFill>
                        </a:rPr>
                        <a:t>New</a:t>
                      </a:r>
                      <a:endParaRPr lang="en-US" sz="2400" dirty="0">
                        <a:solidFill>
                          <a:schemeClr val="tx1"/>
                        </a:solidFill>
                      </a:endParaRPr>
                    </a:p>
                  </a:txBody>
                  <a:tcPr/>
                </a:tc>
                <a:tc>
                  <a:txBody>
                    <a:bodyPr/>
                    <a:lstStyle/>
                    <a:p>
                      <a:pPr algn="ctr"/>
                      <a:r>
                        <a:rPr lang="en-US" sz="2400" dirty="0" smtClean="0">
                          <a:solidFill>
                            <a:schemeClr val="tx1"/>
                          </a:solidFill>
                        </a:rPr>
                        <a:t>Not New</a:t>
                      </a:r>
                      <a:endParaRPr lang="en-US" sz="2400" dirty="0">
                        <a:solidFill>
                          <a:schemeClr val="tx1"/>
                        </a:solidFill>
                      </a:endParaRPr>
                    </a:p>
                  </a:txBody>
                  <a:tcPr/>
                </a:tc>
                <a:extLst>
                  <a:ext uri="{0D108BD9-81ED-4DB2-BD59-A6C34878D82A}">
                    <a16:rowId xmlns:a16="http://schemas.microsoft.com/office/drawing/2014/main" val="4521631"/>
                  </a:ext>
                </a:extLst>
              </a:tr>
              <a:tr h="370840">
                <a:tc>
                  <a:txBody>
                    <a:bodyPr/>
                    <a:lstStyle/>
                    <a:p>
                      <a:endParaRPr lang="en-US" dirty="0"/>
                    </a:p>
                  </a:txBody>
                  <a:tcPr/>
                </a:tc>
                <a:tc>
                  <a:txBody>
                    <a:bodyPr/>
                    <a:lstStyle/>
                    <a:p>
                      <a:pPr marL="285750" indent="-285750">
                        <a:buFont typeface="Arial" panose="020B0604020202020204" pitchFamily="34" charset="0"/>
                        <a:buChar char="•"/>
                      </a:pPr>
                      <a:r>
                        <a:rPr lang="en-US" dirty="0" smtClean="0"/>
                        <a:t>Nuclear weapons were not used to support the French in Vietnam.</a:t>
                      </a:r>
                    </a:p>
                    <a:p>
                      <a:pPr marL="285750" indent="-285750">
                        <a:buFont typeface="Arial" panose="020B0604020202020204" pitchFamily="34" charset="0"/>
                        <a:buChar char="•"/>
                      </a:pPr>
                      <a:r>
                        <a:rPr lang="en-US" dirty="0" smtClean="0"/>
                        <a:t>Nuclear weapons were not used to support Taiwan’s claim for the islands of Quemoy &amp; Matsu.</a:t>
                      </a:r>
                      <a:endParaRPr lang="en-US" dirty="0"/>
                    </a:p>
                  </a:txBody>
                  <a:tcPr/>
                </a:tc>
                <a:extLst>
                  <a:ext uri="{0D108BD9-81ED-4DB2-BD59-A6C34878D82A}">
                    <a16:rowId xmlns:a16="http://schemas.microsoft.com/office/drawing/2014/main" val="1979585443"/>
                  </a:ext>
                </a:extLst>
              </a:tr>
            </a:tbl>
          </a:graphicData>
        </a:graphic>
      </p:graphicFrame>
    </p:spTree>
    <p:extLst>
      <p:ext uri="{BB962C8B-B14F-4D97-AF65-F5344CB8AC3E}">
        <p14:creationId xmlns:p14="http://schemas.microsoft.com/office/powerpoint/2010/main" val="1551000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smtClean="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t>
            </a:r>
            <a:r>
              <a:rPr lang="en-US" sz="3200" dirty="0" smtClean="0">
                <a:solidFill>
                  <a:prstClr val="white"/>
                </a:solidFill>
                <a:latin typeface="Kristen ITC" panose="03050502040202030202" pitchFamily="66" charset="0"/>
              </a:rPr>
              <a:t>Activity 2 </a:t>
            </a:r>
            <a:r>
              <a:rPr lang="en-US" sz="3200" dirty="0" smtClean="0">
                <a:solidFill>
                  <a:prstClr val="white"/>
                </a:solidFill>
                <a:latin typeface="Kristen ITC" panose="03050502040202030202" pitchFamily="66" charset="0"/>
              </a:rPr>
              <a:t>– </a:t>
            </a:r>
            <a:r>
              <a:rPr lang="en-US" sz="3200" dirty="0" smtClean="0">
                <a:solidFill>
                  <a:prstClr val="white"/>
                </a:solidFill>
                <a:latin typeface="Kristen ITC" panose="03050502040202030202" pitchFamily="66" charset="0"/>
              </a:rPr>
              <a:t>Latin America</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4" name="TextBox 3"/>
          <p:cNvSpPr txBox="1"/>
          <p:nvPr/>
        </p:nvSpPr>
        <p:spPr>
          <a:xfrm>
            <a:off x="3243943" y="914399"/>
            <a:ext cx="5900057" cy="5940088"/>
          </a:xfrm>
          <a:prstGeom prst="rect">
            <a:avLst/>
          </a:prstGeom>
          <a:noFill/>
        </p:spPr>
        <p:txBody>
          <a:bodyPr wrap="square" rtlCol="0">
            <a:spAutoFit/>
          </a:bodyPr>
          <a:lstStyle/>
          <a:p>
            <a:r>
              <a:rPr lang="en-US" sz="2000" dirty="0" smtClean="0"/>
              <a:t>The USA was suspicious of most 20</a:t>
            </a:r>
            <a:r>
              <a:rPr lang="en-US" sz="2000" baseline="30000" dirty="0" smtClean="0"/>
              <a:t>th</a:t>
            </a:r>
            <a:r>
              <a:rPr lang="en-US" sz="2000" dirty="0" smtClean="0"/>
              <a:t> century revolutions due to their fear of Communism.  Communist parties were founded in many Latin American republics in the late 1920s.  When the Cold War broke out the party was banned by several countries, including Brazil (1948) &amp; Costa Rica.  In 1953 Dulles admitted that the Truman administration ‘had taken South America too much for granted’.  He feared that the poverty and inequality in wealth in Latin America could lead to a Communist Revolution, as in China.</a:t>
            </a:r>
          </a:p>
          <a:p>
            <a:endParaRPr lang="en-US" sz="2000" dirty="0"/>
          </a:p>
          <a:p>
            <a:r>
              <a:rPr lang="en-US" sz="2000" dirty="0" smtClean="0"/>
              <a:t>The Eisenhower administration felt that ‘strongmen’ (dictators) were the best guarantee in internal stability.  However the economic investment in Latin America would be left to private capital.  However Private capital prefers to invest in stable areas.  From 1953 to 1956 $1.4 billion was invested in Latin America while $3.4 billion was invested in Western Europe.</a:t>
            </a:r>
            <a:endParaRPr lang="en-US" sz="2000" dirty="0"/>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72" y="1719941"/>
            <a:ext cx="2599470" cy="4060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771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smtClean="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t>
            </a:r>
            <a:r>
              <a:rPr lang="en-US" sz="3200" dirty="0" smtClean="0">
                <a:solidFill>
                  <a:prstClr val="white"/>
                </a:solidFill>
                <a:latin typeface="Kristen ITC" panose="03050502040202030202" pitchFamily="66" charset="0"/>
              </a:rPr>
              <a:t>Activity 2 </a:t>
            </a:r>
            <a:r>
              <a:rPr lang="en-US" sz="3200" dirty="0" smtClean="0">
                <a:solidFill>
                  <a:prstClr val="white"/>
                </a:solidFill>
                <a:latin typeface="Kristen ITC" panose="03050502040202030202" pitchFamily="66" charset="0"/>
              </a:rPr>
              <a:t>– </a:t>
            </a:r>
            <a:r>
              <a:rPr lang="en-US" sz="3200" dirty="0" smtClean="0">
                <a:solidFill>
                  <a:prstClr val="white"/>
                </a:solidFill>
                <a:latin typeface="Kristen ITC" panose="03050502040202030202" pitchFamily="66" charset="0"/>
              </a:rPr>
              <a:t>Latin America</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2" name="TextBox 1"/>
          <p:cNvSpPr txBox="1"/>
          <p:nvPr/>
        </p:nvSpPr>
        <p:spPr>
          <a:xfrm>
            <a:off x="185057" y="936171"/>
            <a:ext cx="5377543" cy="461665"/>
          </a:xfrm>
          <a:prstGeom prst="rect">
            <a:avLst/>
          </a:prstGeom>
          <a:noFill/>
        </p:spPr>
        <p:txBody>
          <a:bodyPr wrap="square" rtlCol="0">
            <a:spAutoFit/>
          </a:bodyPr>
          <a:lstStyle/>
          <a:p>
            <a:r>
              <a:rPr lang="en-US" sz="2400" b="1" u="sng" dirty="0" smtClean="0"/>
              <a:t>Case Study:  Guatemala</a:t>
            </a:r>
            <a:endParaRPr lang="en-US" sz="2400" b="1" u="sng" dirty="0"/>
          </a:p>
        </p:txBody>
      </p:sp>
      <p:sp>
        <p:nvSpPr>
          <p:cNvPr id="3" name="TextBox 2"/>
          <p:cNvSpPr txBox="1"/>
          <p:nvPr/>
        </p:nvSpPr>
        <p:spPr>
          <a:xfrm>
            <a:off x="185057" y="1491343"/>
            <a:ext cx="8567057" cy="369332"/>
          </a:xfrm>
          <a:prstGeom prst="rect">
            <a:avLst/>
          </a:prstGeom>
          <a:noFill/>
        </p:spPr>
        <p:txBody>
          <a:bodyPr wrap="square" rtlCol="0">
            <a:spAutoFit/>
          </a:bodyPr>
          <a:lstStyle/>
          <a:p>
            <a:r>
              <a:rPr lang="en-US" b="1" dirty="0" smtClean="0">
                <a:solidFill>
                  <a:srgbClr val="FF0000"/>
                </a:solidFill>
              </a:rPr>
              <a:t>Quick fire Questions:  Who can find the answers the fastest to the following questions?</a:t>
            </a:r>
            <a:endParaRPr lang="en-US" b="1" dirty="0">
              <a:solidFill>
                <a:srgbClr val="FF0000"/>
              </a:solidFill>
            </a:endParaRPr>
          </a:p>
        </p:txBody>
      </p:sp>
      <p:sp>
        <p:nvSpPr>
          <p:cNvPr id="5" name="TextBox 4"/>
          <p:cNvSpPr txBox="1"/>
          <p:nvPr/>
        </p:nvSpPr>
        <p:spPr>
          <a:xfrm>
            <a:off x="315686" y="2002971"/>
            <a:ext cx="8436428" cy="4062651"/>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342900">
              <a:buAutoNum type="arabicPeriod"/>
            </a:pPr>
            <a:r>
              <a:rPr lang="en-US" sz="2400" dirty="0" smtClean="0"/>
              <a:t>Who was Guatemala’s first democratically elected president?</a:t>
            </a:r>
          </a:p>
          <a:p>
            <a:pPr marL="342900" indent="-342900">
              <a:buAutoNum type="arabicPeriod"/>
            </a:pPr>
            <a:r>
              <a:rPr lang="en-US" sz="2400" dirty="0" smtClean="0"/>
              <a:t>What does the term expropriated mean?</a:t>
            </a:r>
          </a:p>
          <a:p>
            <a:pPr marL="342900" indent="-342900">
              <a:buAutoNum type="arabicPeriod"/>
            </a:pPr>
            <a:r>
              <a:rPr lang="en-US" sz="2400" dirty="0" smtClean="0"/>
              <a:t>How much did the US fruit company claim its land was worth in their 1950 tax return?</a:t>
            </a:r>
          </a:p>
          <a:p>
            <a:pPr marL="342900" indent="-342900">
              <a:buAutoNum type="arabicPeriod"/>
            </a:pPr>
            <a:r>
              <a:rPr lang="en-US" sz="2400" dirty="0" smtClean="0"/>
              <a:t>Who was </a:t>
            </a:r>
            <a:r>
              <a:rPr lang="en-US" sz="2400" dirty="0" err="1" smtClean="0"/>
              <a:t>Jacobo</a:t>
            </a:r>
            <a:r>
              <a:rPr lang="en-US" sz="2400" dirty="0" smtClean="0"/>
              <a:t> </a:t>
            </a:r>
            <a:r>
              <a:rPr lang="en-US" sz="2400" dirty="0" err="1" smtClean="0">
                <a:solidFill>
                  <a:prstClr val="black"/>
                </a:solidFill>
              </a:rPr>
              <a:t>Á</a:t>
            </a:r>
            <a:r>
              <a:rPr lang="en-US" sz="2400" dirty="0" err="1" smtClean="0"/>
              <a:t>rbenz</a:t>
            </a:r>
            <a:r>
              <a:rPr lang="en-US" sz="2400" dirty="0" smtClean="0"/>
              <a:t> Guzman?</a:t>
            </a:r>
          </a:p>
          <a:p>
            <a:pPr marL="342900" indent="-342900">
              <a:buAutoNum type="arabicPeriod"/>
            </a:pPr>
            <a:r>
              <a:rPr lang="en-US" sz="2400" dirty="0" smtClean="0"/>
              <a:t>How much did the CIA spend in their efforts to overthrow </a:t>
            </a:r>
            <a:r>
              <a:rPr lang="en-US" sz="2400" dirty="0" err="1" smtClean="0">
                <a:solidFill>
                  <a:prstClr val="black"/>
                </a:solidFill>
              </a:rPr>
              <a:t>Á</a:t>
            </a:r>
            <a:r>
              <a:rPr lang="en-US" sz="2400" dirty="0" err="1" smtClean="0"/>
              <a:t>rbenz</a:t>
            </a:r>
            <a:r>
              <a:rPr lang="en-US" sz="2400" dirty="0" smtClean="0"/>
              <a:t>?</a:t>
            </a:r>
          </a:p>
          <a:p>
            <a:pPr marL="342900" indent="-342900">
              <a:buAutoNum type="arabicPeriod"/>
            </a:pPr>
            <a:r>
              <a:rPr lang="en-US" sz="2400" dirty="0" smtClean="0"/>
              <a:t>Who did </a:t>
            </a:r>
            <a:r>
              <a:rPr lang="en-US" sz="2400" dirty="0" err="1" smtClean="0">
                <a:solidFill>
                  <a:prstClr val="black"/>
                </a:solidFill>
              </a:rPr>
              <a:t>Á</a:t>
            </a:r>
            <a:r>
              <a:rPr lang="en-US" sz="2400" dirty="0" err="1" smtClean="0"/>
              <a:t>rbenz</a:t>
            </a:r>
            <a:r>
              <a:rPr lang="en-US" sz="2400" dirty="0" smtClean="0"/>
              <a:t> turn to for military support?</a:t>
            </a:r>
          </a:p>
          <a:p>
            <a:pPr marL="342900" indent="-342900">
              <a:buAutoNum type="arabicPeriod"/>
            </a:pPr>
            <a:r>
              <a:rPr lang="en-US" sz="2400" dirty="0" smtClean="0"/>
              <a:t>When did the CIA trained Castillo </a:t>
            </a:r>
            <a:r>
              <a:rPr lang="en-US" sz="2400" dirty="0" err="1" smtClean="0"/>
              <a:t>Armas</a:t>
            </a:r>
            <a:r>
              <a:rPr lang="en-US" sz="2400" dirty="0" smtClean="0"/>
              <a:t> attack Guatemala?</a:t>
            </a:r>
          </a:p>
          <a:p>
            <a:pPr marL="342900" indent="-342900">
              <a:buAutoNum type="arabicPeriod"/>
            </a:pPr>
            <a:r>
              <a:rPr lang="en-US" sz="2400" dirty="0" smtClean="0"/>
              <a:t>Why did </a:t>
            </a:r>
            <a:r>
              <a:rPr lang="en-US" sz="2400" dirty="0" err="1" smtClean="0">
                <a:solidFill>
                  <a:prstClr val="black"/>
                </a:solidFill>
              </a:rPr>
              <a:t>Á</a:t>
            </a:r>
            <a:r>
              <a:rPr lang="en-US" sz="2400" dirty="0" err="1" smtClean="0"/>
              <a:t>rbenz</a:t>
            </a:r>
            <a:r>
              <a:rPr lang="en-US" sz="2400" dirty="0" smtClean="0"/>
              <a:t> flee Guatemala?</a:t>
            </a:r>
          </a:p>
          <a:p>
            <a:endParaRPr lang="en-US" dirty="0"/>
          </a:p>
        </p:txBody>
      </p:sp>
    </p:spTree>
    <p:extLst>
      <p:ext uri="{BB962C8B-B14F-4D97-AF65-F5344CB8AC3E}">
        <p14:creationId xmlns:p14="http://schemas.microsoft.com/office/powerpoint/2010/main" val="787922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1021" y="0"/>
            <a:ext cx="451297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5873" t="4452" r="15873" b="6507"/>
          <a:stretch/>
        </p:blipFill>
        <p:spPr bwMode="auto">
          <a:xfrm>
            <a:off x="8092964" y="115613"/>
            <a:ext cx="903891" cy="840828"/>
          </a:xfrm>
          <a:prstGeom prst="ellipse">
            <a:avLst/>
          </a:prstGeom>
          <a:ln w="9525">
            <a:solidFill>
              <a:schemeClr val="tx1"/>
            </a:solidFill>
            <a:miter lim="800000"/>
            <a:headEnd/>
            <a:tailEnd/>
          </a:ln>
          <a:effectLst>
            <a:glow rad="63500">
              <a:schemeClr val="accent1">
                <a:satMod val="175000"/>
                <a:alpha val="40000"/>
              </a:schemeClr>
            </a:glow>
            <a:outerShdw blurRad="76200" dist="38100" dir="7800000" algn="tl" rotWithShape="0">
              <a:srgbClr val="000000">
                <a:alpha val="40000"/>
              </a:srgbClr>
            </a:outerShdw>
            <a:reflection blurRad="6350" stA="52000" endA="300" endPos="35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Lst>
        </p:spPr>
      </p:pic>
      <p:sp>
        <p:nvSpPr>
          <p:cNvPr id="2" name="Right Arrow 1"/>
          <p:cNvSpPr/>
          <p:nvPr/>
        </p:nvSpPr>
        <p:spPr>
          <a:xfrm>
            <a:off x="4152900" y="1392482"/>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ight Arrow 11"/>
          <p:cNvSpPr/>
          <p:nvPr/>
        </p:nvSpPr>
        <p:spPr>
          <a:xfrm>
            <a:off x="4159758" y="3394841"/>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ight Arrow 12"/>
          <p:cNvSpPr/>
          <p:nvPr/>
        </p:nvSpPr>
        <p:spPr>
          <a:xfrm>
            <a:off x="4194394" y="5410200"/>
            <a:ext cx="2552700" cy="457200"/>
          </a:xfrm>
          <a:prstGeom prst="rightArrow">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Rounded Rectangle 2"/>
          <p:cNvSpPr/>
          <p:nvPr/>
        </p:nvSpPr>
        <p:spPr>
          <a:xfrm>
            <a:off x="308194" y="4806043"/>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How successful was the covert CIA operation in Guatemala</a:t>
            </a:r>
            <a:r>
              <a:rPr kumimoji="0" lang="en-US" sz="1800" b="0" i="0" u="none" strike="noStrike" kern="1200" cap="none" spc="0" normalizeH="0" noProof="0" dirty="0" smtClean="0">
                <a:ln>
                  <a:noFill/>
                </a:ln>
                <a:solidFill>
                  <a:prstClr val="black"/>
                </a:solidFill>
                <a:effectLst/>
                <a:uLnTx/>
                <a:uFillTx/>
                <a:latin typeface="Calibri"/>
                <a:ea typeface="+mn-ea"/>
                <a:cs typeface="+mn-cs"/>
              </a:rPr>
              <a:t> in June 1954?</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ounded Rectangle 13"/>
          <p:cNvSpPr/>
          <p:nvPr/>
        </p:nvSpPr>
        <p:spPr>
          <a:xfrm>
            <a:off x="273558" y="897182"/>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How significant was US</a:t>
            </a:r>
            <a:r>
              <a:rPr kumimoji="0" lang="en-US" sz="1800" b="0" i="0" u="none" strike="noStrike" kern="1200" cap="none" spc="0" normalizeH="0" noProof="0" dirty="0" smtClean="0">
                <a:ln>
                  <a:noFill/>
                </a:ln>
                <a:solidFill>
                  <a:prstClr val="black"/>
                </a:solidFill>
                <a:effectLst/>
                <a:uLnTx/>
                <a:uFillTx/>
                <a:latin typeface="Calibri"/>
                <a:ea typeface="+mn-ea"/>
                <a:cs typeface="+mn-cs"/>
              </a:rPr>
              <a:t> intervention in Guatemala?</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ounded Rectangle 14"/>
          <p:cNvSpPr/>
          <p:nvPr/>
        </p:nvSpPr>
        <p:spPr>
          <a:xfrm>
            <a:off x="273558" y="2899541"/>
            <a:ext cx="3886200" cy="14478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a:solidFill>
                  <a:prstClr val="black"/>
                </a:solidFill>
              </a:rPr>
              <a:t>What motivated the USA to carry out a covert CIA operation to remove </a:t>
            </a:r>
            <a:r>
              <a:rPr lang="en-US" dirty="0" err="1">
                <a:solidFill>
                  <a:prstClr val="black"/>
                </a:solidFill>
              </a:rPr>
              <a:t>Árbenz</a:t>
            </a:r>
            <a:r>
              <a:rPr lang="en-US" dirty="0">
                <a:solidFill>
                  <a:prstClr val="black"/>
                </a:solidFill>
              </a:rPr>
              <a:t> from power in Guatemala?</a:t>
            </a:r>
          </a:p>
          <a:p>
            <a:pPr lvl="0" algn="ctr">
              <a:defRPr/>
            </a:pPr>
            <a:endParaRPr lang="en-US" dirty="0">
              <a:solidFill>
                <a:prstClr val="black"/>
              </a:solidFill>
            </a:endParaRPr>
          </a:p>
        </p:txBody>
      </p:sp>
      <p:sp>
        <p:nvSpPr>
          <p:cNvPr id="11" name="Rectangle 10"/>
          <p:cNvSpPr/>
          <p:nvPr/>
        </p:nvSpPr>
        <p:spPr>
          <a:xfrm>
            <a:off x="0" y="0"/>
            <a:ext cx="4631021"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0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000" noProof="0" dirty="0" smtClean="0">
                <a:solidFill>
                  <a:prstClr val="white"/>
                </a:solidFill>
                <a:latin typeface="Kristen ITC" panose="03050502040202030202" pitchFamily="66" charset="0"/>
              </a:rPr>
              <a:t>Demonstrate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161897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Consolidate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13" name="Picture 2" descr="http://caringcampus.ca/wp-content/uploads/mind-health-continuum0A741E4E4D976BBED09E35D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704" y="999037"/>
            <a:ext cx="8713075" cy="86677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89704" y="708128"/>
            <a:ext cx="184412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Agree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p:cNvSpPr txBox="1"/>
          <p:nvPr/>
        </p:nvSpPr>
        <p:spPr>
          <a:xfrm>
            <a:off x="7525407" y="691944"/>
            <a:ext cx="152256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Disagree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p:cNvSpPr txBox="1"/>
          <p:nvPr/>
        </p:nvSpPr>
        <p:spPr>
          <a:xfrm>
            <a:off x="883198" y="2363079"/>
            <a:ext cx="7326086"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rPr>
              <a:t>“US</a:t>
            </a:r>
            <a:r>
              <a:rPr kumimoji="0" lang="en-US" sz="3600" b="0" i="0" u="none" strike="noStrike" kern="1200" cap="none" spc="0" normalizeH="0" noProof="0" dirty="0" smtClean="0">
                <a:ln>
                  <a:noFill/>
                </a:ln>
                <a:solidFill>
                  <a:prstClr val="black"/>
                </a:solidFill>
                <a:effectLst/>
                <a:uLnTx/>
                <a:uFillTx/>
                <a:latin typeface="Calibri" panose="020F0502020204030204"/>
                <a:ea typeface="+mn-ea"/>
                <a:cs typeface="+mn-cs"/>
              </a:rPr>
              <a:t> intervention in Guatemala was justified.”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600" baseline="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noProof="0" dirty="0" smtClean="0">
                <a:ln>
                  <a:noFill/>
                </a:ln>
                <a:solidFill>
                  <a:prstClr val="black"/>
                </a:solidFill>
                <a:effectLst/>
                <a:uLnTx/>
                <a:uFillTx/>
                <a:latin typeface="Calibri" panose="020F0502020204030204"/>
                <a:ea typeface="+mn-ea"/>
                <a:cs typeface="+mn-cs"/>
              </a:rPr>
              <a:t>How far do you agree with this statement?</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1541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902</TotalTime>
  <Words>647</Words>
  <Application>Microsoft Office PowerPoint</Application>
  <PresentationFormat>On-screen Show (4:3)</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ＭＳ Ｐゴシック</vt:lpstr>
      <vt:lpstr>Arial</vt:lpstr>
      <vt:lpstr>Calibri</vt:lpstr>
      <vt:lpstr>Calibri Light</vt:lpstr>
      <vt:lpstr>Kristen ITC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Loxston-Baker</dc:creator>
  <cp:lastModifiedBy>Helen Loxston-Baker</cp:lastModifiedBy>
  <cp:revision>71</cp:revision>
  <dcterms:created xsi:type="dcterms:W3CDTF">2017-01-25T04:36:07Z</dcterms:created>
  <dcterms:modified xsi:type="dcterms:W3CDTF">2017-03-04T19:06:38Z</dcterms:modified>
</cp:coreProperties>
</file>