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96" r:id="rId6"/>
  </p:sldMasterIdLst>
  <p:notesMasterIdLst>
    <p:notesMasterId r:id="rId15"/>
  </p:notesMasterIdLst>
  <p:sldIdLst>
    <p:sldId id="261" r:id="rId7"/>
    <p:sldId id="260" r:id="rId8"/>
    <p:sldId id="257" r:id="rId9"/>
    <p:sldId id="270" r:id="rId10"/>
    <p:sldId id="265" r:id="rId11"/>
    <p:sldId id="271" r:id="rId12"/>
    <p:sldId id="272" r:id="rId13"/>
    <p:sldId id="263" r:id="rId1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32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FB1A7-1373-4C2F-A6C5-89D660793356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0BEF-E353-4972-87D4-4C5FC230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feedback. Draw out similarities. Maybe put up on whiteboard?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4C0B-3CFF-4CB5-996C-6D60814DA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9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4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0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7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6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4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4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6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866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35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41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64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950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8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0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80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195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61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B7C3-9AB8-4058-8A9F-CB9DFA8F361F}" type="datetime1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335AA-70B1-4E90-B189-945A0FC837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6303-0ED3-44F9-8454-060D533871BE}" type="datetimeFigureOut">
              <a:rPr lang="en-US" smtClean="0"/>
              <a:t>03-11-2019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7344D-0F10-4041-8314-4B86D0B4F5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C5A5-3B5C-401B-9011-626B146B0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02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Task on Entry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4" name="Rectangle 3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6" name="Picture 5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040923" y="3720963"/>
            <a:ext cx="3869242" cy="230832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1947 cartoon on HUAC (The House of Representatives Committee on Un-American Activities)– Published in the </a:t>
            </a:r>
            <a:r>
              <a:rPr lang="en-US" sz="2400" i="1" dirty="0" smtClean="0"/>
              <a:t>Washington Post</a:t>
            </a:r>
            <a:r>
              <a:rPr lang="en-US" sz="2400" dirty="0" smtClean="0"/>
              <a:t> by Herb Lock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8" y="971626"/>
            <a:ext cx="4079630" cy="4971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923" y="912619"/>
            <a:ext cx="3869242" cy="27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7950" y="1125538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describe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the key reasons why Senator McCarthy and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McCarthyism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developed during the early 1950s.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explain the </a:t>
            </a:r>
            <a:r>
              <a:rPr lang="en-US" sz="2400" noProof="0" dirty="0" smtClean="0">
                <a:solidFill>
                  <a:prstClr val="black"/>
                </a:solidFill>
                <a:latin typeface="Calibri" panose="020F0502020204030204"/>
              </a:rPr>
              <a:t>impact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of Senator McCarthy and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McCarthyism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on American politics.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3270193"/>
            <a:ext cx="2724150" cy="34719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You </a:t>
            </a:r>
            <a:r>
              <a:rPr lang="en-US" sz="2000" dirty="0" smtClean="0">
                <a:solidFill>
                  <a:srgbClr val="262626"/>
                </a:solidFill>
                <a:latin typeface="Arial"/>
                <a:cs typeface="Arial"/>
              </a:rPr>
              <a:t>can use detailed knowledge to reach conclusions about the impact of the Cold War on US politics, society and culture.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50292" y="1815391"/>
            <a:ext cx="61954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understand the significance of Senator McCarthy and McCarthyism in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Cold War America.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</a:t>
            </a:r>
            <a:r>
              <a:rPr lang="en-GB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consider the impact of the Cold War on American politics, society and culture. 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42841" y="1125539"/>
            <a:ext cx="2512247" cy="2013292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noProof="0" dirty="0" smtClean="0">
                <a:solidFill>
                  <a:srgbClr val="262626"/>
                </a:solidFill>
                <a:latin typeface="Calibri" pitchFamily="34" charset="0"/>
              </a:rPr>
              <a:t>Red Scare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noProof="0" dirty="0" smtClean="0">
                <a:solidFill>
                  <a:srgbClr val="262626"/>
                </a:solidFill>
                <a:latin typeface="Calibri" pitchFamily="34" charset="0"/>
              </a:rPr>
              <a:t>HUAC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McCarthyism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noProof="0" dirty="0" smtClean="0">
                <a:solidFill>
                  <a:srgbClr val="262626"/>
                </a:solidFill>
                <a:latin typeface="Calibri" pitchFamily="34" charset="0"/>
              </a:rPr>
              <a:t>socialism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Left-Wingers</a:t>
            </a:r>
            <a:endParaRPr kumimoji="0" lang="en-US" altLang="en-US" sz="2000" i="0" strike="noStrike" kern="1200" cap="none" spc="0" normalizeH="0" baseline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i="0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5770782" cy="927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Cold War</a:t>
            </a: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and American Politics, </a:t>
            </a:r>
            <a:r>
              <a:rPr lang="en-US" altLang="en-US" sz="26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alt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ociety</a:t>
            </a: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and Culture.</a:t>
            </a:r>
            <a:endParaRPr kumimoji="0" lang="en-US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</p:spTree>
    <p:extLst>
      <p:ext uri="{BB962C8B-B14F-4D97-AF65-F5344CB8AC3E}">
        <p14:creationId xmlns:p14="http://schemas.microsoft.com/office/powerpoint/2010/main" val="34200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Activity: HUAC, the new Red Scare and Truman. </a:t>
            </a:r>
            <a:endParaRPr lang="en-US" sz="28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2050" name="Picture 2" descr="https://upload.wikimedia.org/wikipedia/commons/d/d9/Special_Message_to_Congress_on_Greece_and_Turkey_The_Truman_Doctr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4"/>
          <a:stretch/>
        </p:blipFill>
        <p:spPr bwMode="auto">
          <a:xfrm>
            <a:off x="0" y="785545"/>
            <a:ext cx="9144000" cy="53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805195"/>
            <a:ext cx="8534400" cy="5632311"/>
          </a:xfrm>
          <a:prstGeom prst="rect">
            <a:avLst/>
          </a:prstGeom>
          <a:solidFill>
            <a:schemeClr val="lt1">
              <a:alpha val="9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Red Scare: </a:t>
            </a:r>
            <a:r>
              <a:rPr lang="en-US" sz="2000" dirty="0" smtClean="0">
                <a:solidFill>
                  <a:schemeClr val="tx1"/>
                </a:solidFill>
              </a:rPr>
              <a:t> an outburst of anti-Communist hysteria in which communists, real or imagined, were seen everywhere.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first </a:t>
            </a:r>
            <a:r>
              <a:rPr lang="en-US" sz="2000" b="1" dirty="0" smtClean="0">
                <a:solidFill>
                  <a:schemeClr val="tx1"/>
                </a:solidFill>
              </a:rPr>
              <a:t>Red Scare</a:t>
            </a:r>
            <a:r>
              <a:rPr lang="en-US" sz="2000" dirty="0" smtClean="0">
                <a:solidFill>
                  <a:schemeClr val="tx1"/>
                </a:solidFill>
              </a:rPr>
              <a:t> in America followed the Russian Revolution of 1917.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During the 1930s right-wing American politician feared </a:t>
            </a:r>
            <a:r>
              <a:rPr lang="en-US" sz="2000" b="1" dirty="0" smtClean="0">
                <a:solidFill>
                  <a:schemeClr val="tx1"/>
                </a:solidFill>
              </a:rPr>
              <a:t>socialism</a:t>
            </a:r>
            <a:r>
              <a:rPr lang="en-US" sz="2000" dirty="0" smtClean="0">
                <a:solidFill>
                  <a:schemeClr val="tx1"/>
                </a:solidFill>
              </a:rPr>
              <a:t> and Communism might gain popularity during the poverty-stricken Great Depression.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HUAC </a:t>
            </a:r>
            <a:r>
              <a:rPr lang="en-US" sz="2000" dirty="0" smtClean="0">
                <a:solidFill>
                  <a:schemeClr val="tx1"/>
                </a:solidFill>
              </a:rPr>
              <a:t>(The House of Representatives Committee on Un-American </a:t>
            </a:r>
            <a:r>
              <a:rPr lang="en-US" sz="2000" dirty="0" err="1" smtClean="0">
                <a:solidFill>
                  <a:schemeClr val="tx1"/>
                </a:solidFill>
              </a:rPr>
              <a:t>Activites</a:t>
            </a:r>
            <a:r>
              <a:rPr lang="en-US" sz="2000" dirty="0" smtClean="0">
                <a:solidFill>
                  <a:schemeClr val="tx1"/>
                </a:solidFill>
              </a:rPr>
              <a:t>)  was set-up to investigate left-wingers sympathetic to socialism and Communist ideas in politics and 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Under FDR, </a:t>
            </a:r>
            <a:r>
              <a:rPr lang="en-US" sz="2000" b="1" dirty="0" smtClean="0">
                <a:solidFill>
                  <a:schemeClr val="tx1"/>
                </a:solidFill>
              </a:rPr>
              <a:t>FBI</a:t>
            </a:r>
            <a:r>
              <a:rPr lang="en-US" sz="2000" dirty="0" smtClean="0">
                <a:solidFill>
                  <a:schemeClr val="tx1"/>
                </a:solidFill>
              </a:rPr>
              <a:t> director </a:t>
            </a:r>
            <a:r>
              <a:rPr lang="en-US" sz="2000" dirty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. Edgar Hoover initiated </a:t>
            </a:r>
            <a:r>
              <a:rPr lang="en-US" sz="2000" dirty="0" err="1" smtClean="0">
                <a:solidFill>
                  <a:schemeClr val="tx1"/>
                </a:solidFill>
              </a:rPr>
              <a:t>programmes</a:t>
            </a:r>
            <a:r>
              <a:rPr lang="en-US" sz="2000" dirty="0" smtClean="0">
                <a:solidFill>
                  <a:schemeClr val="tx1"/>
                </a:solidFill>
              </a:rPr>
              <a:t> in 1942 to seek out those who posed a security risk because of their socialist and Communist ideas.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Between 1947 and 1952 there were 3,000 investigations, 14,000 inquiries, over 1,000 dismissals and several thousand resignations as a result.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At the end of the Second World War, traditional opposition to  Communist ideology, a surge of patriotism generated by the war and the fear of Soviet military strength led to a second </a:t>
            </a:r>
            <a:r>
              <a:rPr lang="en-US" sz="2000" b="1" dirty="0">
                <a:solidFill>
                  <a:schemeClr val="tx1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ed Scare.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>
                <a:solidFill>
                  <a:prstClr val="white"/>
                </a:solidFill>
                <a:latin typeface="Kristen ITC" panose="03050502040202030202" pitchFamily="66" charset="0"/>
              </a:rPr>
              <a:t>Activate Activity: HUAC, the new Red Scare and Truman</a:t>
            </a:r>
            <a:r>
              <a:rPr lang="en-US" sz="3200" dirty="0">
                <a:solidFill>
                  <a:prstClr val="white"/>
                </a:solidFill>
                <a:latin typeface="Kristen ITC" panose="03050502040202030202" pitchFamily="66" charset="0"/>
              </a:rPr>
              <a:t>. </a:t>
            </a: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2050" name="Picture 2" descr="https://upload.wikimedia.org/wikipedia/commons/d/d9/Special_Message_to_Congress_on_Greece_and_Turkey_The_Truman_Doctr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4"/>
          <a:stretch/>
        </p:blipFill>
        <p:spPr bwMode="auto">
          <a:xfrm>
            <a:off x="0" y="785545"/>
            <a:ext cx="9144000" cy="53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421" y="917909"/>
            <a:ext cx="8534400" cy="5632311"/>
          </a:xfrm>
          <a:prstGeom prst="rect">
            <a:avLst/>
          </a:prstGeom>
          <a:solidFill>
            <a:schemeClr val="lt1">
              <a:alpha val="9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 new </a:t>
            </a:r>
            <a:r>
              <a:rPr lang="en-US" sz="2000" b="1" dirty="0">
                <a:solidFill>
                  <a:schemeClr val="tx1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ed Scare </a:t>
            </a:r>
            <a:r>
              <a:rPr lang="en-US" sz="2000" dirty="0" smtClean="0">
                <a:solidFill>
                  <a:schemeClr val="tx1"/>
                </a:solidFill>
              </a:rPr>
              <a:t> had a  number of significant impacts on US politics: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 1945 HUAC became permanent.  It was given broader powers to deal with suspected American Communists.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 1947, Republicans won control of Congress and expanded investigations.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‘Hollywood 10’ a group of writers and directors who had members of the American Communist Party were given one-year jail sentences.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 1948, the US courts moved against Communist Party officials.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President Truman </a:t>
            </a:r>
            <a:r>
              <a:rPr lang="en-US" sz="2000" dirty="0" smtClean="0">
                <a:solidFill>
                  <a:schemeClr val="tx1"/>
                </a:solidFill>
              </a:rPr>
              <a:t>added to the hysteria of the new </a:t>
            </a:r>
            <a:r>
              <a:rPr lang="en-US" sz="2000" b="1" dirty="0">
                <a:solidFill>
                  <a:schemeClr val="tx1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ed Scare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 1950, the </a:t>
            </a:r>
            <a:r>
              <a:rPr lang="en-US" sz="2000" b="1" dirty="0" smtClean="0">
                <a:solidFill>
                  <a:schemeClr val="tx1"/>
                </a:solidFill>
              </a:rPr>
              <a:t>McCarran or Internal Security Act</a:t>
            </a:r>
            <a:r>
              <a:rPr lang="en-US" sz="2000" dirty="0" smtClean="0">
                <a:solidFill>
                  <a:schemeClr val="tx1"/>
                </a:solidFill>
              </a:rPr>
              <a:t> said members of Communist or socialist organisations had to register with the government or face jail or fines.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Those who registered could lose passports or face deportation.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President Truman failed to veto the Act, due to fears of being seen as weak on Communism.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Truman Doctrine </a:t>
            </a:r>
            <a:r>
              <a:rPr lang="en-US" sz="2000" dirty="0" smtClean="0">
                <a:solidFill>
                  <a:schemeClr val="tx1"/>
                </a:solidFill>
              </a:rPr>
              <a:t>scared the American government, Congress.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Executive Order 9835 </a:t>
            </a:r>
            <a:r>
              <a:rPr lang="en-US" sz="2000" dirty="0" smtClean="0">
                <a:solidFill>
                  <a:schemeClr val="tx1"/>
                </a:solidFill>
              </a:rPr>
              <a:t>signed by President Truman ordered ‘loyalty investigations’ into all federal government employees.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85545"/>
            <a:ext cx="9144000" cy="53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85545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 – McCarthyism </a:t>
            </a:r>
            <a:endParaRPr lang="en-US" sz="28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758" y="1865581"/>
            <a:ext cx="5541379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/>
              <a:t>PART 1</a:t>
            </a:r>
            <a:r>
              <a:rPr lang="en-US" sz="2000" dirty="0" smtClean="0"/>
              <a:t>: In groups, find out about one aspect of </a:t>
            </a:r>
            <a:r>
              <a:rPr lang="en-US" sz="2000" b="1" dirty="0" smtClean="0"/>
              <a:t>McCarthyism </a:t>
            </a:r>
            <a:r>
              <a:rPr lang="en-US" sz="2000" dirty="0" smtClean="0"/>
              <a:t>and </a:t>
            </a:r>
            <a:r>
              <a:rPr lang="en-US" sz="2000" dirty="0" smtClean="0"/>
              <a:t>collaborate to complete the </a:t>
            </a:r>
            <a:r>
              <a:rPr lang="en-US" sz="2000" b="1" dirty="0" smtClean="0"/>
              <a:t>McCarthyism Fact Sheet </a:t>
            </a:r>
            <a:r>
              <a:rPr lang="en-US" sz="2000" dirty="0" smtClean="0"/>
              <a:t>in </a:t>
            </a:r>
            <a:r>
              <a:rPr lang="en-US" sz="2000" dirty="0" smtClean="0"/>
              <a:t>the conversations tab of The Cold War and The Americas channel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/>
              <a:t>Group 1: </a:t>
            </a:r>
            <a:r>
              <a:rPr lang="en-US" sz="2000" dirty="0"/>
              <a:t>Investigations during the </a:t>
            </a:r>
            <a:r>
              <a:rPr lang="en-US" sz="2000" dirty="0" smtClean="0"/>
              <a:t>1950s.</a:t>
            </a:r>
          </a:p>
          <a:p>
            <a:r>
              <a:rPr lang="en-US" sz="2000" b="1" dirty="0" smtClean="0"/>
              <a:t>Group 2: </a:t>
            </a:r>
            <a:r>
              <a:rPr lang="en-US" sz="2000" dirty="0"/>
              <a:t>McCarthy and the 1952 Presidential </a:t>
            </a:r>
            <a:r>
              <a:rPr lang="en-US" sz="2000" dirty="0" smtClean="0"/>
              <a:t>election.</a:t>
            </a:r>
          </a:p>
          <a:p>
            <a:r>
              <a:rPr lang="en-US" sz="2000" b="1" dirty="0" smtClean="0"/>
              <a:t>Group 3: </a:t>
            </a:r>
            <a:r>
              <a:rPr lang="en-US" sz="2000" dirty="0"/>
              <a:t>How did McCarthy “get away with it</a:t>
            </a:r>
            <a:r>
              <a:rPr lang="en-US" sz="2000" dirty="0" smtClean="0"/>
              <a:t>?”</a:t>
            </a:r>
          </a:p>
          <a:p>
            <a:r>
              <a:rPr lang="en-US" sz="2000" b="1" dirty="0"/>
              <a:t>Group </a:t>
            </a:r>
            <a:r>
              <a:rPr lang="en-US" sz="2000" b="1" dirty="0" smtClean="0"/>
              <a:t>4: </a:t>
            </a:r>
            <a:r>
              <a:rPr lang="en-US" sz="2000" dirty="0" smtClean="0"/>
              <a:t>The </a:t>
            </a:r>
            <a:r>
              <a:rPr lang="en-US" sz="2000" dirty="0"/>
              <a:t>Fall of </a:t>
            </a:r>
            <a:r>
              <a:rPr lang="en-US" sz="2000" dirty="0" smtClean="0"/>
              <a:t>McCarthy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REMEMBER</a:t>
            </a:r>
            <a:r>
              <a:rPr lang="en-US" sz="2000" dirty="0" smtClean="0"/>
              <a:t>: Save your </a:t>
            </a:r>
            <a:r>
              <a:rPr lang="en-US" sz="2000" i="1" dirty="0" smtClean="0"/>
              <a:t>own</a:t>
            </a:r>
            <a:r>
              <a:rPr lang="en-US" sz="2000" dirty="0" smtClean="0"/>
              <a:t> copy once you have completed it. 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93199" y="2117207"/>
            <a:ext cx="2564524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Use p.34-36 of your text book to help you.</a:t>
            </a:r>
          </a:p>
        </p:txBody>
      </p:sp>
      <p:pic>
        <p:nvPicPr>
          <p:cNvPr id="1032" name="Picture 8" descr="http://www2.palomar.edu/pages/reading/files/2015/09/keep-calm-and-love-reading-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86" y="2133960"/>
            <a:ext cx="1878349" cy="21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2244">
            <a:off x="6318759" y="787454"/>
            <a:ext cx="2513402" cy="9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20" y="861422"/>
            <a:ext cx="6445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</a:rPr>
              <a:t>QUESTION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How significant was the impact of McCarthy’s actions and McCarthyism on American attitudes and politics?  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Explain </a:t>
            </a:r>
            <a:r>
              <a:rPr lang="en-US" sz="2800" b="1" dirty="0" smtClean="0">
                <a:solidFill>
                  <a:prstClr val="black"/>
                </a:solidFill>
              </a:rPr>
              <a:t>your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answer using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this Thinking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Routine</a:t>
            </a:r>
            <a:r>
              <a:rPr lang="en-US" sz="2800" b="1" dirty="0" smtClean="0">
                <a:solidFill>
                  <a:prstClr val="black"/>
                </a:solidFill>
              </a:rPr>
              <a:t>. 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10" name="Rectangle 9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Screen Shot 2015-02-09 at 12.07.14 PM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12" name="Picture 11" descr="GEMS_PhotoLogo_9_D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Consolidate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4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23" y="745720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7089677" y="861422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834" y="2610797"/>
            <a:ext cx="5578166" cy="34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753" y="1021976"/>
            <a:ext cx="8095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pages 36-38 and create a summary diagram about the impact of the Cold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 on American life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 map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Cornell method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Other note taking method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647" y="3047618"/>
            <a:ext cx="8202706" cy="1938992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include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in your notes;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Examples of specific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changes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caused by the Cold War.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Red Scare for each of the four sub-headings.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dates where they are mentioned.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6" name="Rectangle 5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8" name="Picture 7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9144000" cy="785545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 2 – The Impact of the Cold War on American Life </a:t>
            </a:r>
            <a:endParaRPr lang="en-US" sz="28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654" y="5091327"/>
            <a:ext cx="2513402" cy="9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Consolidate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1724"/>
            <a:ext cx="9143999" cy="5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1945" y="1207234"/>
            <a:ext cx="8229600" cy="452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2200" dirty="0" smtClean="0">
                <a:latin typeface="Calibri" pitchFamily="34" charset="0"/>
              </a:rPr>
              <a:t>As a result of the lesson today I: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2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 smtClean="0">
                <a:latin typeface="Calibri" pitchFamily="34" charset="0"/>
              </a:rPr>
              <a:t>Know</a:t>
            </a:r>
            <a:r>
              <a:rPr lang="en-GB" dirty="0" smtClean="0">
                <a:latin typeface="Calibri" pitchFamily="34" charset="0"/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 smtClean="0">
                <a:latin typeface="Calibri" pitchFamily="34" charset="0"/>
              </a:rPr>
              <a:t>Understand</a:t>
            </a:r>
            <a:r>
              <a:rPr lang="en-GB" dirty="0" smtClean="0">
                <a:latin typeface="Calibri" pitchFamily="34" charset="0"/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>
                <a:latin typeface="Calibri" pitchFamily="34" charset="0"/>
              </a:rPr>
              <a:t>Can use the </a:t>
            </a:r>
            <a:r>
              <a:rPr lang="en-GB" b="1" dirty="0" smtClean="0">
                <a:latin typeface="Calibri" pitchFamily="34" charset="0"/>
              </a:rPr>
              <a:t>information</a:t>
            </a:r>
            <a:r>
              <a:rPr lang="en-GB" dirty="0" smtClean="0">
                <a:latin typeface="Calibri" pitchFamily="34" charset="0"/>
              </a:rPr>
              <a:t> to….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10" name="Picture 2" descr="http://www.really-learn-english.com/image-files/letter-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15" y="206706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ipartkid.com/images/396/download-png-download-eps-download-zip-email-bookmark-report-AN74zp-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65" y="221946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okclipart.com/img6/zwtqhvbirgchdtrudjf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r="28083"/>
          <a:stretch/>
        </p:blipFill>
        <p:spPr bwMode="auto">
          <a:xfrm>
            <a:off x="7326263" y="1762263"/>
            <a:ext cx="10728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0E107964CCD499EBFDF8489B326DA" ma:contentTypeVersion="11" ma:contentTypeDescription="Create a new document." ma:contentTypeScope="" ma:versionID="7030eb59ca119dcb3dbf1023776ea50f">
  <xsd:schema xmlns:xsd="http://www.w3.org/2001/XMLSchema" xmlns:xs="http://www.w3.org/2001/XMLSchema" xmlns:p="http://schemas.microsoft.com/office/2006/metadata/properties" xmlns:ns3="61700475-50f7-4b69-92ec-ab939e7ec86e" xmlns:ns4="2bc513d4-724e-4f27-860b-249f2fe9d77a" targetNamespace="http://schemas.microsoft.com/office/2006/metadata/properties" ma:root="true" ma:fieldsID="9e2647296a05a1c60261bc6361ae31a4" ns3:_="" ns4:_="">
    <xsd:import namespace="61700475-50f7-4b69-92ec-ab939e7ec86e"/>
    <xsd:import namespace="2bc513d4-724e-4f27-860b-249f2fe9d7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0475-50f7-4b69-92ec-ab939e7ec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13d4-724e-4f27-860b-249f2fe9d7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DF597D-5741-4A7B-ADDC-7AABCC249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00475-50f7-4b69-92ec-ab939e7ec86e"/>
    <ds:schemaRef ds:uri="2bc513d4-724e-4f27-860b-249f2fe9d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3085A-14BC-4627-AB8E-217161C9C6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F51E1B-6F7E-4F18-BB29-834A3CF7FB84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bc513d4-724e-4f27-860b-249f2fe9d77a"/>
    <ds:schemaRef ds:uri="61700475-50f7-4b69-92ec-ab939e7ec8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755</Words>
  <Application>Microsoft Office PowerPoint</Application>
  <PresentationFormat>On-screen Show (4:3)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Kristen ITC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Loxston-Baker</dc:creator>
  <cp:lastModifiedBy>Anthony Loxston-Baker</cp:lastModifiedBy>
  <cp:revision>79</cp:revision>
  <cp:lastPrinted>2019-11-03T08:31:43Z</cp:lastPrinted>
  <dcterms:created xsi:type="dcterms:W3CDTF">2017-01-25T04:36:07Z</dcterms:created>
  <dcterms:modified xsi:type="dcterms:W3CDTF">2019-11-03T08:35:41Z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0x0101000690E107964CCD499EBFDF8489B326DA</vt:lpwstr>
  </property>
</Properties>
</file>