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96" r:id="rId3"/>
  </p:sldMasterIdLst>
  <p:notesMasterIdLst>
    <p:notesMasterId r:id="rId13"/>
  </p:notesMasterIdLst>
  <p:sldIdLst>
    <p:sldId id="261" r:id="rId4"/>
    <p:sldId id="260" r:id="rId5"/>
    <p:sldId id="257" r:id="rId6"/>
    <p:sldId id="270" r:id="rId7"/>
    <p:sldId id="265" r:id="rId8"/>
    <p:sldId id="271" r:id="rId9"/>
    <p:sldId id="272" r:id="rId10"/>
    <p:sldId id="276" r:id="rId11"/>
    <p:sldId id="263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65" d="100"/>
          <a:sy n="65" d="100"/>
        </p:scale>
        <p:origin x="1258" y="43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viewProps" Target="view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0FB1A7-1373-4C2F-A6C5-89D660793356}" type="datetimeFigureOut">
              <a:rPr lang="en-US" smtClean="0"/>
              <a:t>11/11/2018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F30BEF-E353-4972-87D4-4C5FC23007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146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Get feedback. Draw out similarities. Maybe put up on whiteboard?</a:t>
            </a:r>
            <a:r>
              <a:rPr lang="en-US" baseline="0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C64C0B-3CFF-4CB5-996C-6D60814DA28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00095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56303-0ED3-44F9-8454-060D533871BE}" type="datetimeFigureOut">
              <a:rPr lang="en-US" smtClean="0"/>
              <a:t>11/11/2018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1F611-2D7C-46BB-8DE1-B3C92C2AD5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49603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56303-0ED3-44F9-8454-060D533871BE}" type="datetimeFigureOut">
              <a:rPr lang="en-US" smtClean="0"/>
              <a:t>11/11/2018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1F611-2D7C-46BB-8DE1-B3C92C2AD5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13801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56303-0ED3-44F9-8454-060D533871BE}" type="datetimeFigureOut">
              <a:rPr lang="en-US" smtClean="0"/>
              <a:t>11/11/2018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1F611-2D7C-46BB-8DE1-B3C92C2AD5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7006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5ADAD49-14B2-41D2-AEB5-08DC6C7FB1D5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11/11/2018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F56ED88-13D1-4D62-AC8F-895ABF0C29E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969993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5ADAD49-14B2-41D2-AEB5-08DC6C7FB1D5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11/11/2018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F56ED88-13D1-4D62-AC8F-895ABF0C29E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5304142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5ADAD49-14B2-41D2-AEB5-08DC6C7FB1D5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11/11/2018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F56ED88-13D1-4D62-AC8F-895ABF0C29E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4780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5ADAD49-14B2-41D2-AEB5-08DC6C7FB1D5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11/11/2018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F56ED88-13D1-4D62-AC8F-895ABF0C29E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970737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5ADAD49-14B2-41D2-AEB5-08DC6C7FB1D5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11/11/2018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F56ED88-13D1-4D62-AC8F-895ABF0C29E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7421867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5ADAD49-14B2-41D2-AEB5-08DC6C7FB1D5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11/11/2018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F56ED88-13D1-4D62-AC8F-895ABF0C29E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0016812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5ADAD49-14B2-41D2-AEB5-08DC6C7FB1D5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11/11/2018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F56ED88-13D1-4D62-AC8F-895ABF0C29E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5214710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5ADAD49-14B2-41D2-AEB5-08DC6C7FB1D5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11/11/2018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F56ED88-13D1-4D62-AC8F-895ABF0C29E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944558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56303-0ED3-44F9-8454-060D533871BE}" type="datetimeFigureOut">
              <a:rPr lang="en-US" smtClean="0"/>
              <a:t>11/11/2018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1F611-2D7C-46BB-8DE1-B3C92C2AD5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706759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5ADAD49-14B2-41D2-AEB5-08DC6C7FB1D5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11/11/2018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F56ED88-13D1-4D62-AC8F-895ABF0C29E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5966133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5ADAD49-14B2-41D2-AEB5-08DC6C7FB1D5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11/11/2018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F56ED88-13D1-4D62-AC8F-895ABF0C29E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6874773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5ADAD49-14B2-41D2-AEB5-08DC6C7FB1D5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11/11/2018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F56ED88-13D1-4D62-AC8F-895ABF0C29E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1756301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017344D-0F10-4041-8314-4B86D0B4F5C4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11/11/2018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0D0C5A5-3B5C-401B-9011-626B146B0B2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3986630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017344D-0F10-4041-8314-4B86D0B4F5C4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11/11/2018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0D0C5A5-3B5C-401B-9011-626B146B0B2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6153596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017344D-0F10-4041-8314-4B86D0B4F5C4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11/11/2018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0D0C5A5-3B5C-401B-9011-626B146B0B2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1434114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017344D-0F10-4041-8314-4B86D0B4F5C4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11/11/2018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0D0C5A5-3B5C-401B-9011-626B146B0B2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5964613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017344D-0F10-4041-8314-4B86D0B4F5C4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11/11/2018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0D0C5A5-3B5C-401B-9011-626B146B0B2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0895093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017344D-0F10-4041-8314-4B86D0B4F5C4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11/11/2018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0D0C5A5-3B5C-401B-9011-626B146B0B2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6118449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017344D-0F10-4041-8314-4B86D0B4F5C4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11/11/2018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0D0C5A5-3B5C-401B-9011-626B146B0B2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083000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56303-0ED3-44F9-8454-060D533871BE}" type="datetimeFigureOut">
              <a:rPr lang="en-US" smtClean="0"/>
              <a:t>11/11/2018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1F611-2D7C-46BB-8DE1-B3C92C2AD5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44436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017344D-0F10-4041-8314-4B86D0B4F5C4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11/11/2018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0D0C5A5-3B5C-401B-9011-626B146B0B2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7228067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017344D-0F10-4041-8314-4B86D0B4F5C4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11/11/2018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0D0C5A5-3B5C-401B-9011-626B146B0B2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2319570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017344D-0F10-4041-8314-4B86D0B4F5C4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11/11/2018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0D0C5A5-3B5C-401B-9011-626B146B0B2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243002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017344D-0F10-4041-8314-4B86D0B4F5C4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11/11/2018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0D0C5A5-3B5C-401B-9011-626B146B0B2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8506184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BE9B7C3-9AB8-4058-8A9F-CB9DFA8F361F}" type="datetime1"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11/11/2018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9335AA-70B1-4E90-B189-945A0FC837D0}" type="slidenum"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982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56303-0ED3-44F9-8454-060D533871BE}" type="datetimeFigureOut">
              <a:rPr lang="en-US" smtClean="0"/>
              <a:t>11/11/2018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1F611-2D7C-46BB-8DE1-B3C92C2AD5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43644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56303-0ED3-44F9-8454-060D533871BE}" type="datetimeFigureOut">
              <a:rPr lang="en-US" smtClean="0"/>
              <a:t>11/11/2018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1F611-2D7C-46BB-8DE1-B3C92C2AD5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21278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56303-0ED3-44F9-8454-060D533871BE}" type="datetimeFigureOut">
              <a:rPr lang="en-US" smtClean="0"/>
              <a:t>11/11/2018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1F611-2D7C-46BB-8DE1-B3C92C2AD5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2146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56303-0ED3-44F9-8454-060D533871BE}" type="datetimeFigureOut">
              <a:rPr lang="en-US" smtClean="0"/>
              <a:t>11/11/2018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1F611-2D7C-46BB-8DE1-B3C92C2AD5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35782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56303-0ED3-44F9-8454-060D533871BE}" type="datetimeFigureOut">
              <a:rPr lang="en-US" smtClean="0"/>
              <a:t>11/11/2018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1F611-2D7C-46BB-8DE1-B3C92C2AD5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73212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56303-0ED3-44F9-8454-060D533871BE}" type="datetimeFigureOut">
              <a:rPr lang="en-US" smtClean="0"/>
              <a:t>11/11/2018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1F611-2D7C-46BB-8DE1-B3C92C2AD5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9660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756303-0ED3-44F9-8454-060D533871BE}" type="datetimeFigureOut">
              <a:rPr lang="en-US" smtClean="0"/>
              <a:t>11/11/2018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C1F611-2D7C-46BB-8DE1-B3C92C2AD5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6152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5ADAD49-14B2-41D2-AEB5-08DC6C7FB1D5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11/11/2018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F56ED88-13D1-4D62-AC8F-895ABF0C29E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711364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017344D-0F10-4041-8314-4B86D0B4F5C4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11/11/2018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0D0C5A5-3B5C-401B-9011-626B146B0B2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780243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jpeg"/><Relationship Id="rId5" Type="http://schemas.openxmlformats.org/officeDocument/2006/relationships/image" Target="../media/image6.pn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9.xml"/><Relationship Id="rId4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11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23821"/>
            <a:ext cx="9144000" cy="761724"/>
          </a:xfrm>
          <a:prstGeom prst="rect">
            <a:avLst/>
          </a:prstGeom>
          <a:solidFill>
            <a:srgbClr val="97D7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07484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defRPr/>
            </a:pPr>
            <a:endParaRPr lang="en-US" sz="3200" dirty="0">
              <a:solidFill>
                <a:prstClr val="white"/>
              </a:solidFill>
              <a:latin typeface="Kristen ITC" panose="03050502040202030202" pitchFamily="66" charset="0"/>
            </a:endParaRPr>
          </a:p>
          <a:p>
            <a:pPr defTabSz="407484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defRPr/>
            </a:pPr>
            <a:r>
              <a:rPr lang="en-US" sz="3200" dirty="0" smtClean="0">
                <a:solidFill>
                  <a:prstClr val="white"/>
                </a:solidFill>
                <a:latin typeface="Kristen ITC" panose="03050502040202030202" pitchFamily="66" charset="0"/>
              </a:rPr>
              <a:t>Task on Entry</a:t>
            </a:r>
            <a:r>
              <a:rPr lang="en-US" sz="3200" dirty="0">
                <a:solidFill>
                  <a:prstClr val="white"/>
                </a:solidFill>
              </a:rPr>
              <a:t/>
            </a:r>
            <a:br>
              <a:rPr lang="en-US" sz="3200" dirty="0">
                <a:solidFill>
                  <a:prstClr val="white"/>
                </a:solidFill>
              </a:rPr>
            </a:br>
            <a:endParaRPr lang="en-US" sz="3200" b="1" dirty="0">
              <a:solidFill>
                <a:srgbClr val="FFFFFF"/>
              </a:solidFill>
              <a:cs typeface="Arial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0" y="6172200"/>
            <a:ext cx="9144000" cy="685800"/>
            <a:chOff x="0" y="4580821"/>
            <a:chExt cx="9144000" cy="562681"/>
          </a:xfrm>
        </p:grpSpPr>
        <p:sp>
          <p:nvSpPr>
            <p:cNvPr id="4" name="Rectangle 3"/>
            <p:cNvSpPr/>
            <p:nvPr/>
          </p:nvSpPr>
          <p:spPr>
            <a:xfrm>
              <a:off x="2" y="4580821"/>
              <a:ext cx="9143998" cy="562681"/>
            </a:xfrm>
            <a:prstGeom prst="rect">
              <a:avLst/>
            </a:prstGeom>
            <a:solidFill>
              <a:srgbClr val="97D7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pic>
          <p:nvPicPr>
            <p:cNvPr id="5" name="Picture 4" descr="Screen Shot 2015-02-09 at 12.07.14 PM.png"/>
            <p:cNvPicPr>
              <a:picLocks noChangeAspect="1"/>
            </p:cNvPicPr>
            <p:nvPr/>
          </p:nvPicPr>
          <p:blipFill>
            <a:blip r:embed="rId2" cstate="print">
              <a:alphaModFix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4586164"/>
              <a:ext cx="2813538" cy="557336"/>
            </a:xfrm>
            <a:prstGeom prst="rect">
              <a:avLst/>
            </a:prstGeom>
          </p:spPr>
        </p:pic>
        <p:pic>
          <p:nvPicPr>
            <p:cNvPr id="6" name="Picture 5" descr="GEMS_PhotoLogo_9_DB.png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128000" y="4640762"/>
              <a:ext cx="922842" cy="435429"/>
            </a:xfrm>
            <a:prstGeom prst="rect">
              <a:avLst/>
            </a:prstGeom>
          </p:spPr>
        </p:pic>
      </p:grpSp>
      <p:sp>
        <p:nvSpPr>
          <p:cNvPr id="11" name="TextBox 10"/>
          <p:cNvSpPr txBox="1"/>
          <p:nvPr/>
        </p:nvSpPr>
        <p:spPr>
          <a:xfrm>
            <a:off x="5040923" y="971626"/>
            <a:ext cx="3869242" cy="230832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What is the </a:t>
            </a:r>
            <a:r>
              <a:rPr lang="en-US" sz="2400" b="1" u="sng" dirty="0" smtClean="0"/>
              <a:t>message</a:t>
            </a:r>
            <a:r>
              <a:rPr lang="en-US" sz="2400" dirty="0" smtClean="0"/>
              <a:t> of this source?  </a:t>
            </a:r>
          </a:p>
          <a:p>
            <a:pPr algn="ctr"/>
            <a:r>
              <a:rPr lang="en-US" sz="2400" dirty="0" smtClean="0"/>
              <a:t>Use the evidence from the source and your own knowledge to answer the question. 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5040923" y="3720963"/>
            <a:ext cx="3869242" cy="2308324"/>
          </a:xfrm>
          <a:prstGeom prst="rect">
            <a:avLst/>
          </a:prstGeom>
          <a:solidFill>
            <a:srgbClr val="FFFF66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A 1947 cartoon on HUAC (The House of Representatives Committee on Un-American Activities)– Published in the </a:t>
            </a:r>
            <a:r>
              <a:rPr lang="en-US" sz="2400" i="1" dirty="0" smtClean="0"/>
              <a:t>Washington Post</a:t>
            </a:r>
            <a:r>
              <a:rPr lang="en-US" sz="2400" dirty="0" smtClean="0"/>
              <a:t> by Herb Lock</a:t>
            </a:r>
            <a:endParaRPr lang="en-US" sz="24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308" y="971626"/>
            <a:ext cx="4079630" cy="4971974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757202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>
            <a:spLocks noChangeArrowheads="1"/>
          </p:cNvSpPr>
          <p:nvPr/>
        </p:nvSpPr>
        <p:spPr bwMode="auto">
          <a:xfrm>
            <a:off x="107950" y="1125538"/>
            <a:ext cx="3902075" cy="42227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9BC1FF"/>
              </a:gs>
              <a:gs pos="100000">
                <a:srgbClr val="3F80CD"/>
              </a:gs>
            </a:gsLst>
            <a:lin ang="5400000"/>
          </a:gradFill>
          <a:ln w="9525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Learning Objective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:</a:t>
            </a:r>
          </a:p>
        </p:txBody>
      </p:sp>
      <p:sp>
        <p:nvSpPr>
          <p:cNvPr id="5" name="Rounded Rectangle 4"/>
          <p:cNvSpPr>
            <a:spLocks noChangeArrowheads="1"/>
          </p:cNvSpPr>
          <p:nvPr/>
        </p:nvSpPr>
        <p:spPr bwMode="auto">
          <a:xfrm>
            <a:off x="131763" y="3440036"/>
            <a:ext cx="3902075" cy="423863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9BC1FF"/>
              </a:gs>
              <a:gs pos="100000">
                <a:srgbClr val="3F80CD"/>
              </a:gs>
            </a:gsLst>
            <a:lin ang="5400000"/>
          </a:gradFill>
          <a:ln w="9525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Learning Outcomes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:</a:t>
            </a:r>
          </a:p>
        </p:txBody>
      </p:sp>
      <p:sp>
        <p:nvSpPr>
          <p:cNvPr id="6" name="Rounded Rectangle 5"/>
          <p:cNvSpPr>
            <a:spLocks noChangeArrowheads="1"/>
          </p:cNvSpPr>
          <p:nvPr/>
        </p:nvSpPr>
        <p:spPr bwMode="auto">
          <a:xfrm>
            <a:off x="185738" y="3949223"/>
            <a:ext cx="2922587" cy="279289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E5E5"/>
              </a:gs>
              <a:gs pos="64999">
                <a:srgbClr val="FFBEBD"/>
              </a:gs>
              <a:gs pos="100000">
                <a:srgbClr val="FFA2A1"/>
              </a:gs>
            </a:gsLst>
            <a:lin ang="5400000" scaled="1"/>
          </a:gradFill>
          <a:ln w="9525">
            <a:solidFill>
              <a:srgbClr val="BE4B48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Grade 4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can describe </a:t>
            </a:r>
            <a:r>
              <a:rPr lang="en-US" sz="2400" dirty="0" smtClean="0">
                <a:solidFill>
                  <a:prstClr val="black"/>
                </a:solidFill>
                <a:latin typeface="Calibri" panose="020F0502020204030204"/>
              </a:rPr>
              <a:t>the key reasons why Senator McCarthy and </a:t>
            </a:r>
            <a:r>
              <a:rPr lang="en-US" sz="2400" b="1" dirty="0" smtClean="0">
                <a:solidFill>
                  <a:prstClr val="black"/>
                </a:solidFill>
                <a:latin typeface="Calibri" panose="020F0502020204030204"/>
              </a:rPr>
              <a:t>McCarthyism</a:t>
            </a:r>
            <a:r>
              <a:rPr lang="en-US" sz="2400" dirty="0" smtClean="0">
                <a:solidFill>
                  <a:prstClr val="black"/>
                </a:solidFill>
                <a:latin typeface="Calibri" panose="020F0502020204030204"/>
              </a:rPr>
              <a:t> developed during the early 1950s. 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Rounded Rectangle 7"/>
          <p:cNvSpPr>
            <a:spLocks noChangeArrowheads="1"/>
          </p:cNvSpPr>
          <p:nvPr/>
        </p:nvSpPr>
        <p:spPr bwMode="auto">
          <a:xfrm>
            <a:off x="3248025" y="3949223"/>
            <a:ext cx="2876550" cy="279289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0EAF9"/>
              </a:gs>
              <a:gs pos="64999">
                <a:srgbClr val="D9CBEE"/>
              </a:gs>
              <a:gs pos="100000">
                <a:srgbClr val="C9B5E8"/>
              </a:gs>
            </a:gsLst>
            <a:lin ang="5400000" scaled="1"/>
          </a:gradFill>
          <a:ln w="9525">
            <a:solidFill>
              <a:srgbClr val="7D60A0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Grade 5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 can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explain the </a:t>
            </a:r>
            <a:r>
              <a:rPr lang="en-US" sz="2400" noProof="0" dirty="0" smtClean="0">
                <a:solidFill>
                  <a:prstClr val="black"/>
                </a:solidFill>
                <a:latin typeface="Calibri" panose="020F0502020204030204"/>
              </a:rPr>
              <a:t>impact</a:t>
            </a:r>
            <a:r>
              <a:rPr lang="en-US" sz="2400" dirty="0" smtClean="0">
                <a:solidFill>
                  <a:prstClr val="black"/>
                </a:solidFill>
                <a:latin typeface="Calibri" panose="020F0502020204030204"/>
              </a:rPr>
              <a:t> of Senator McCarthy and </a:t>
            </a:r>
            <a:r>
              <a:rPr lang="en-US" sz="2400" b="1" dirty="0" smtClean="0">
                <a:solidFill>
                  <a:prstClr val="black"/>
                </a:solidFill>
                <a:latin typeface="Calibri" panose="020F0502020204030204"/>
              </a:rPr>
              <a:t>McCarthyism</a:t>
            </a:r>
            <a:r>
              <a:rPr lang="en-US" sz="2400" dirty="0" smtClean="0">
                <a:solidFill>
                  <a:prstClr val="black"/>
                </a:solidFill>
                <a:latin typeface="Calibri" panose="020F0502020204030204"/>
              </a:rPr>
              <a:t> on American politics.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ounded Rectangle 8"/>
          <p:cNvSpPr>
            <a:spLocks noChangeArrowheads="1"/>
          </p:cNvSpPr>
          <p:nvPr/>
        </p:nvSpPr>
        <p:spPr bwMode="auto">
          <a:xfrm>
            <a:off x="6230938" y="3270193"/>
            <a:ext cx="2724150" cy="347192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5FFE6"/>
              </a:gs>
              <a:gs pos="64999">
                <a:srgbClr val="E4FDC2"/>
              </a:gs>
              <a:gs pos="100000">
                <a:srgbClr val="DAFDA7"/>
              </a:gs>
            </a:gsLst>
            <a:lin ang="5400000" scaled="1"/>
          </a:gradFill>
          <a:ln w="9525">
            <a:solidFill>
              <a:srgbClr val="98B954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Grade 6/7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Arial"/>
                <a:cs typeface="Arial"/>
              </a:rPr>
              <a:t>You </a:t>
            </a:r>
            <a:r>
              <a:rPr lang="en-US" sz="2000" dirty="0" smtClean="0">
                <a:solidFill>
                  <a:srgbClr val="262626"/>
                </a:solidFill>
                <a:latin typeface="Arial"/>
                <a:cs typeface="Arial"/>
              </a:rPr>
              <a:t>can use detailed knowledge to reach conclusions about the impact of the Cold War on US politics, society and culture.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262626"/>
              </a:solidFill>
              <a:effectLst/>
              <a:uLnTx/>
              <a:uFillTx/>
              <a:latin typeface="Calibri" panose="020F0502020204030204"/>
            </a:endParaRPr>
          </a:p>
        </p:txBody>
      </p:sp>
      <p:sp>
        <p:nvSpPr>
          <p:cNvPr id="5127" name="Rectangle 6"/>
          <p:cNvSpPr>
            <a:spLocks noChangeArrowheads="1"/>
          </p:cNvSpPr>
          <p:nvPr/>
        </p:nvSpPr>
        <p:spPr bwMode="auto">
          <a:xfrm>
            <a:off x="150292" y="1815391"/>
            <a:ext cx="6195465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GB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To understand the significance of Senator McCarthy and McCarthyism in</a:t>
            </a:r>
            <a:r>
              <a:rPr kumimoji="0" lang="en-GB" altLang="en-US" sz="20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 Cold War America.</a:t>
            </a:r>
            <a:endParaRPr kumimoji="0" lang="en-GB" altLang="en-US" sz="20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GB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To </a:t>
            </a:r>
            <a:r>
              <a:rPr lang="en-GB" altLang="en-US" sz="2000" dirty="0" smtClean="0">
                <a:solidFill>
                  <a:prstClr val="black"/>
                </a:solidFill>
                <a:latin typeface="Arial" panose="020B0604020202020204" pitchFamily="34" charset="0"/>
              </a:rPr>
              <a:t>consider the impact of the Cold War on American politics, society and culture. </a:t>
            </a:r>
            <a:endParaRPr kumimoji="0" lang="en-GB" alt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6442841" y="1125539"/>
            <a:ext cx="2512247" cy="2013292"/>
          </a:xfrm>
          <a:prstGeom prst="rect">
            <a:avLst/>
          </a:prstGeom>
          <a:solidFill>
            <a:srgbClr val="FFFF00"/>
          </a:solidFill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000" b="1" i="0" u="sng" strike="noStrike" kern="1200" cap="none" spc="0" normalizeH="0" baseline="0" noProof="0" dirty="0" smtClean="0">
              <a:ln>
                <a:noFill/>
              </a:ln>
              <a:solidFill>
                <a:srgbClr val="262626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1" i="0" u="sng" strike="noStrike" kern="1200" cap="none" spc="0" normalizeH="0" baseline="0" noProof="0" dirty="0" smtClean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KEY TERMS: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2000" noProof="0" dirty="0" smtClean="0">
                <a:solidFill>
                  <a:srgbClr val="262626"/>
                </a:solidFill>
                <a:latin typeface="Calibri" pitchFamily="34" charset="0"/>
              </a:rPr>
              <a:t>Red Scare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2000" noProof="0" dirty="0" smtClean="0">
                <a:solidFill>
                  <a:srgbClr val="262626"/>
                </a:solidFill>
                <a:latin typeface="Calibri" pitchFamily="34" charset="0"/>
              </a:rPr>
              <a:t>HUAC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i="0" strike="noStrike" kern="1200" cap="none" spc="0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Calibri" pitchFamily="34" charset="0"/>
              </a:rPr>
              <a:t>McCarthyism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2000" noProof="0" dirty="0" smtClean="0">
                <a:solidFill>
                  <a:srgbClr val="262626"/>
                </a:solidFill>
                <a:latin typeface="Calibri" pitchFamily="34" charset="0"/>
              </a:rPr>
              <a:t>socialism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2000" dirty="0" smtClean="0">
                <a:solidFill>
                  <a:srgbClr val="262626"/>
                </a:solidFill>
                <a:latin typeface="Calibri" pitchFamily="34" charset="0"/>
              </a:rPr>
              <a:t>Left-Wingers</a:t>
            </a:r>
            <a:endParaRPr kumimoji="0" lang="en-US" altLang="en-US" sz="2000" i="0" strike="noStrike" kern="1200" cap="none" spc="0" normalizeH="0" baseline="0" dirty="0" smtClean="0">
              <a:ln>
                <a:noFill/>
              </a:ln>
              <a:solidFill>
                <a:srgbClr val="262626"/>
              </a:solidFill>
              <a:effectLst/>
              <a:uLnTx/>
              <a:uFillTx/>
              <a:latin typeface="Calibri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000" i="0" strike="noStrike" kern="1200" cap="none" spc="0" normalizeH="0" baseline="0" noProof="0" dirty="0" smtClean="0">
              <a:ln>
                <a:noFill/>
              </a:ln>
              <a:solidFill>
                <a:srgbClr val="262626"/>
              </a:solidFill>
              <a:effectLst/>
              <a:uLnTx/>
              <a:uFillTx/>
              <a:latin typeface="Calibri" pitchFamily="34" charset="0"/>
            </a:endParaRPr>
          </a:p>
        </p:txBody>
      </p:sp>
      <p:sp>
        <p:nvSpPr>
          <p:cNvPr id="10" name="Rounded Rectangle 9"/>
          <p:cNvSpPr>
            <a:spLocks noChangeArrowheads="1"/>
          </p:cNvSpPr>
          <p:nvPr/>
        </p:nvSpPr>
        <p:spPr bwMode="auto">
          <a:xfrm>
            <a:off x="-11113" y="3175"/>
            <a:ext cx="5770782" cy="927100"/>
          </a:xfrm>
          <a:prstGeom prst="roundRect">
            <a:avLst>
              <a:gd name="adj" fmla="val 16667"/>
            </a:avLst>
          </a:prstGeom>
          <a:solidFill>
            <a:srgbClr val="00FF00"/>
          </a:solidFill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rPr>
              <a:t>The Cold War</a:t>
            </a:r>
            <a:r>
              <a:rPr kumimoji="0" lang="en-US" altLang="en-US" sz="2600" b="1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rPr>
              <a:t> and American Politics, </a:t>
            </a:r>
            <a:r>
              <a:rPr lang="en-US" altLang="en-US" sz="2600" b="1" dirty="0">
                <a:solidFill>
                  <a:prstClr val="black"/>
                </a:solidFill>
                <a:latin typeface="Calibri" panose="020F0502020204030204"/>
              </a:rPr>
              <a:t>S</a:t>
            </a:r>
            <a:r>
              <a:rPr kumimoji="0" lang="en-US" altLang="en-US" sz="2600" b="1" i="0" u="none" strike="noStrike" kern="1200" cap="none" spc="0" normalizeH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rPr>
              <a:t>ociety</a:t>
            </a:r>
            <a:r>
              <a:rPr kumimoji="0" lang="en-US" altLang="en-US" sz="2600" b="1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rPr>
              <a:t> and Culture.</a:t>
            </a:r>
            <a:endParaRPr kumimoji="0" lang="en-US" altLang="en-US" sz="26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</a:endParaRPr>
          </a:p>
        </p:txBody>
      </p:sp>
      <p:pic>
        <p:nvPicPr>
          <p:cNvPr id="12" name="Picture 2" descr="http://blogs.ibo.org/files/2016/01/learner-profile-sticker-englishoptmized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9669" y="7611"/>
            <a:ext cx="1117927" cy="11179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ounded Rectangular Callout 12"/>
          <p:cNvSpPr/>
          <p:nvPr/>
        </p:nvSpPr>
        <p:spPr>
          <a:xfrm>
            <a:off x="6993923" y="123313"/>
            <a:ext cx="1961165" cy="870864"/>
          </a:xfrm>
          <a:prstGeom prst="wedgeRoundRectCallout">
            <a:avLst>
              <a:gd name="adj1" fmla="val -75494"/>
              <a:gd name="adj2" fmla="val 31114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sng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Inquirer</a:t>
            </a:r>
          </a:p>
        </p:txBody>
      </p:sp>
    </p:spTree>
    <p:extLst>
      <p:ext uri="{BB962C8B-B14F-4D97-AF65-F5344CB8AC3E}">
        <p14:creationId xmlns:p14="http://schemas.microsoft.com/office/powerpoint/2010/main" val="3420057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0" y="6172200"/>
            <a:ext cx="9144000" cy="685800"/>
            <a:chOff x="0" y="4580821"/>
            <a:chExt cx="9144000" cy="562681"/>
          </a:xfrm>
        </p:grpSpPr>
        <p:sp>
          <p:nvSpPr>
            <p:cNvPr id="5" name="Rectangle 4"/>
            <p:cNvSpPr/>
            <p:nvPr/>
          </p:nvSpPr>
          <p:spPr>
            <a:xfrm>
              <a:off x="2" y="4580821"/>
              <a:ext cx="9143998" cy="562681"/>
            </a:xfrm>
            <a:prstGeom prst="rect">
              <a:avLst/>
            </a:prstGeom>
            <a:solidFill>
              <a:srgbClr val="97D7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pic>
          <p:nvPicPr>
            <p:cNvPr id="6" name="Picture 5" descr="Screen Shot 2015-02-09 at 12.07.14 PM.png"/>
            <p:cNvPicPr>
              <a:picLocks noChangeAspect="1"/>
            </p:cNvPicPr>
            <p:nvPr/>
          </p:nvPicPr>
          <p:blipFill>
            <a:blip r:embed="rId2" cstate="print">
              <a:alphaModFix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4586164"/>
              <a:ext cx="2813538" cy="557336"/>
            </a:xfrm>
            <a:prstGeom prst="rect">
              <a:avLst/>
            </a:prstGeom>
          </p:spPr>
        </p:pic>
        <p:pic>
          <p:nvPicPr>
            <p:cNvPr id="7" name="Picture 6" descr="GEMS_PhotoLogo_9_DB.png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128000" y="4640762"/>
              <a:ext cx="922842" cy="435429"/>
            </a:xfrm>
            <a:prstGeom prst="rect">
              <a:avLst/>
            </a:prstGeom>
          </p:spPr>
        </p:pic>
      </p:grpSp>
      <p:sp>
        <p:nvSpPr>
          <p:cNvPr id="8" name="Rectangle 7"/>
          <p:cNvSpPr/>
          <p:nvPr/>
        </p:nvSpPr>
        <p:spPr>
          <a:xfrm>
            <a:off x="0" y="23821"/>
            <a:ext cx="9144000" cy="761724"/>
          </a:xfrm>
          <a:prstGeom prst="rect">
            <a:avLst/>
          </a:prstGeom>
          <a:solidFill>
            <a:srgbClr val="97D7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07484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defRPr/>
            </a:pPr>
            <a:r>
              <a:rPr lang="en-US" sz="2800" dirty="0" smtClean="0">
                <a:solidFill>
                  <a:prstClr val="white"/>
                </a:solidFill>
                <a:latin typeface="Kristen ITC" panose="03050502040202030202" pitchFamily="66" charset="0"/>
              </a:rPr>
              <a:t>Activate Activity: HUAC, the new Red Scare and Truman. </a:t>
            </a:r>
            <a:endParaRPr lang="en-US" sz="2800" b="1" dirty="0">
              <a:solidFill>
                <a:srgbClr val="FFFFFF"/>
              </a:solidFill>
              <a:cs typeface="Arial"/>
            </a:endParaRPr>
          </a:p>
        </p:txBody>
      </p:sp>
      <p:pic>
        <p:nvPicPr>
          <p:cNvPr id="2050" name="Picture 2" descr="https://upload.wikimedia.org/wikipedia/commons/d/d9/Special_Message_to_Congress_on_Greece_and_Turkey_The_Truman_Doctrine.jp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024"/>
          <a:stretch/>
        </p:blipFill>
        <p:spPr bwMode="auto">
          <a:xfrm>
            <a:off x="0" y="785545"/>
            <a:ext cx="9144000" cy="53735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04800" y="805195"/>
            <a:ext cx="8534400" cy="5632311"/>
          </a:xfrm>
          <a:prstGeom prst="rect">
            <a:avLst/>
          </a:prstGeom>
          <a:solidFill>
            <a:schemeClr val="lt1">
              <a:alpha val="96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The </a:t>
            </a:r>
            <a:r>
              <a:rPr lang="en-US" sz="2000" b="1" dirty="0" smtClean="0">
                <a:solidFill>
                  <a:schemeClr val="tx1"/>
                </a:solidFill>
              </a:rPr>
              <a:t>Red Scare: </a:t>
            </a:r>
            <a:r>
              <a:rPr lang="en-US" sz="2000" dirty="0" smtClean="0">
                <a:solidFill>
                  <a:schemeClr val="tx1"/>
                </a:solidFill>
              </a:rPr>
              <a:t> an outburst of anti-Communist hysteria in which communists, real or imagined, were seen everywhere.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The first </a:t>
            </a:r>
            <a:r>
              <a:rPr lang="en-US" sz="2000" b="1" dirty="0" smtClean="0">
                <a:solidFill>
                  <a:schemeClr val="tx1"/>
                </a:solidFill>
              </a:rPr>
              <a:t>Red Scare</a:t>
            </a:r>
            <a:r>
              <a:rPr lang="en-US" sz="2000" dirty="0" smtClean="0">
                <a:solidFill>
                  <a:schemeClr val="tx1"/>
                </a:solidFill>
              </a:rPr>
              <a:t> in America followed the Russian Revolution of 1917.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During the 1930s right-wing American politician feared </a:t>
            </a:r>
            <a:r>
              <a:rPr lang="en-US" sz="2000" b="1" dirty="0" smtClean="0">
                <a:solidFill>
                  <a:schemeClr val="tx1"/>
                </a:solidFill>
              </a:rPr>
              <a:t>socialism</a:t>
            </a:r>
            <a:r>
              <a:rPr lang="en-US" sz="2000" dirty="0" smtClean="0">
                <a:solidFill>
                  <a:schemeClr val="tx1"/>
                </a:solidFill>
              </a:rPr>
              <a:t> and Communism might gain popularity during the poverty-stricken Great Depression.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 smtClean="0">
                <a:solidFill>
                  <a:schemeClr val="tx1"/>
                </a:solidFill>
              </a:rPr>
              <a:t>HUAC </a:t>
            </a:r>
            <a:r>
              <a:rPr lang="en-US" sz="2000" dirty="0" smtClean="0">
                <a:solidFill>
                  <a:schemeClr val="tx1"/>
                </a:solidFill>
              </a:rPr>
              <a:t>(The House of Representatives Committee on Un-American </a:t>
            </a:r>
            <a:r>
              <a:rPr lang="en-US" sz="2000" dirty="0" err="1" smtClean="0">
                <a:solidFill>
                  <a:schemeClr val="tx1"/>
                </a:solidFill>
              </a:rPr>
              <a:t>Activites</a:t>
            </a:r>
            <a:r>
              <a:rPr lang="en-US" sz="2000" dirty="0" smtClean="0">
                <a:solidFill>
                  <a:schemeClr val="tx1"/>
                </a:solidFill>
              </a:rPr>
              <a:t>)  was set-up to investigate left-wingers sympathetic to socialism and Communist ideas in politics and government.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Under FDR, </a:t>
            </a:r>
            <a:r>
              <a:rPr lang="en-US" sz="2000" b="1" dirty="0" smtClean="0">
                <a:solidFill>
                  <a:schemeClr val="tx1"/>
                </a:solidFill>
              </a:rPr>
              <a:t>FBI</a:t>
            </a:r>
            <a:r>
              <a:rPr lang="en-US" sz="2000" dirty="0" smtClean="0">
                <a:solidFill>
                  <a:schemeClr val="tx1"/>
                </a:solidFill>
              </a:rPr>
              <a:t> director </a:t>
            </a:r>
            <a:r>
              <a:rPr lang="en-US" sz="2000" dirty="0">
                <a:solidFill>
                  <a:schemeClr val="tx1"/>
                </a:solidFill>
              </a:rPr>
              <a:t>J</a:t>
            </a:r>
            <a:r>
              <a:rPr lang="en-US" sz="2000" dirty="0" smtClean="0">
                <a:solidFill>
                  <a:schemeClr val="tx1"/>
                </a:solidFill>
              </a:rPr>
              <a:t>. Edgar Hoover initiated </a:t>
            </a:r>
            <a:r>
              <a:rPr lang="en-US" sz="2000" dirty="0" err="1" smtClean="0">
                <a:solidFill>
                  <a:schemeClr val="tx1"/>
                </a:solidFill>
              </a:rPr>
              <a:t>programmes</a:t>
            </a:r>
            <a:r>
              <a:rPr lang="en-US" sz="2000" dirty="0" smtClean="0">
                <a:solidFill>
                  <a:schemeClr val="tx1"/>
                </a:solidFill>
              </a:rPr>
              <a:t> in 1942 to seek out those who posed a security risk because of their socialist and Communist ideas.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Between 1947 and 1952 there were 3,000 investigations, 14,000 inquiries, over 1,000 dismissals and several thousand resignations as a result. 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000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At the end of the Second World War, traditional opposition to  Communist ideology, a surge of patriotism generated by the war and the fear of Soviet military strength led to a second </a:t>
            </a:r>
            <a:r>
              <a:rPr lang="en-US" sz="2000" b="1" dirty="0">
                <a:solidFill>
                  <a:schemeClr val="tx1"/>
                </a:solidFill>
              </a:rPr>
              <a:t>R</a:t>
            </a:r>
            <a:r>
              <a:rPr lang="en-US" sz="2000" b="1" dirty="0" smtClean="0">
                <a:solidFill>
                  <a:schemeClr val="tx1"/>
                </a:solidFill>
              </a:rPr>
              <a:t>ed Scare.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1000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0" y="6172200"/>
            <a:ext cx="9144000" cy="685800"/>
            <a:chOff x="0" y="4580821"/>
            <a:chExt cx="9144000" cy="562681"/>
          </a:xfrm>
        </p:grpSpPr>
        <p:sp>
          <p:nvSpPr>
            <p:cNvPr id="5" name="Rectangle 4"/>
            <p:cNvSpPr/>
            <p:nvPr/>
          </p:nvSpPr>
          <p:spPr>
            <a:xfrm>
              <a:off x="2" y="4580821"/>
              <a:ext cx="9143998" cy="562681"/>
            </a:xfrm>
            <a:prstGeom prst="rect">
              <a:avLst/>
            </a:prstGeom>
            <a:solidFill>
              <a:srgbClr val="97D7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pic>
          <p:nvPicPr>
            <p:cNvPr id="6" name="Picture 5" descr="Screen Shot 2015-02-09 at 12.07.14 PM.png"/>
            <p:cNvPicPr>
              <a:picLocks noChangeAspect="1"/>
            </p:cNvPicPr>
            <p:nvPr/>
          </p:nvPicPr>
          <p:blipFill>
            <a:blip r:embed="rId2" cstate="print">
              <a:alphaModFix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4586164"/>
              <a:ext cx="2813538" cy="557336"/>
            </a:xfrm>
            <a:prstGeom prst="rect">
              <a:avLst/>
            </a:prstGeom>
          </p:spPr>
        </p:pic>
        <p:pic>
          <p:nvPicPr>
            <p:cNvPr id="7" name="Picture 6" descr="GEMS_PhotoLogo_9_DB.png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128000" y="4640762"/>
              <a:ext cx="922842" cy="435429"/>
            </a:xfrm>
            <a:prstGeom prst="rect">
              <a:avLst/>
            </a:prstGeom>
          </p:spPr>
        </p:pic>
      </p:grpSp>
      <p:sp>
        <p:nvSpPr>
          <p:cNvPr id="8" name="Rectangle 7"/>
          <p:cNvSpPr/>
          <p:nvPr/>
        </p:nvSpPr>
        <p:spPr>
          <a:xfrm>
            <a:off x="0" y="23821"/>
            <a:ext cx="9144000" cy="761724"/>
          </a:xfrm>
          <a:prstGeom prst="rect">
            <a:avLst/>
          </a:prstGeom>
          <a:solidFill>
            <a:srgbClr val="97D7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07484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defRPr/>
            </a:pPr>
            <a:r>
              <a:rPr lang="en-US" sz="2800" dirty="0">
                <a:solidFill>
                  <a:prstClr val="white"/>
                </a:solidFill>
                <a:latin typeface="Kristen ITC" panose="03050502040202030202" pitchFamily="66" charset="0"/>
              </a:rPr>
              <a:t>Activate Activity: HUAC, the new Red Scare and Truman</a:t>
            </a:r>
            <a:r>
              <a:rPr lang="en-US" sz="3200" dirty="0">
                <a:solidFill>
                  <a:prstClr val="white"/>
                </a:solidFill>
                <a:latin typeface="Kristen ITC" panose="03050502040202030202" pitchFamily="66" charset="0"/>
              </a:rPr>
              <a:t>. </a:t>
            </a:r>
            <a:endParaRPr lang="en-US" sz="3200" b="1" dirty="0">
              <a:solidFill>
                <a:srgbClr val="FFFFFF"/>
              </a:solidFill>
              <a:cs typeface="Arial"/>
            </a:endParaRPr>
          </a:p>
        </p:txBody>
      </p:sp>
      <p:pic>
        <p:nvPicPr>
          <p:cNvPr id="2050" name="Picture 2" descr="https://upload.wikimedia.org/wikipedia/commons/d/d9/Special_Message_to_Congress_on_Greece_and_Turkey_The_Truman_Doctrine.jp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024"/>
          <a:stretch/>
        </p:blipFill>
        <p:spPr bwMode="auto">
          <a:xfrm>
            <a:off x="0" y="785545"/>
            <a:ext cx="9144000" cy="53735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92421" y="917909"/>
            <a:ext cx="8534400" cy="5632311"/>
          </a:xfrm>
          <a:prstGeom prst="rect">
            <a:avLst/>
          </a:prstGeom>
          <a:solidFill>
            <a:schemeClr val="lt1">
              <a:alpha val="96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1"/>
                </a:solidFill>
              </a:rPr>
              <a:t>The new </a:t>
            </a:r>
            <a:r>
              <a:rPr lang="en-US" sz="2000" b="1" dirty="0">
                <a:solidFill>
                  <a:schemeClr val="tx1"/>
                </a:solidFill>
              </a:rPr>
              <a:t>R</a:t>
            </a:r>
            <a:r>
              <a:rPr lang="en-US" sz="2000" b="1" dirty="0" smtClean="0">
                <a:solidFill>
                  <a:schemeClr val="tx1"/>
                </a:solidFill>
              </a:rPr>
              <a:t>ed Scare </a:t>
            </a:r>
            <a:r>
              <a:rPr lang="en-US" sz="2000" dirty="0" smtClean="0">
                <a:solidFill>
                  <a:schemeClr val="tx1"/>
                </a:solidFill>
              </a:rPr>
              <a:t> had a  number of significant impacts on US politics: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In 1945 HUAC became permanent.  It was given broader powers to deal with suspected American Communists. 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In 1947, Republicans won control of Congress and expanded investigations.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The ‘Hollywood 10’ a group of writers and directors who had members of the American Communist Party were given one-year jail sentences.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In 1948, the US courts moved against Communist Party officials.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tx1"/>
              </a:solidFill>
            </a:endParaRP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sz="2000" b="1" dirty="0" smtClean="0">
                <a:solidFill>
                  <a:schemeClr val="tx1"/>
                </a:solidFill>
              </a:rPr>
              <a:t>President Truman </a:t>
            </a:r>
            <a:r>
              <a:rPr lang="en-US" sz="2000" dirty="0" smtClean="0">
                <a:solidFill>
                  <a:schemeClr val="tx1"/>
                </a:solidFill>
              </a:rPr>
              <a:t>added to the hysteria of the new </a:t>
            </a:r>
            <a:r>
              <a:rPr lang="en-US" sz="2000" b="1" dirty="0">
                <a:solidFill>
                  <a:schemeClr val="tx1"/>
                </a:solidFill>
              </a:rPr>
              <a:t>R</a:t>
            </a:r>
            <a:r>
              <a:rPr lang="en-US" sz="2000" b="1" dirty="0" smtClean="0">
                <a:solidFill>
                  <a:schemeClr val="tx1"/>
                </a:solidFill>
              </a:rPr>
              <a:t>ed Scare</a:t>
            </a:r>
            <a:r>
              <a:rPr lang="en-US" sz="2000" dirty="0" smtClean="0">
                <a:solidFill>
                  <a:schemeClr val="tx1"/>
                </a:solidFill>
              </a:rPr>
              <a:t>:</a:t>
            </a:r>
          </a:p>
          <a:p>
            <a:pPr marL="800100" lvl="2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In 1950, the </a:t>
            </a:r>
            <a:r>
              <a:rPr lang="en-US" sz="2000" b="1" dirty="0" smtClean="0">
                <a:solidFill>
                  <a:schemeClr val="tx1"/>
                </a:solidFill>
              </a:rPr>
              <a:t>McCarran or Internal Security Act</a:t>
            </a:r>
            <a:r>
              <a:rPr lang="en-US" sz="2000" dirty="0" smtClean="0">
                <a:solidFill>
                  <a:schemeClr val="tx1"/>
                </a:solidFill>
              </a:rPr>
              <a:t> said members of Communist or socialist organisations had to register with the government or face jail or fines. </a:t>
            </a:r>
          </a:p>
          <a:p>
            <a:pPr marL="800100" lvl="2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Those who registered could lose passports or face deportation.</a:t>
            </a:r>
          </a:p>
          <a:p>
            <a:pPr marL="800100" lvl="2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President Truman failed to veto the Act, due to fears of being seen as weak on Communism. </a:t>
            </a:r>
          </a:p>
          <a:p>
            <a:pPr marL="800100" lvl="2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The </a:t>
            </a:r>
            <a:r>
              <a:rPr lang="en-US" sz="2000" b="1" dirty="0" smtClean="0">
                <a:solidFill>
                  <a:schemeClr val="tx1"/>
                </a:solidFill>
              </a:rPr>
              <a:t>Truman Doctrine </a:t>
            </a:r>
            <a:r>
              <a:rPr lang="en-US" sz="2000" dirty="0" smtClean="0">
                <a:solidFill>
                  <a:schemeClr val="tx1"/>
                </a:solidFill>
              </a:rPr>
              <a:t>scared the American government, Congress.</a:t>
            </a:r>
          </a:p>
          <a:p>
            <a:pPr marL="800100" lvl="2" indent="-342900">
              <a:buFont typeface="Arial" panose="020B0604020202020204" pitchFamily="34" charset="0"/>
              <a:buChar char="•"/>
            </a:pPr>
            <a:r>
              <a:rPr lang="en-US" sz="2000" b="1" dirty="0" smtClean="0">
                <a:solidFill>
                  <a:schemeClr val="tx1"/>
                </a:solidFill>
              </a:rPr>
              <a:t>Executive Order 9835 </a:t>
            </a:r>
            <a:r>
              <a:rPr lang="en-US" sz="2000" dirty="0" smtClean="0">
                <a:solidFill>
                  <a:schemeClr val="tx1"/>
                </a:solidFill>
              </a:rPr>
              <a:t>signed by President Truman ordered ‘loyalty investigations’ into all federal government employees.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8376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785545"/>
            <a:ext cx="9144000" cy="53735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4" name="Group 3"/>
          <p:cNvGrpSpPr/>
          <p:nvPr/>
        </p:nvGrpSpPr>
        <p:grpSpPr>
          <a:xfrm>
            <a:off x="0" y="6172200"/>
            <a:ext cx="9144000" cy="685800"/>
            <a:chOff x="0" y="4580821"/>
            <a:chExt cx="9144000" cy="562681"/>
          </a:xfrm>
        </p:grpSpPr>
        <p:sp>
          <p:nvSpPr>
            <p:cNvPr id="5" name="Rectangle 4"/>
            <p:cNvSpPr/>
            <p:nvPr/>
          </p:nvSpPr>
          <p:spPr>
            <a:xfrm>
              <a:off x="2" y="4580821"/>
              <a:ext cx="9143998" cy="562681"/>
            </a:xfrm>
            <a:prstGeom prst="rect">
              <a:avLst/>
            </a:prstGeom>
            <a:solidFill>
              <a:srgbClr val="97D7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pic>
          <p:nvPicPr>
            <p:cNvPr id="6" name="Picture 5" descr="Screen Shot 2015-02-09 at 12.07.14 PM.png"/>
            <p:cNvPicPr>
              <a:picLocks noChangeAspect="1"/>
            </p:cNvPicPr>
            <p:nvPr/>
          </p:nvPicPr>
          <p:blipFill>
            <a:blip r:embed="rId3" cstate="print">
              <a:alphaModFix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4586164"/>
              <a:ext cx="2813538" cy="557336"/>
            </a:xfrm>
            <a:prstGeom prst="rect">
              <a:avLst/>
            </a:prstGeom>
          </p:spPr>
        </p:pic>
        <p:pic>
          <p:nvPicPr>
            <p:cNvPr id="7" name="Picture 6" descr="GEMS_PhotoLogo_9_DB.png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128000" y="4640762"/>
              <a:ext cx="922842" cy="435429"/>
            </a:xfrm>
            <a:prstGeom prst="rect">
              <a:avLst/>
            </a:prstGeom>
          </p:spPr>
        </p:pic>
      </p:grpSp>
      <p:sp>
        <p:nvSpPr>
          <p:cNvPr id="8" name="Rectangle 7"/>
          <p:cNvSpPr/>
          <p:nvPr/>
        </p:nvSpPr>
        <p:spPr>
          <a:xfrm>
            <a:off x="0" y="0"/>
            <a:ext cx="9144000" cy="785545"/>
          </a:xfrm>
          <a:prstGeom prst="rect">
            <a:avLst/>
          </a:prstGeom>
          <a:solidFill>
            <a:srgbClr val="97D7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07484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defRPr/>
            </a:pPr>
            <a:r>
              <a:rPr lang="en-US" sz="2800" dirty="0" smtClean="0">
                <a:solidFill>
                  <a:prstClr val="white"/>
                </a:solidFill>
                <a:latin typeface="Kristen ITC" panose="03050502040202030202" pitchFamily="66" charset="0"/>
              </a:rPr>
              <a:t>Activate Activity – McCarthyism </a:t>
            </a:r>
            <a:endParaRPr lang="en-US" sz="2800" b="1" dirty="0">
              <a:solidFill>
                <a:srgbClr val="FFFFFF"/>
              </a:solidFill>
              <a:cs typeface="Arial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25758" y="1865581"/>
            <a:ext cx="5541379" cy="286232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b="1" u="sng" dirty="0" smtClean="0"/>
              <a:t>PART 1</a:t>
            </a:r>
            <a:r>
              <a:rPr lang="en-US" sz="2000" dirty="0" smtClean="0"/>
              <a:t>: In groups, find out about one aspect of </a:t>
            </a:r>
            <a:r>
              <a:rPr lang="en-US" sz="2000" b="1" dirty="0" smtClean="0"/>
              <a:t>McCarthyism </a:t>
            </a:r>
            <a:r>
              <a:rPr lang="en-US" sz="2000" dirty="0" smtClean="0"/>
              <a:t>and complete your section of the </a:t>
            </a:r>
            <a:r>
              <a:rPr lang="en-US" sz="2000" b="1" dirty="0" smtClean="0"/>
              <a:t>McCarthyism Fact </a:t>
            </a:r>
            <a:r>
              <a:rPr lang="en-US" sz="2000" b="1" dirty="0" smtClean="0"/>
              <a:t>Sheet </a:t>
            </a:r>
            <a:r>
              <a:rPr lang="en-US" sz="2000" dirty="0" smtClean="0"/>
              <a:t>in the collaboration space of your OneNote class notebook.</a:t>
            </a:r>
            <a:endParaRPr lang="en-US" sz="2000" dirty="0" smtClean="0"/>
          </a:p>
          <a:p>
            <a:r>
              <a:rPr lang="en-US" sz="2000" b="1" dirty="0" smtClean="0"/>
              <a:t>Group 1: </a:t>
            </a:r>
            <a:r>
              <a:rPr lang="en-US" sz="2000" dirty="0"/>
              <a:t>Investigations during the </a:t>
            </a:r>
            <a:r>
              <a:rPr lang="en-US" sz="2000" dirty="0" smtClean="0"/>
              <a:t>1950s.</a:t>
            </a:r>
          </a:p>
          <a:p>
            <a:r>
              <a:rPr lang="en-US" sz="2000" b="1" dirty="0" smtClean="0"/>
              <a:t>Group 2: </a:t>
            </a:r>
            <a:r>
              <a:rPr lang="en-US" sz="2000" dirty="0"/>
              <a:t>McCarthy and the 1952 Presidential </a:t>
            </a:r>
            <a:r>
              <a:rPr lang="en-US" sz="2000" dirty="0" smtClean="0"/>
              <a:t>election.</a:t>
            </a:r>
          </a:p>
          <a:p>
            <a:r>
              <a:rPr lang="en-US" sz="2000" b="1" dirty="0" smtClean="0"/>
              <a:t>Group 3: </a:t>
            </a:r>
            <a:r>
              <a:rPr lang="en-US" sz="2000" dirty="0"/>
              <a:t>How did McCarthy “get away with it</a:t>
            </a:r>
            <a:r>
              <a:rPr lang="en-US" sz="2000" dirty="0" smtClean="0"/>
              <a:t>?”</a:t>
            </a:r>
          </a:p>
          <a:p>
            <a:r>
              <a:rPr lang="en-US" sz="2000" b="1" dirty="0"/>
              <a:t>Group </a:t>
            </a:r>
            <a:r>
              <a:rPr lang="en-US" sz="2000" b="1" dirty="0" smtClean="0"/>
              <a:t>4: </a:t>
            </a:r>
            <a:r>
              <a:rPr lang="en-US" sz="2000" dirty="0" smtClean="0"/>
              <a:t>The </a:t>
            </a:r>
            <a:r>
              <a:rPr lang="en-US" sz="2000" dirty="0"/>
              <a:t>Fall of </a:t>
            </a:r>
            <a:r>
              <a:rPr lang="en-US" sz="2000" dirty="0" smtClean="0"/>
              <a:t>McCarthy.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293199" y="2117207"/>
            <a:ext cx="2564524" cy="341632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sz="2400" dirty="0" smtClean="0"/>
              <a:t>Use p.34-36 of your text book to help you.</a:t>
            </a:r>
          </a:p>
        </p:txBody>
      </p:sp>
      <p:pic>
        <p:nvPicPr>
          <p:cNvPr id="1032" name="Picture 8" descr="http://www2.palomar.edu/pages/reading/files/2015/09/keep-calm-and-love-reading-64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36286" y="2133960"/>
            <a:ext cx="1878349" cy="21914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 rot="862244">
            <a:off x="6318759" y="787454"/>
            <a:ext cx="2513402" cy="926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37215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9821" y="885235"/>
            <a:ext cx="644519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>
                <a:solidFill>
                  <a:prstClr val="black"/>
                </a:solidFill>
              </a:rPr>
              <a:t>QUESTION</a:t>
            </a:r>
          </a:p>
          <a:p>
            <a:r>
              <a:rPr lang="en-US" sz="2800" dirty="0" smtClean="0">
                <a:solidFill>
                  <a:prstClr val="black"/>
                </a:solidFill>
              </a:rPr>
              <a:t>How significant was the impact of McCarthy’s actions and McCarthyism on American attitudes and politics?  Explain your answer. </a:t>
            </a:r>
            <a:endParaRPr lang="en-US" sz="2800" dirty="0">
              <a:solidFill>
                <a:prstClr val="black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59821" y="2965572"/>
            <a:ext cx="83820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C00000"/>
                </a:solidFill>
              </a:rPr>
              <a:t>THINK</a:t>
            </a:r>
            <a:r>
              <a:rPr lang="en-US" sz="3200" dirty="0" smtClean="0">
                <a:solidFill>
                  <a:prstClr val="black"/>
                </a:solidFill>
              </a:rPr>
              <a:t> about the question for ONE minute.</a:t>
            </a:r>
          </a:p>
          <a:p>
            <a:endParaRPr lang="en-US" sz="2400" dirty="0" smtClean="0"/>
          </a:p>
          <a:p>
            <a:r>
              <a:rPr lang="en-US" sz="4000" b="1" dirty="0" smtClean="0">
                <a:solidFill>
                  <a:srgbClr val="C00000"/>
                </a:solidFill>
              </a:rPr>
              <a:t>PAIR </a:t>
            </a:r>
            <a:r>
              <a:rPr lang="en-US" sz="3200" dirty="0" smtClean="0">
                <a:solidFill>
                  <a:prstClr val="black"/>
                </a:solidFill>
              </a:rPr>
              <a:t>discuss your ideas with the person next to you.</a:t>
            </a:r>
          </a:p>
          <a:p>
            <a:endParaRPr lang="en-US" sz="2400" dirty="0" smtClean="0"/>
          </a:p>
          <a:p>
            <a:r>
              <a:rPr lang="en-US" sz="4000" b="1" dirty="0" smtClean="0">
                <a:solidFill>
                  <a:srgbClr val="C00000"/>
                </a:solidFill>
              </a:rPr>
              <a:t>SHARE</a:t>
            </a:r>
            <a:r>
              <a:rPr lang="en-US" sz="2400" dirty="0" smtClean="0"/>
              <a:t> </a:t>
            </a:r>
            <a:r>
              <a:rPr lang="en-US" sz="3200" dirty="0" smtClean="0">
                <a:solidFill>
                  <a:prstClr val="black"/>
                </a:solidFill>
              </a:rPr>
              <a:t>your ideas with the rest of your table.</a:t>
            </a:r>
            <a:endParaRPr lang="en-US" sz="3200" dirty="0">
              <a:solidFill>
                <a:prstClr val="black"/>
              </a:solidFill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0" y="6172200"/>
            <a:ext cx="9144000" cy="685800"/>
            <a:chOff x="0" y="4580821"/>
            <a:chExt cx="9144000" cy="562681"/>
          </a:xfrm>
        </p:grpSpPr>
        <p:sp>
          <p:nvSpPr>
            <p:cNvPr id="10" name="Rectangle 9"/>
            <p:cNvSpPr/>
            <p:nvPr/>
          </p:nvSpPr>
          <p:spPr>
            <a:xfrm>
              <a:off x="2" y="4580821"/>
              <a:ext cx="9143998" cy="562681"/>
            </a:xfrm>
            <a:prstGeom prst="rect">
              <a:avLst/>
            </a:prstGeom>
            <a:solidFill>
              <a:srgbClr val="97D7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pic>
          <p:nvPicPr>
            <p:cNvPr id="11" name="Picture 10" descr="Screen Shot 2015-02-09 at 12.07.14 PM.png"/>
            <p:cNvPicPr>
              <a:picLocks noChangeAspect="1"/>
            </p:cNvPicPr>
            <p:nvPr/>
          </p:nvPicPr>
          <p:blipFill>
            <a:blip r:embed="rId3" cstate="print">
              <a:alphaModFix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4586164"/>
              <a:ext cx="2813538" cy="557336"/>
            </a:xfrm>
            <a:prstGeom prst="rect">
              <a:avLst/>
            </a:prstGeom>
          </p:spPr>
        </p:pic>
        <p:pic>
          <p:nvPicPr>
            <p:cNvPr id="12" name="Picture 11" descr="GEMS_PhotoLogo_9_DB.png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128000" y="4640762"/>
              <a:ext cx="922842" cy="435429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/>
        </p:nvSpPr>
        <p:spPr>
          <a:xfrm>
            <a:off x="0" y="0"/>
            <a:ext cx="9144000" cy="761724"/>
          </a:xfrm>
          <a:prstGeom prst="rect">
            <a:avLst/>
          </a:prstGeom>
          <a:solidFill>
            <a:srgbClr val="97D7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07484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Kristen ITC" panose="03050502040202030202" pitchFamily="66" charset="0"/>
              <a:ea typeface="+mn-ea"/>
              <a:cs typeface="+mn-cs"/>
            </a:endParaRPr>
          </a:p>
          <a:p>
            <a:pPr marL="0" marR="0" lvl="0" indent="0" algn="ctr" defTabSz="407484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Tx/>
              <a:buNone/>
              <a:tabLst/>
              <a:defRPr/>
            </a:pPr>
            <a:r>
              <a:rPr lang="en-US" sz="3200" noProof="0" dirty="0" smtClean="0">
                <a:solidFill>
                  <a:prstClr val="white"/>
                </a:solidFill>
                <a:latin typeface="Kristen ITC" panose="03050502040202030202" pitchFamily="66" charset="0"/>
              </a:rPr>
              <a:t>Consolidate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/>
            </a:r>
            <a:b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Arial"/>
            </a:endParaRPr>
          </a:p>
        </p:txBody>
      </p:sp>
      <p:pic>
        <p:nvPicPr>
          <p:cNvPr id="14" name="Picture 2" descr="http://blogs.ibo.org/files/2016/01/learner-profile-sticker-englishoptmized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5423" y="745720"/>
            <a:ext cx="1117927" cy="11179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Rounded Rectangular Callout 14"/>
          <p:cNvSpPr/>
          <p:nvPr/>
        </p:nvSpPr>
        <p:spPr>
          <a:xfrm>
            <a:off x="7089677" y="861422"/>
            <a:ext cx="1961165" cy="870864"/>
          </a:xfrm>
          <a:prstGeom prst="wedgeRoundRectCallout">
            <a:avLst>
              <a:gd name="adj1" fmla="val -75494"/>
              <a:gd name="adj2" fmla="val 31114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sng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Inquirer</a:t>
            </a:r>
          </a:p>
        </p:txBody>
      </p:sp>
    </p:spTree>
    <p:extLst>
      <p:ext uri="{BB962C8B-B14F-4D97-AF65-F5344CB8AC3E}">
        <p14:creationId xmlns:p14="http://schemas.microsoft.com/office/powerpoint/2010/main" val="2271953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43753" y="1021976"/>
            <a:ext cx="809512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sng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Part 2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: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Read 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pages 36-38 and create a summary diagram about the impact of the Cold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War on American life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.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Mind map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Cornell 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method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400" dirty="0" smtClean="0">
                <a:solidFill>
                  <a:prstClr val="black"/>
                </a:solidFill>
                <a:latin typeface="Calibri" panose="020F0502020204030204"/>
              </a:rPr>
              <a:t>Other note taking method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70647" y="3047618"/>
            <a:ext cx="8202706" cy="1938992"/>
          </a:xfrm>
          <a:prstGeom prst="rect">
            <a:avLst/>
          </a:prstGeom>
          <a:noFill/>
          <a:ln w="57150">
            <a:solidFill>
              <a:srgbClr val="FF3399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 must include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the following in your notes;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2400" dirty="0" smtClean="0">
                <a:solidFill>
                  <a:prstClr val="black"/>
                </a:solidFill>
                <a:latin typeface="Calibri" panose="020F0502020204030204"/>
              </a:rPr>
              <a:t>Examples of specific </a:t>
            </a:r>
            <a:r>
              <a:rPr lang="en-US" sz="2400" b="1" dirty="0" smtClean="0">
                <a:solidFill>
                  <a:prstClr val="black"/>
                </a:solidFill>
                <a:latin typeface="Calibri" panose="020F0502020204030204"/>
              </a:rPr>
              <a:t>changes</a:t>
            </a:r>
            <a:r>
              <a:rPr lang="en-US" sz="2400" dirty="0" smtClean="0">
                <a:solidFill>
                  <a:prstClr val="black"/>
                </a:solidFill>
                <a:latin typeface="Calibri" panose="020F0502020204030204"/>
              </a:rPr>
              <a:t> caused by the Cold War.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Consequences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of the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Red Scare for each of the four sub-headings.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Key dates where they are mentioned.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0" y="6172200"/>
            <a:ext cx="9144000" cy="685800"/>
            <a:chOff x="0" y="4580821"/>
            <a:chExt cx="9144000" cy="562681"/>
          </a:xfrm>
        </p:grpSpPr>
        <p:sp>
          <p:nvSpPr>
            <p:cNvPr id="6" name="Rectangle 5"/>
            <p:cNvSpPr/>
            <p:nvPr/>
          </p:nvSpPr>
          <p:spPr>
            <a:xfrm>
              <a:off x="2" y="4580821"/>
              <a:ext cx="9143998" cy="562681"/>
            </a:xfrm>
            <a:prstGeom prst="rect">
              <a:avLst/>
            </a:prstGeom>
            <a:solidFill>
              <a:srgbClr val="97D7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pic>
          <p:nvPicPr>
            <p:cNvPr id="7" name="Picture 6" descr="Screen Shot 2015-02-09 at 12.07.14 PM.png"/>
            <p:cNvPicPr>
              <a:picLocks noChangeAspect="1"/>
            </p:cNvPicPr>
            <p:nvPr/>
          </p:nvPicPr>
          <p:blipFill>
            <a:blip r:embed="rId2" cstate="print">
              <a:alphaModFix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4586164"/>
              <a:ext cx="2813538" cy="557336"/>
            </a:xfrm>
            <a:prstGeom prst="rect">
              <a:avLst/>
            </a:prstGeom>
          </p:spPr>
        </p:pic>
        <p:pic>
          <p:nvPicPr>
            <p:cNvPr id="8" name="Picture 7" descr="GEMS_PhotoLogo_9_DB.png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128000" y="4640762"/>
              <a:ext cx="922842" cy="435429"/>
            </a:xfrm>
            <a:prstGeom prst="rect">
              <a:avLst/>
            </a:prstGeom>
          </p:spPr>
        </p:pic>
      </p:grpSp>
      <p:sp>
        <p:nvSpPr>
          <p:cNvPr id="9" name="Rectangle 8"/>
          <p:cNvSpPr/>
          <p:nvPr/>
        </p:nvSpPr>
        <p:spPr>
          <a:xfrm>
            <a:off x="0" y="0"/>
            <a:ext cx="9144000" cy="785545"/>
          </a:xfrm>
          <a:prstGeom prst="rect">
            <a:avLst/>
          </a:prstGeom>
          <a:solidFill>
            <a:srgbClr val="97D7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07484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defRPr/>
            </a:pPr>
            <a:r>
              <a:rPr lang="en-US" sz="2800" dirty="0" smtClean="0">
                <a:solidFill>
                  <a:prstClr val="white"/>
                </a:solidFill>
                <a:latin typeface="Kristen ITC" panose="03050502040202030202" pitchFamily="66" charset="0"/>
              </a:rPr>
              <a:t>Activate Activity 2 – The Impact of the Cold War on American Life </a:t>
            </a:r>
            <a:endParaRPr lang="en-US" sz="2800" b="1" dirty="0">
              <a:solidFill>
                <a:srgbClr val="FFFFFF"/>
              </a:solidFill>
              <a:cs typeface="Arial"/>
            </a:endParaRP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389654" y="5091327"/>
            <a:ext cx="2513402" cy="926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62977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43753" y="1021976"/>
            <a:ext cx="8095129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dirty="0" smtClean="0">
                <a:solidFill>
                  <a:prstClr val="black"/>
                </a:solidFill>
                <a:latin typeface="Calibri" panose="020F0502020204030204"/>
              </a:rPr>
              <a:t>1. Plan </a:t>
            </a:r>
            <a:r>
              <a:rPr lang="en-US" sz="2400" dirty="0" smtClean="0">
                <a:solidFill>
                  <a:prstClr val="black"/>
                </a:solidFill>
                <a:latin typeface="Calibri" panose="020F0502020204030204"/>
              </a:rPr>
              <a:t>a further paragraph to add to your group essay from last lesson:</a:t>
            </a:r>
            <a:endParaRPr lang="en-US" sz="2400" dirty="0" smtClean="0">
              <a:solidFill>
                <a:prstClr val="black"/>
              </a:solidFill>
              <a:latin typeface="Calibri" panose="020F0502020204030204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8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To what extent was the US involvement in the 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Koean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war a success? 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800" dirty="0">
              <a:solidFill>
                <a:prstClr val="black"/>
              </a:solidFill>
              <a:latin typeface="Calibri" panose="020F0502020204030204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b="1" u="sng" dirty="0" smtClean="0">
                <a:solidFill>
                  <a:srgbClr val="FF0000"/>
                </a:solidFill>
                <a:latin typeface="Calibri" panose="020F0502020204030204"/>
              </a:rPr>
              <a:t>Consider</a:t>
            </a:r>
            <a:r>
              <a:rPr lang="en-US" sz="2400" b="1" dirty="0" smtClean="0">
                <a:solidFill>
                  <a:srgbClr val="FF0000"/>
                </a:solidFill>
                <a:latin typeface="Calibri" panose="020F0502020204030204"/>
              </a:rPr>
              <a:t>: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400" dirty="0" smtClean="0">
                <a:solidFill>
                  <a:prstClr val="black"/>
                </a:solidFill>
                <a:latin typeface="Calibri" panose="020F0502020204030204"/>
              </a:rPr>
              <a:t>How did the actions of Senator Joseph McCarthy and HUAC impact: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400" dirty="0" smtClean="0">
                <a:solidFill>
                  <a:prstClr val="black"/>
                </a:solidFill>
                <a:latin typeface="Calibri" panose="020F0502020204030204"/>
              </a:rPr>
              <a:t>Truman’s Presidency?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400" dirty="0" smtClean="0">
                <a:solidFill>
                  <a:prstClr val="black"/>
                </a:solidFill>
                <a:latin typeface="Calibri" panose="020F0502020204030204"/>
              </a:rPr>
              <a:t>President Truman and the USA’s continued involvement in the Korean War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400" dirty="0" smtClean="0">
                <a:solidFill>
                  <a:prstClr val="black"/>
                </a:solidFill>
                <a:latin typeface="Calibri" panose="020F0502020204030204"/>
              </a:rPr>
              <a:t>American domestic politics (elections, Democratic Party candidates, Democratic Party performance in 1952 elections?)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400" dirty="0" smtClean="0">
                <a:solidFill>
                  <a:prstClr val="black"/>
                </a:solidFill>
                <a:latin typeface="Calibri" panose="020F0502020204030204"/>
              </a:rPr>
              <a:t>The 1952 Presidential and Congressional elections</a:t>
            </a:r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785545"/>
          </a:xfrm>
          <a:prstGeom prst="rect">
            <a:avLst/>
          </a:prstGeom>
          <a:solidFill>
            <a:srgbClr val="97D7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407484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Tx/>
              <a:buNone/>
              <a:tabLst/>
              <a:defRPr/>
            </a:pPr>
            <a:r>
              <a:rPr lang="en-US" sz="2800" noProof="0" dirty="0" smtClean="0">
                <a:solidFill>
                  <a:prstClr val="white"/>
                </a:solidFill>
                <a:latin typeface="Kristen ITC" panose="03050502040202030202" pitchFamily="66" charset="0"/>
              </a:rPr>
              <a:t>Demonstrate</a:t>
            </a:r>
            <a:r>
              <a:rPr lang="en-US" sz="2800" dirty="0" smtClean="0">
                <a:solidFill>
                  <a:prstClr val="white"/>
                </a:solidFill>
                <a:latin typeface="Kristen ITC" panose="03050502040202030202" pitchFamily="66" charset="0"/>
              </a:rPr>
              <a:t>:  Add to your essay 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10713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0" y="6172200"/>
            <a:ext cx="9144000" cy="685800"/>
            <a:chOff x="0" y="4580821"/>
            <a:chExt cx="9144000" cy="562681"/>
          </a:xfrm>
        </p:grpSpPr>
        <p:sp>
          <p:nvSpPr>
            <p:cNvPr id="5" name="Rectangle 4"/>
            <p:cNvSpPr/>
            <p:nvPr/>
          </p:nvSpPr>
          <p:spPr>
            <a:xfrm>
              <a:off x="2" y="4580821"/>
              <a:ext cx="9143998" cy="562681"/>
            </a:xfrm>
            <a:prstGeom prst="rect">
              <a:avLst/>
            </a:prstGeom>
            <a:solidFill>
              <a:srgbClr val="97D7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pic>
          <p:nvPicPr>
            <p:cNvPr id="6" name="Picture 5" descr="Screen Shot 2015-02-09 at 12.07.14 PM.png"/>
            <p:cNvPicPr>
              <a:picLocks noChangeAspect="1"/>
            </p:cNvPicPr>
            <p:nvPr/>
          </p:nvPicPr>
          <p:blipFill>
            <a:blip r:embed="rId2" cstate="print">
              <a:alphaModFix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4586164"/>
              <a:ext cx="2813538" cy="557336"/>
            </a:xfrm>
            <a:prstGeom prst="rect">
              <a:avLst/>
            </a:prstGeom>
          </p:spPr>
        </p:pic>
        <p:pic>
          <p:nvPicPr>
            <p:cNvPr id="7" name="Picture 6" descr="GEMS_PhotoLogo_9_DB.png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128000" y="4640762"/>
              <a:ext cx="922842" cy="435429"/>
            </a:xfrm>
            <a:prstGeom prst="rect">
              <a:avLst/>
            </a:prstGeom>
          </p:spPr>
        </p:pic>
      </p:grpSp>
      <p:sp>
        <p:nvSpPr>
          <p:cNvPr id="8" name="Rectangle 7"/>
          <p:cNvSpPr/>
          <p:nvPr/>
        </p:nvSpPr>
        <p:spPr>
          <a:xfrm>
            <a:off x="0" y="0"/>
            <a:ext cx="9144000" cy="761724"/>
          </a:xfrm>
          <a:prstGeom prst="rect">
            <a:avLst/>
          </a:prstGeom>
          <a:solidFill>
            <a:srgbClr val="97D7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07484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Kristen ITC" panose="03050502040202030202" pitchFamily="66" charset="0"/>
              <a:ea typeface="+mn-ea"/>
              <a:cs typeface="+mn-cs"/>
            </a:endParaRPr>
          </a:p>
          <a:p>
            <a:pPr marL="0" marR="0" lvl="0" indent="0" algn="ctr" defTabSz="407484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Tx/>
              <a:buNone/>
              <a:tabLst/>
              <a:defRPr/>
            </a:pPr>
            <a:r>
              <a:rPr lang="en-US" sz="3200" noProof="0" dirty="0" smtClean="0">
                <a:solidFill>
                  <a:prstClr val="white"/>
                </a:solidFill>
                <a:latin typeface="Kristen ITC" panose="03050502040202030202" pitchFamily="66" charset="0"/>
              </a:rPr>
              <a:t>Consolidate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/>
            </a:r>
            <a:b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Arial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761724"/>
            <a:ext cx="9143999" cy="54169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451945" y="1207234"/>
            <a:ext cx="8229600" cy="452596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  <a:buFontTx/>
              <a:buNone/>
            </a:pPr>
            <a:r>
              <a:rPr lang="en-GB" sz="2200" dirty="0" smtClean="0">
                <a:latin typeface="Calibri" pitchFamily="34" charset="0"/>
              </a:rPr>
              <a:t>As a result of the lesson today I:</a:t>
            </a:r>
          </a:p>
          <a:p>
            <a:pPr>
              <a:lnSpc>
                <a:spcPct val="90000"/>
              </a:lnSpc>
              <a:buFontTx/>
              <a:buNone/>
            </a:pPr>
            <a:endParaRPr lang="en-GB" sz="2200" dirty="0" smtClean="0">
              <a:latin typeface="Calibri" pitchFamily="34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GB" b="1" dirty="0" smtClean="0">
                <a:latin typeface="Calibri" pitchFamily="34" charset="0"/>
              </a:rPr>
              <a:t>Know</a:t>
            </a:r>
            <a:r>
              <a:rPr lang="en-GB" dirty="0" smtClean="0">
                <a:latin typeface="Calibri" pitchFamily="34" charset="0"/>
              </a:rPr>
              <a:t>…</a:t>
            </a:r>
          </a:p>
          <a:p>
            <a:pPr>
              <a:lnSpc>
                <a:spcPct val="90000"/>
              </a:lnSpc>
              <a:buFontTx/>
              <a:buNone/>
            </a:pPr>
            <a:endParaRPr lang="en-GB" dirty="0" smtClean="0">
              <a:latin typeface="Calibri" pitchFamily="34" charset="0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en-GB" dirty="0" smtClean="0">
              <a:latin typeface="Calibri" pitchFamily="34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GB" b="1" dirty="0" smtClean="0">
                <a:latin typeface="Calibri" pitchFamily="34" charset="0"/>
              </a:rPr>
              <a:t>Understand</a:t>
            </a:r>
            <a:r>
              <a:rPr lang="en-GB" dirty="0" smtClean="0">
                <a:latin typeface="Calibri" pitchFamily="34" charset="0"/>
              </a:rPr>
              <a:t>…</a:t>
            </a:r>
          </a:p>
          <a:p>
            <a:pPr>
              <a:lnSpc>
                <a:spcPct val="90000"/>
              </a:lnSpc>
              <a:buFontTx/>
              <a:buNone/>
            </a:pPr>
            <a:endParaRPr lang="en-GB" dirty="0" smtClean="0">
              <a:latin typeface="Calibri" pitchFamily="34" charset="0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en-GB" dirty="0" smtClean="0">
              <a:latin typeface="Calibri" pitchFamily="34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GB" dirty="0" smtClean="0">
                <a:latin typeface="Calibri" pitchFamily="34" charset="0"/>
              </a:rPr>
              <a:t>Can use the </a:t>
            </a:r>
            <a:r>
              <a:rPr lang="en-GB" b="1" dirty="0" smtClean="0">
                <a:latin typeface="Calibri" pitchFamily="34" charset="0"/>
              </a:rPr>
              <a:t>information</a:t>
            </a:r>
            <a:r>
              <a:rPr lang="en-GB" dirty="0" smtClean="0">
                <a:latin typeface="Calibri" pitchFamily="34" charset="0"/>
              </a:rPr>
              <a:t> to….</a:t>
            </a:r>
          </a:p>
          <a:p>
            <a:pPr>
              <a:lnSpc>
                <a:spcPct val="90000"/>
              </a:lnSpc>
              <a:buFontTx/>
              <a:buNone/>
            </a:pPr>
            <a:endParaRPr lang="en-GB" dirty="0">
              <a:latin typeface="Calibri" pitchFamily="34" charset="0"/>
            </a:endParaRPr>
          </a:p>
        </p:txBody>
      </p:sp>
      <p:pic>
        <p:nvPicPr>
          <p:cNvPr id="10" name="Picture 2" descr="http://www.really-learn-english.com/image-files/letter-k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6615" y="2067063"/>
            <a:ext cx="2381250" cy="2381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4" descr="http://www.clipartkid.com/images/396/download-png-download-eps-download-zip-email-bookmark-report-AN74zp-clipart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7865" y="2219463"/>
            <a:ext cx="1828800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6" descr="http://www.okclipart.com/img6/zwtqhvbirgchdtrudjfg.jpg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917" r="28083"/>
          <a:stretch/>
        </p:blipFill>
        <p:spPr bwMode="auto">
          <a:xfrm>
            <a:off x="7326263" y="1762263"/>
            <a:ext cx="1072896" cy="243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67799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3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920</TotalTime>
  <Words>877</Words>
  <Application>Microsoft Office PowerPoint</Application>
  <PresentationFormat>On-screen Show (4:3)</PresentationFormat>
  <Paragraphs>104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9</vt:i4>
      </vt:variant>
    </vt:vector>
  </HeadingPairs>
  <TitlesOfParts>
    <vt:vector size="17" baseType="lpstr">
      <vt:lpstr>ＭＳ Ｐゴシック</vt:lpstr>
      <vt:lpstr>Arial</vt:lpstr>
      <vt:lpstr>Calibri</vt:lpstr>
      <vt:lpstr>Calibri Light</vt:lpstr>
      <vt:lpstr>Kristen ITC</vt:lpstr>
      <vt:lpstr>Office Theme</vt:lpstr>
      <vt:lpstr>1_Office Theme</vt:lpstr>
      <vt:lpstr>3_Office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Helen Loxston-Baker</dc:creator>
  <cp:lastModifiedBy>Anthony Loxston-Baker</cp:lastModifiedBy>
  <cp:revision>77</cp:revision>
  <dcterms:created xsi:type="dcterms:W3CDTF">2017-01-25T04:36:07Z</dcterms:created>
  <dcterms:modified xsi:type="dcterms:W3CDTF">2018-11-11T05:04:18Z</dcterms:modified>
</cp:coreProperties>
</file>