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0"/>
  </p:notesMasterIdLst>
  <p:sldIdLst>
    <p:sldId id="261" r:id="rId4"/>
    <p:sldId id="260" r:id="rId5"/>
    <p:sldId id="257" r:id="rId6"/>
    <p:sldId id="265" r:id="rId7"/>
    <p:sldId id="264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0323" autoAdjust="0"/>
  </p:normalViewPr>
  <p:slideViewPr>
    <p:cSldViewPr snapToGrid="0">
      <p:cViewPr varScale="1">
        <p:scale>
          <a:sx n="82" d="100"/>
          <a:sy n="82" d="100"/>
        </p:scale>
        <p:origin x="16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E9CF2-9EC0-47B1-89EA-E2843A62B0CE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FC1D1-6514-4276-B98B-40734017F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21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FC1D1-6514-4276-B98B-40734017F8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573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6303-0ED3-44F9-8454-060D533871BE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F611-2D7C-46BB-8DE1-B3C92C2AD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60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6303-0ED3-44F9-8454-060D533871BE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F611-2D7C-46BB-8DE1-B3C92C2AD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80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6303-0ED3-44F9-8454-060D533871BE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F611-2D7C-46BB-8DE1-B3C92C2AD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00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DAD49-14B2-41D2-AEB5-08DC6C7FB1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6ED88-13D1-4D62-AC8F-895ABF0C29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999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DAD49-14B2-41D2-AEB5-08DC6C7FB1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6ED88-13D1-4D62-AC8F-895ABF0C29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3041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DAD49-14B2-41D2-AEB5-08DC6C7FB1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6ED88-13D1-4D62-AC8F-895ABF0C29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803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DAD49-14B2-41D2-AEB5-08DC6C7FB1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6ED88-13D1-4D62-AC8F-895ABF0C29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073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DAD49-14B2-41D2-AEB5-08DC6C7FB1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6ED88-13D1-4D62-AC8F-895ABF0C29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218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DAD49-14B2-41D2-AEB5-08DC6C7FB1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6ED88-13D1-4D62-AC8F-895ABF0C29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168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DAD49-14B2-41D2-AEB5-08DC6C7FB1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6ED88-13D1-4D62-AC8F-895ABF0C29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1471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DAD49-14B2-41D2-AEB5-08DC6C7FB1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6ED88-13D1-4D62-AC8F-895ABF0C29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455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6303-0ED3-44F9-8454-060D533871BE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F611-2D7C-46BB-8DE1-B3C92C2AD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675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DAD49-14B2-41D2-AEB5-08DC6C7FB1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6ED88-13D1-4D62-AC8F-895ABF0C29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9661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DAD49-14B2-41D2-AEB5-08DC6C7FB1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6ED88-13D1-4D62-AC8F-895ABF0C29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7477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DAD49-14B2-41D2-AEB5-08DC6C7FB1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6ED88-13D1-4D62-AC8F-895ABF0C29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5630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50701-0FEB-4323-9187-14336EA2F3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D9986-D4BA-425B-8C4D-E17AFC6EA7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94912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50701-0FEB-4323-9187-14336EA2F3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D9986-D4BA-425B-8C4D-E17AFC6EA7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3600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50701-0FEB-4323-9187-14336EA2F3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D9986-D4BA-425B-8C4D-E17AFC6EA7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28058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50701-0FEB-4323-9187-14336EA2F3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D9986-D4BA-425B-8C4D-E17AFC6EA7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7185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50701-0FEB-4323-9187-14336EA2F3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D9986-D4BA-425B-8C4D-E17AFC6EA7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4295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50701-0FEB-4323-9187-14336EA2F3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D9986-D4BA-425B-8C4D-E17AFC6EA7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4851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50701-0FEB-4323-9187-14336EA2F3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D9986-D4BA-425B-8C4D-E17AFC6EA7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630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6303-0ED3-44F9-8454-060D533871BE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F611-2D7C-46BB-8DE1-B3C92C2AD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443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50701-0FEB-4323-9187-14336EA2F3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D9986-D4BA-425B-8C4D-E17AFC6EA7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7584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50701-0FEB-4323-9187-14336EA2F3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D9986-D4BA-425B-8C4D-E17AFC6EA7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8565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50701-0FEB-4323-9187-14336EA2F3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D9986-D4BA-425B-8C4D-E17AFC6EA7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11874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50701-0FEB-4323-9187-14336EA2F3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D9986-D4BA-425B-8C4D-E17AFC6EA7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60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6303-0ED3-44F9-8454-060D533871BE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F611-2D7C-46BB-8DE1-B3C92C2AD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64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6303-0ED3-44F9-8454-060D533871BE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F611-2D7C-46BB-8DE1-B3C92C2AD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27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6303-0ED3-44F9-8454-060D533871BE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F611-2D7C-46BB-8DE1-B3C92C2AD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14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6303-0ED3-44F9-8454-060D533871BE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F611-2D7C-46BB-8DE1-B3C92C2AD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578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6303-0ED3-44F9-8454-060D533871BE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F611-2D7C-46BB-8DE1-B3C92C2AD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21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6303-0ED3-44F9-8454-060D533871BE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F611-2D7C-46BB-8DE1-B3C92C2AD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66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56303-0ED3-44F9-8454-060D533871BE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1F611-2D7C-46BB-8DE1-B3C92C2AD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15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DAD49-14B2-41D2-AEB5-08DC6C7FB1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6ED88-13D1-4D62-AC8F-895ABF0C29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113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50701-0FEB-4323-9187-14336EA2F3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D9986-D4BA-425B-8C4D-E17AFC6EA7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8190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85545"/>
          </a:xfrm>
          <a:prstGeom prst="rect">
            <a:avLst/>
          </a:prstGeom>
          <a:solidFill>
            <a:srgbClr val="97D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sz="3200" dirty="0">
              <a:solidFill>
                <a:prstClr val="white"/>
              </a:solidFill>
              <a:latin typeface="Kristen ITC" panose="03050502040202030202" pitchFamily="66" charset="0"/>
            </a:endParaRPr>
          </a:p>
          <a:p>
            <a:pPr algn="ctr"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sz="3200" dirty="0" smtClean="0">
                <a:solidFill>
                  <a:prstClr val="white"/>
                </a:solidFill>
                <a:latin typeface="Kristen ITC" panose="03050502040202030202" pitchFamily="66" charset="0"/>
              </a:rPr>
              <a:t>Task on </a:t>
            </a:r>
            <a:r>
              <a:rPr lang="en-US" sz="3200" dirty="0" smtClean="0">
                <a:solidFill>
                  <a:prstClr val="white"/>
                </a:solidFill>
                <a:latin typeface="Kristen ITC" panose="03050502040202030202" pitchFamily="66" charset="0"/>
              </a:rPr>
              <a:t>Entry – The first protest song!</a:t>
            </a:r>
            <a:r>
              <a:rPr lang="en-US" sz="3200" dirty="0">
                <a:solidFill>
                  <a:prstClr val="white"/>
                </a:solidFill>
              </a:rPr>
              <a:t/>
            </a:r>
            <a:br>
              <a:rPr lang="en-US" sz="3200" dirty="0">
                <a:solidFill>
                  <a:prstClr val="white"/>
                </a:solidFill>
              </a:rPr>
            </a:br>
            <a:endParaRPr lang="en-US" sz="3200" b="1" dirty="0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6172200"/>
            <a:ext cx="9144000" cy="685800"/>
            <a:chOff x="0" y="4580821"/>
            <a:chExt cx="9144000" cy="562681"/>
          </a:xfrm>
        </p:grpSpPr>
        <p:sp>
          <p:nvSpPr>
            <p:cNvPr id="4" name="Rectangle 3"/>
            <p:cNvSpPr/>
            <p:nvPr/>
          </p:nvSpPr>
          <p:spPr>
            <a:xfrm>
              <a:off x="2" y="4580821"/>
              <a:ext cx="9143998" cy="562681"/>
            </a:xfrm>
            <a:prstGeom prst="rect">
              <a:avLst/>
            </a:prstGeom>
            <a:solidFill>
              <a:srgbClr val="97D7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5" name="Picture 4" descr="Screen Shot 2015-02-09 at 12.07.14 PM.png"/>
            <p:cNvPicPr>
              <a:picLocks noChangeAspect="1"/>
            </p:cNvPicPr>
            <p:nvPr/>
          </p:nvPicPr>
          <p:blipFill>
            <a:blip r:embed="rId4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86164"/>
              <a:ext cx="2813538" cy="557336"/>
            </a:xfrm>
            <a:prstGeom prst="rect">
              <a:avLst/>
            </a:prstGeom>
          </p:spPr>
        </p:pic>
        <p:pic>
          <p:nvPicPr>
            <p:cNvPr id="6" name="Picture 5" descr="GEMS_PhotoLogo_9_DB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000" y="4640762"/>
              <a:ext cx="922842" cy="435429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5049525" y="4532613"/>
            <a:ext cx="3715002" cy="12003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Challenge Question:  </a:t>
            </a:r>
            <a:r>
              <a:rPr lang="en-US" dirty="0" smtClean="0"/>
              <a:t>When was this song written and by whom?  How useful is this source for telling us about the Civil Rights Movement?</a:t>
            </a:r>
            <a:endParaRPr lang="en-US" dirty="0"/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5116269" y="1811648"/>
            <a:ext cx="3473152" cy="25128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 smtClean="0">
                <a:latin typeface="Comic Sans MS" pitchFamily="66" charset="0"/>
              </a:rPr>
              <a:t>Listen to the lyrics of this song:</a:t>
            </a:r>
          </a:p>
          <a:p>
            <a:pPr marL="0" indent="0" algn="ctr">
              <a:buNone/>
            </a:pPr>
            <a:endParaRPr lang="en-GB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dirty="0" smtClean="0">
                <a:latin typeface="Comic Sans MS" pitchFamily="66" charset="0"/>
              </a:rPr>
              <a:t>What do you think they mean?</a:t>
            </a:r>
            <a:endParaRPr lang="en-GB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GB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6523" y="1195249"/>
            <a:ext cx="4572000" cy="45607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Southern trees bear a strange fruit</a:t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Blood on the leaves and blood at the root</a:t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Black bodies swinging in the southern breeze</a:t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Strange fruit hanging from the poplar trees</a:t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Pastoral scene of the gallant south</a:t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bulging eyes and the twisted mouth</a:t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scent of magnolias sweet and fresh</a:t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 the sudden smell of burning flesh</a:t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Here is a fruit for the crows to pluck</a:t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the rain to gather, for the wind to suck</a:t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the sun to rot, for the tree to drop</a:t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Here is a strange and bitter crop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Billy Holiday - Strange Frui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02226" y="10461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0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2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107950" y="1125538"/>
            <a:ext cx="3902075" cy="4222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Learning Objective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131763" y="3440036"/>
            <a:ext cx="3902075" cy="4238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Learning Outcomes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185738" y="3949223"/>
            <a:ext cx="2922587" cy="279289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Grade 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can describe the key events in the Civil Rights Movement between 1909-1950.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3248025" y="3949223"/>
            <a:ext cx="2876550" cy="279289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0EAF9"/>
              </a:gs>
              <a:gs pos="64999">
                <a:srgbClr val="D9CBEE"/>
              </a:gs>
              <a:gs pos="100000">
                <a:srgbClr val="C9B5E8"/>
              </a:gs>
            </a:gsLst>
            <a:lin ang="5400000" scaled="1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Grade 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explain the role of the NAACP in the emergence of the Civil Rights Movement.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6230938" y="3949223"/>
            <a:ext cx="2724150" cy="279289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Grade 6/7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</a:rPr>
              <a:t>You </a:t>
            </a:r>
            <a:r>
              <a:rPr lang="en-US" sz="2000" dirty="0" smtClean="0">
                <a:solidFill>
                  <a:srgbClr val="262626"/>
                </a:solidFill>
                <a:latin typeface="Arial"/>
                <a:cs typeface="Arial"/>
              </a:rPr>
              <a:t>can compare the role of the NAACP with the significance of other factors in the changes to the treatment of Black Americans.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127" name="Rectangle 6"/>
          <p:cNvSpPr>
            <a:spLocks noChangeArrowheads="1"/>
          </p:cNvSpPr>
          <p:nvPr/>
        </p:nvSpPr>
        <p:spPr bwMode="auto">
          <a:xfrm>
            <a:off x="150292" y="1815391"/>
            <a:ext cx="619546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To</a:t>
            </a:r>
            <a:r>
              <a:rPr kumimoji="0" lang="en-GB" alt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consider the importance of the NAACP in the development of the Civil Rights Movement.</a:t>
            </a:r>
            <a:endParaRPr kumimoji="0" lang="en-GB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725196" y="1262874"/>
            <a:ext cx="2077492" cy="2314498"/>
          </a:xfrm>
          <a:prstGeom prst="rect">
            <a:avLst/>
          </a:prstGeom>
          <a:solidFill>
            <a:srgbClr val="FFFF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KEY TERMS</a:t>
            </a:r>
            <a:r>
              <a:rPr kumimoji="0" lang="en-US" alt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dirty="0" smtClean="0">
                <a:solidFill>
                  <a:srgbClr val="262626"/>
                </a:solidFill>
                <a:latin typeface="Calibri" pitchFamily="34" charset="0"/>
              </a:rPr>
              <a:t>NAACP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i="0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itchFamily="34" charset="0"/>
              </a:rPr>
              <a:t>Ghetto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dirty="0" smtClean="0">
                <a:solidFill>
                  <a:srgbClr val="262626"/>
                </a:solidFill>
                <a:latin typeface="Calibri" pitchFamily="34" charset="0"/>
              </a:rPr>
              <a:t>Grassroots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i="0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itchFamily="34" charset="0"/>
              </a:rPr>
              <a:t>Electoral register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dirty="0" smtClean="0">
                <a:solidFill>
                  <a:srgbClr val="262626"/>
                </a:solidFill>
                <a:latin typeface="Calibri" pitchFamily="34" charset="0"/>
              </a:rPr>
              <a:t>Desegregation</a:t>
            </a:r>
            <a:endParaRPr kumimoji="0" lang="en-US" altLang="en-US" sz="2000" i="0" strike="noStrike" kern="120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1860122" y="95755"/>
            <a:ext cx="2496405" cy="601467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 panose="020F0502020204030204"/>
              </a:rPr>
              <a:t>The NAACP</a:t>
            </a:r>
            <a:endParaRPr kumimoji="0" lang="en-US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itchFamily="34" charset="-128"/>
              <a:cs typeface="+mn-cs"/>
            </a:endParaRPr>
          </a:p>
        </p:txBody>
      </p:sp>
      <p:pic>
        <p:nvPicPr>
          <p:cNvPr id="12" name="Picture 2" descr="http://blogs.ibo.org/files/2016/01/learner-profile-sticker-englishoptmiz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669" y="7611"/>
            <a:ext cx="1117927" cy="111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ular Callout 12"/>
          <p:cNvSpPr/>
          <p:nvPr/>
        </p:nvSpPr>
        <p:spPr>
          <a:xfrm>
            <a:off x="6993923" y="123313"/>
            <a:ext cx="1961165" cy="870864"/>
          </a:xfrm>
          <a:prstGeom prst="wedgeRoundRectCallout">
            <a:avLst>
              <a:gd name="adj1" fmla="val -75494"/>
              <a:gd name="adj2" fmla="val 311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Communication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Inquirer</a:t>
            </a:r>
          </a:p>
        </p:txBody>
      </p:sp>
    </p:spTree>
    <p:extLst>
      <p:ext uri="{BB962C8B-B14F-4D97-AF65-F5344CB8AC3E}">
        <p14:creationId xmlns:p14="http://schemas.microsoft.com/office/powerpoint/2010/main" val="342005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6172200"/>
            <a:ext cx="9144000" cy="685800"/>
            <a:chOff x="0" y="4580821"/>
            <a:chExt cx="9144000" cy="562681"/>
          </a:xfrm>
        </p:grpSpPr>
        <p:sp>
          <p:nvSpPr>
            <p:cNvPr id="5" name="Rectangle 4"/>
            <p:cNvSpPr/>
            <p:nvPr/>
          </p:nvSpPr>
          <p:spPr>
            <a:xfrm>
              <a:off x="2" y="4580821"/>
              <a:ext cx="9143998" cy="562681"/>
            </a:xfrm>
            <a:prstGeom prst="rect">
              <a:avLst/>
            </a:prstGeom>
            <a:solidFill>
              <a:srgbClr val="97D7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6" name="Picture 5" descr="Screen Shot 2015-02-09 at 12.07.14 PM.png"/>
            <p:cNvPicPr>
              <a:picLocks noChangeAspect="1"/>
            </p:cNvPicPr>
            <p:nvPr/>
          </p:nvPicPr>
          <p:blipFill>
            <a:blip r:embed="rId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86164"/>
              <a:ext cx="2813538" cy="557336"/>
            </a:xfrm>
            <a:prstGeom prst="rect">
              <a:avLst/>
            </a:prstGeom>
          </p:spPr>
        </p:pic>
        <p:pic>
          <p:nvPicPr>
            <p:cNvPr id="7" name="Picture 6" descr="GEMS_PhotoLogo_9_DB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000" y="4640762"/>
              <a:ext cx="922842" cy="435429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0" y="23821"/>
            <a:ext cx="9144000" cy="761724"/>
          </a:xfrm>
          <a:prstGeom prst="rect">
            <a:avLst/>
          </a:prstGeom>
          <a:solidFill>
            <a:srgbClr val="97D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sz="3200" dirty="0">
              <a:solidFill>
                <a:prstClr val="white"/>
              </a:solidFill>
              <a:latin typeface="Kristen ITC" panose="03050502040202030202" pitchFamily="66" charset="0"/>
            </a:endParaRPr>
          </a:p>
          <a:p>
            <a:pPr algn="ctr"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sz="3200" dirty="0" smtClean="0">
                <a:solidFill>
                  <a:prstClr val="white"/>
                </a:solidFill>
                <a:latin typeface="Kristen ITC" panose="03050502040202030202" pitchFamily="66" charset="0"/>
              </a:rPr>
              <a:t>Connect Activity – </a:t>
            </a:r>
            <a:r>
              <a:rPr lang="en-US" sz="3200" dirty="0" smtClean="0">
                <a:solidFill>
                  <a:prstClr val="white"/>
                </a:solidFill>
                <a:latin typeface="Kristen ITC" panose="03050502040202030202" pitchFamily="66" charset="0"/>
              </a:rPr>
              <a:t>Source analysis</a:t>
            </a:r>
            <a:r>
              <a:rPr lang="en-US" sz="3200" dirty="0">
                <a:solidFill>
                  <a:prstClr val="white"/>
                </a:solidFill>
              </a:rPr>
              <a:t/>
            </a:r>
            <a:br>
              <a:rPr lang="en-US" sz="3200" dirty="0">
                <a:solidFill>
                  <a:prstClr val="white"/>
                </a:solidFill>
              </a:rPr>
            </a:br>
            <a:endParaRPr lang="en-US" sz="3200" b="1" dirty="0">
              <a:solidFill>
                <a:srgbClr val="FFFFFF"/>
              </a:solidFill>
              <a:cs typeface="Arial"/>
            </a:endParaRPr>
          </a:p>
        </p:txBody>
      </p:sp>
      <p:pic>
        <p:nvPicPr>
          <p:cNvPr id="9" name="Picture 2" descr="http://4.bp.blogspot.com/-zsK9qQYIe5w/UyXN0TX1rwI/AAAAAAAAIy8/Jm_GgG6lHmI/s1600/The+lynching+of+Thomas+Shipp+and+Abram+Smith,+Marion,+Indiana,+19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02" y="1189617"/>
            <a:ext cx="569276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142892" y="1072674"/>
            <a:ext cx="27666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photo was the source of Abel </a:t>
            </a:r>
            <a:r>
              <a:rPr lang="en-US" dirty="0" err="1"/>
              <a:t>M</a:t>
            </a:r>
            <a:r>
              <a:rPr lang="en-US" dirty="0" err="1" smtClean="0"/>
              <a:t>eeropol’s</a:t>
            </a:r>
            <a:r>
              <a:rPr lang="en-US" dirty="0" smtClean="0"/>
              <a:t> inspiration for the song ‘Strange Fruit’ (written in 1939).  It shows the lynching of Thomas Shipp and Abram Smith that took place in Indiana, a northern state, in 1930.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42892" y="3751385"/>
            <a:ext cx="2766646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Discussion points:</a:t>
            </a:r>
          </a:p>
          <a:p>
            <a:pPr marL="342900" indent="-342900">
              <a:buAutoNum type="arabicPeriod"/>
            </a:pPr>
            <a:r>
              <a:rPr lang="en-US" dirty="0" smtClean="0"/>
              <a:t>Does anything surprise you about this scene?</a:t>
            </a:r>
          </a:p>
          <a:p>
            <a:pPr marL="342900" indent="-342900">
              <a:buAutoNum type="arabicPeriod"/>
            </a:pPr>
            <a:r>
              <a:rPr lang="en-US" dirty="0" smtClean="0"/>
              <a:t>How would you describe and explain the attitudes of the people in the crowd?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000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6172200"/>
            <a:ext cx="9144000" cy="685800"/>
            <a:chOff x="0" y="4580821"/>
            <a:chExt cx="9144000" cy="562681"/>
          </a:xfrm>
        </p:grpSpPr>
        <p:sp>
          <p:nvSpPr>
            <p:cNvPr id="5" name="Rectangle 4"/>
            <p:cNvSpPr/>
            <p:nvPr/>
          </p:nvSpPr>
          <p:spPr>
            <a:xfrm>
              <a:off x="2" y="4580821"/>
              <a:ext cx="9143998" cy="562681"/>
            </a:xfrm>
            <a:prstGeom prst="rect">
              <a:avLst/>
            </a:prstGeom>
            <a:solidFill>
              <a:srgbClr val="97D7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6" name="Picture 5" descr="Screen Shot 2015-02-09 at 12.07.14 PM.png"/>
            <p:cNvPicPr>
              <a:picLocks noChangeAspect="1"/>
            </p:cNvPicPr>
            <p:nvPr/>
          </p:nvPicPr>
          <p:blipFill>
            <a:blip r:embed="rId2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86164"/>
              <a:ext cx="2813538" cy="557336"/>
            </a:xfrm>
            <a:prstGeom prst="rect">
              <a:avLst/>
            </a:prstGeom>
          </p:spPr>
        </p:pic>
        <p:pic>
          <p:nvPicPr>
            <p:cNvPr id="7" name="Picture 6" descr="GEMS_PhotoLogo_9_DB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000" y="4640762"/>
              <a:ext cx="922842" cy="435429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0" y="23821"/>
            <a:ext cx="9144000" cy="761724"/>
          </a:xfrm>
          <a:prstGeom prst="rect">
            <a:avLst/>
          </a:prstGeom>
          <a:solidFill>
            <a:srgbClr val="97D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sz="3200" dirty="0">
              <a:solidFill>
                <a:prstClr val="white"/>
              </a:solidFill>
              <a:latin typeface="Kristen ITC" panose="03050502040202030202" pitchFamily="66" charset="0"/>
            </a:endParaRPr>
          </a:p>
          <a:p>
            <a:pPr algn="ctr"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sz="3200" dirty="0" smtClean="0">
                <a:solidFill>
                  <a:prstClr val="white"/>
                </a:solidFill>
                <a:latin typeface="Kristen ITC" panose="03050502040202030202" pitchFamily="66" charset="0"/>
              </a:rPr>
              <a:t>Activate Activity</a:t>
            </a:r>
            <a:r>
              <a:rPr lang="en-US" sz="3200" dirty="0">
                <a:solidFill>
                  <a:prstClr val="white"/>
                </a:solidFill>
              </a:rPr>
              <a:t/>
            </a:r>
            <a:br>
              <a:rPr lang="en-US" sz="3200" dirty="0">
                <a:solidFill>
                  <a:prstClr val="white"/>
                </a:solidFill>
              </a:rPr>
            </a:br>
            <a:endParaRPr lang="en-US" sz="3200" b="1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6522" y="996462"/>
            <a:ext cx="8417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Create a timeline of the key events in the Civil Rights Movement between 1909 and 1950.</a:t>
            </a:r>
            <a:endParaRPr lang="en-US" sz="2400" dirty="0"/>
          </a:p>
        </p:txBody>
      </p:sp>
      <p:sp>
        <p:nvSpPr>
          <p:cNvPr id="16" name="Cloud 15"/>
          <p:cNvSpPr/>
          <p:nvPr/>
        </p:nvSpPr>
        <p:spPr>
          <a:xfrm>
            <a:off x="316522" y="1948513"/>
            <a:ext cx="3083170" cy="1237032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Creation and actions of the NAACP</a:t>
            </a:r>
            <a:endParaRPr lang="en-US" sz="2000" dirty="0"/>
          </a:p>
        </p:txBody>
      </p:sp>
      <p:sp>
        <p:nvSpPr>
          <p:cNvPr id="17" name="Cloud 16"/>
          <p:cNvSpPr/>
          <p:nvPr/>
        </p:nvSpPr>
        <p:spPr>
          <a:xfrm>
            <a:off x="3622431" y="1998785"/>
            <a:ext cx="2766646" cy="1242646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The impact of World War One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9" name="Cloud 18"/>
          <p:cNvSpPr/>
          <p:nvPr/>
        </p:nvSpPr>
        <p:spPr>
          <a:xfrm>
            <a:off x="3188677" y="3807317"/>
            <a:ext cx="2766646" cy="1242646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The impact of World War Two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0" name="Cloud 19"/>
          <p:cNvSpPr/>
          <p:nvPr/>
        </p:nvSpPr>
        <p:spPr>
          <a:xfrm>
            <a:off x="386862" y="3524374"/>
            <a:ext cx="2766646" cy="1242646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The role of President Roosevelt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1" name="Cloud 20"/>
          <p:cNvSpPr/>
          <p:nvPr/>
        </p:nvSpPr>
        <p:spPr>
          <a:xfrm>
            <a:off x="5673969" y="2903051"/>
            <a:ext cx="3251200" cy="124264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The campaign for desegregation in schools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2" name="Cloud 21"/>
          <p:cNvSpPr/>
          <p:nvPr/>
        </p:nvSpPr>
        <p:spPr>
          <a:xfrm>
            <a:off x="5822775" y="4711583"/>
            <a:ext cx="2766646" cy="1242646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The impact of President Truman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3" name="Cloud 22"/>
          <p:cNvSpPr/>
          <p:nvPr/>
        </p:nvSpPr>
        <p:spPr>
          <a:xfrm>
            <a:off x="855785" y="4848287"/>
            <a:ext cx="2766646" cy="1242646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Victories in the Supreme Court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312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021" y="0"/>
            <a:ext cx="451297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3" t="4452" r="15873" b="6507"/>
          <a:stretch/>
        </p:blipFill>
        <p:spPr bwMode="auto">
          <a:xfrm>
            <a:off x="8092964" y="115613"/>
            <a:ext cx="903891" cy="840828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4152900" y="1392482"/>
            <a:ext cx="2552700" cy="45720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152900" y="3055303"/>
            <a:ext cx="2552700" cy="45720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152900" y="4476487"/>
            <a:ext cx="2552700" cy="45720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66700" y="956441"/>
            <a:ext cx="3886200" cy="144780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How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significant was the role of the NAACP in the emergence of the Civil Rights movement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6700" y="4289878"/>
            <a:ext cx="3886200" cy="830418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was achieved by the NAACP in the 1930s and 1940s?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66700" y="2808866"/>
            <a:ext cx="3886200" cy="950074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</a:t>
            </a:r>
            <a:r>
              <a:rPr lang="en-US" dirty="0" smtClean="0">
                <a:solidFill>
                  <a:schemeClr val="tx1"/>
                </a:solidFill>
                <a:latin typeface="Calibri"/>
              </a:rPr>
              <a:t>was the impact of the world wars on the Civil Rights Movement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631021" cy="761724"/>
          </a:xfrm>
          <a:prstGeom prst="rect">
            <a:avLst/>
          </a:prstGeom>
          <a:solidFill>
            <a:srgbClr val="97D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0748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  <a:p>
            <a:pPr marL="0" marR="0" lvl="0" indent="0" algn="ctr" defTabSz="40748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en-US" sz="3200" dirty="0" smtClean="0">
                <a:solidFill>
                  <a:prstClr val="white"/>
                </a:solidFill>
                <a:latin typeface="Kristen ITC" panose="03050502040202030202" pitchFamily="66" charset="0"/>
              </a:rPr>
              <a:t>Demonstrate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4152900" y="5999032"/>
            <a:ext cx="2552700" cy="45720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66700" y="5752595"/>
            <a:ext cx="3886200" cy="950074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How far had the lives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of Black Americans changed between 1909 and 1950?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52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6172200"/>
            <a:ext cx="9144000" cy="685800"/>
            <a:chOff x="0" y="4580821"/>
            <a:chExt cx="9144000" cy="562681"/>
          </a:xfrm>
        </p:grpSpPr>
        <p:sp>
          <p:nvSpPr>
            <p:cNvPr id="5" name="Rectangle 4"/>
            <p:cNvSpPr/>
            <p:nvPr/>
          </p:nvSpPr>
          <p:spPr>
            <a:xfrm>
              <a:off x="2" y="4580821"/>
              <a:ext cx="9143998" cy="562681"/>
            </a:xfrm>
            <a:prstGeom prst="rect">
              <a:avLst/>
            </a:prstGeom>
            <a:solidFill>
              <a:srgbClr val="97D7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Picture 5" descr="Screen Shot 2015-02-09 at 12.07.14 PM.png"/>
            <p:cNvPicPr>
              <a:picLocks noChangeAspect="1"/>
            </p:cNvPicPr>
            <p:nvPr/>
          </p:nvPicPr>
          <p:blipFill>
            <a:blip r:embed="rId2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86164"/>
              <a:ext cx="2813538" cy="557336"/>
            </a:xfrm>
            <a:prstGeom prst="rect">
              <a:avLst/>
            </a:prstGeom>
          </p:spPr>
        </p:pic>
        <p:pic>
          <p:nvPicPr>
            <p:cNvPr id="7" name="Picture 6" descr="GEMS_PhotoLogo_9_DB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000" y="4640762"/>
              <a:ext cx="922842" cy="435429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0" y="0"/>
            <a:ext cx="9144000" cy="761724"/>
          </a:xfrm>
          <a:prstGeom prst="rect">
            <a:avLst/>
          </a:prstGeom>
          <a:solidFill>
            <a:srgbClr val="97D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0748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  <a:p>
            <a:pPr marL="0" marR="0" lvl="0" indent="0" algn="ctr" defTabSz="40748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en-US" sz="3200" noProof="0" dirty="0" smtClean="0">
                <a:solidFill>
                  <a:prstClr val="white"/>
                </a:solidFill>
                <a:latin typeface="Kristen ITC" panose="03050502040202030202" pitchFamily="66" charset="0"/>
              </a:rPr>
              <a:t>Consolidate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" r="256" b="15056"/>
          <a:stretch/>
        </p:blipFill>
        <p:spPr>
          <a:xfrm>
            <a:off x="0" y="761724"/>
            <a:ext cx="9120554" cy="5428061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28100" y="862502"/>
            <a:ext cx="3910146" cy="20035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800" b="1" u="sng" dirty="0" smtClean="0">
              <a:solidFill>
                <a:schemeClr val="tx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Is historical objectivity possible in the study of Civil Rights?</a:t>
            </a:r>
          </a:p>
        </p:txBody>
      </p:sp>
    </p:spTree>
    <p:extLst>
      <p:ext uri="{BB962C8B-B14F-4D97-AF65-F5344CB8AC3E}">
        <p14:creationId xmlns:p14="http://schemas.microsoft.com/office/powerpoint/2010/main" val="767799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494</TotalTime>
  <Words>356</Words>
  <Application>Microsoft Office PowerPoint</Application>
  <PresentationFormat>On-screen Show (4:3)</PresentationFormat>
  <Paragraphs>54</Paragraphs>
  <Slides>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ＭＳ Ｐゴシック</vt:lpstr>
      <vt:lpstr>Arial</vt:lpstr>
      <vt:lpstr>Calibri</vt:lpstr>
      <vt:lpstr>Calibri Light</vt:lpstr>
      <vt:lpstr>Comic Sans MS</vt:lpstr>
      <vt:lpstr>Kristen ITC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Loxston-Baker</dc:creator>
  <cp:lastModifiedBy>Helen Loxston-Baker</cp:lastModifiedBy>
  <cp:revision>48</cp:revision>
  <dcterms:created xsi:type="dcterms:W3CDTF">2017-01-25T04:36:07Z</dcterms:created>
  <dcterms:modified xsi:type="dcterms:W3CDTF">2017-02-18T01:41:58Z</dcterms:modified>
</cp:coreProperties>
</file>