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1" r:id="rId3"/>
    <p:sldId id="260" r:id="rId4"/>
    <p:sldId id="259" r:id="rId5"/>
    <p:sldId id="270" r:id="rId6"/>
    <p:sldId id="271" r:id="rId7"/>
    <p:sldId id="257"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2/25/2017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2/25/2017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651093"/>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Entry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8" name="TextBox 7"/>
          <p:cNvSpPr txBox="1"/>
          <p:nvPr/>
        </p:nvSpPr>
        <p:spPr>
          <a:xfrm>
            <a:off x="576943" y="1045029"/>
            <a:ext cx="7913914" cy="954107"/>
          </a:xfrm>
          <a:prstGeom prst="rect">
            <a:avLst/>
          </a:prstGeom>
          <a:noFill/>
        </p:spPr>
        <p:txBody>
          <a:bodyPr wrap="square" rtlCol="0">
            <a:spAutoFit/>
          </a:bodyPr>
          <a:lstStyle/>
          <a:p>
            <a:pPr algn="ctr"/>
            <a:r>
              <a:rPr lang="en-US" sz="2800" dirty="0" smtClean="0"/>
              <a:t>See how many questions on the ‘I can tell you sheet’ you can complete at the start of the lesson.</a:t>
            </a:r>
            <a:endParaRPr lang="en-US" sz="2800" dirty="0"/>
          </a:p>
        </p:txBody>
      </p:sp>
      <p:pic>
        <p:nvPicPr>
          <p:cNvPr id="2052" name="Picture 4" descr="https://www.lonelyplanet.com/travel-blog/tip-article/wordpress_uploads/2012/06/P11903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943" y="2369251"/>
            <a:ext cx="5741215" cy="382338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477000" y="3189515"/>
            <a:ext cx="2438400" cy="1754326"/>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smtClean="0"/>
              <a:t>This picture shows the border of North and South Korea.</a:t>
            </a:r>
          </a:p>
          <a:p>
            <a:pPr algn="ctr"/>
            <a:endParaRPr lang="en-US" b="1" dirty="0"/>
          </a:p>
          <a:p>
            <a:pPr algn="ctr"/>
            <a:r>
              <a:rPr lang="en-US" dirty="0" smtClean="0"/>
              <a:t>Is this the world’s most dangerous border?</a:t>
            </a:r>
            <a:endParaRPr lang="en-US" dirty="0"/>
          </a:p>
        </p:txBody>
      </p:sp>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31762" y="1112249"/>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a:t>
            </a:r>
            <a:r>
              <a:rPr lang="en-US" sz="2400" dirty="0" smtClean="0">
                <a:solidFill>
                  <a:prstClr val="black"/>
                </a:solidFill>
                <a:latin typeface="Calibri" panose="020F0502020204030204"/>
              </a:rPr>
              <a:t>the </a:t>
            </a:r>
            <a:r>
              <a:rPr lang="en-US" sz="2400" dirty="0" smtClean="0">
                <a:solidFill>
                  <a:prstClr val="black"/>
                </a:solidFill>
                <a:latin typeface="Calibri" panose="020F0502020204030204"/>
              </a:rPr>
              <a:t>key reasons why the US participated in the US War and know some of the key events.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can explain the different reasons for the US intervention in Korea and know the key events in the war.</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270193"/>
            <a:ext cx="2724150" cy="3471920"/>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Arial"/>
                <a:cs typeface="Arial"/>
              </a:rPr>
              <a:t>You </a:t>
            </a:r>
            <a:r>
              <a:rPr lang="en-US" sz="2000" dirty="0" smtClean="0">
                <a:solidFill>
                  <a:srgbClr val="262626"/>
                </a:solidFill>
                <a:latin typeface="Arial"/>
                <a:cs typeface="Arial"/>
              </a:rPr>
              <a:t>can explain the different interpretations for the US participation in the Korean War and can explain the significant events in the outcome of the Korean War.</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85738" y="1873880"/>
            <a:ext cx="61954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explain the main</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reasons why America intervened in Korea.</a:t>
            </a: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lang="en-GB" altLang="en-US" sz="2000" baseline="0" dirty="0" smtClean="0">
                <a:solidFill>
                  <a:prstClr val="black"/>
                </a:solidFill>
                <a:latin typeface="Arial" panose="020B0604020202020204" pitchFamily="34" charset="0"/>
              </a:rPr>
              <a:t>To</a:t>
            </a:r>
            <a:r>
              <a:rPr lang="en-GB" altLang="en-US" sz="2000" dirty="0" smtClean="0">
                <a:solidFill>
                  <a:prstClr val="black"/>
                </a:solidFill>
                <a:latin typeface="Arial" panose="020B0604020202020204" pitchFamily="34" charset="0"/>
              </a:rPr>
              <a:t> know the key events in the Korean War.</a:t>
            </a: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6442841" y="1125539"/>
            <a:ext cx="2512247" cy="201329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Appeasement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Economic imperialism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ROK – Republic of Korea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Pusan Perimeter</a:t>
            </a:r>
            <a:endPar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4626656" cy="811025"/>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600" b="1" dirty="0" smtClean="0">
                <a:solidFill>
                  <a:prstClr val="black"/>
                </a:solidFill>
                <a:latin typeface="Calibri" panose="020F0502020204030204"/>
              </a:rPr>
              <a:t>The Korean War 1950-3</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Connect </a:t>
            </a:r>
            <a:r>
              <a:rPr lang="en-US" sz="3200" dirty="0" smtClean="0">
                <a:solidFill>
                  <a:prstClr val="white"/>
                </a:solidFill>
                <a:latin typeface="Kristen ITC" panose="03050502040202030202" pitchFamily="66" charset="0"/>
              </a:rPr>
              <a:t>Activity - Background</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266700" y="858602"/>
            <a:ext cx="8610600" cy="3939540"/>
          </a:xfrm>
          <a:prstGeom prst="rect">
            <a:avLst/>
          </a:prstGeom>
          <a:noFill/>
        </p:spPr>
        <p:txBody>
          <a:bodyPr wrap="square" rtlCol="0">
            <a:spAutoFit/>
          </a:bodyPr>
          <a:lstStyle/>
          <a:p>
            <a:pPr algn="ctr"/>
            <a:r>
              <a:rPr lang="en-US" sz="2800" b="1" dirty="0" smtClean="0"/>
              <a:t>Memory exercise</a:t>
            </a:r>
          </a:p>
          <a:p>
            <a:endParaRPr lang="en-US" dirty="0"/>
          </a:p>
          <a:p>
            <a:pPr algn="ctr"/>
            <a:r>
              <a:rPr lang="en-US" sz="2400" dirty="0" smtClean="0"/>
              <a:t>In two team you will get 30 seconds to look at the diagram on the next slide which </a:t>
            </a:r>
            <a:r>
              <a:rPr lang="en-US" sz="2400" dirty="0" err="1" smtClean="0"/>
              <a:t>summarises</a:t>
            </a:r>
            <a:r>
              <a:rPr lang="en-US" sz="2400" dirty="0" smtClean="0"/>
              <a:t> why the US became involved in the Korean War. During this time you cannot make any notes.</a:t>
            </a:r>
          </a:p>
          <a:p>
            <a:pPr algn="ctr"/>
            <a:endParaRPr lang="en-US" sz="2400" dirty="0"/>
          </a:p>
          <a:p>
            <a:pPr algn="ctr"/>
            <a:r>
              <a:rPr lang="en-US" sz="2400" dirty="0" smtClean="0"/>
              <a:t>After the 30 seconds as a team you will need to recreate the diagram outlining the key reasons why the US participated in the Korean War from 1950.</a:t>
            </a:r>
          </a:p>
          <a:p>
            <a:endParaRPr lang="en-US" dirty="0"/>
          </a:p>
          <a:p>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9975" y="440423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25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287485" y="3004459"/>
            <a:ext cx="2296885" cy="9470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tx1"/>
                </a:solidFill>
              </a:rPr>
              <a:t>Reasons for US participation in Korea</a:t>
            </a:r>
            <a:endParaRPr lang="en-US" dirty="0">
              <a:solidFill>
                <a:schemeClr val="tx1"/>
              </a:solidFill>
            </a:endParaRPr>
          </a:p>
        </p:txBody>
      </p:sp>
      <p:sp>
        <p:nvSpPr>
          <p:cNvPr id="3" name="TextBox 2"/>
          <p:cNvSpPr txBox="1"/>
          <p:nvPr/>
        </p:nvSpPr>
        <p:spPr>
          <a:xfrm>
            <a:off x="206820" y="601299"/>
            <a:ext cx="2405745" cy="2062103"/>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1. American anti-Communism</a:t>
            </a:r>
          </a:p>
          <a:p>
            <a:r>
              <a:rPr lang="en-US" sz="1600" dirty="0" smtClean="0"/>
              <a:t>The USA feared Communism and believed its security would be threatened if more and more Communist states existed.</a:t>
            </a:r>
            <a:endParaRPr lang="en-US" sz="1600" dirty="0"/>
          </a:p>
        </p:txBody>
      </p:sp>
      <p:sp>
        <p:nvSpPr>
          <p:cNvPr id="4" name="TextBox 3"/>
          <p:cNvSpPr txBox="1"/>
          <p:nvPr/>
        </p:nvSpPr>
        <p:spPr>
          <a:xfrm>
            <a:off x="2841169" y="108857"/>
            <a:ext cx="3091546" cy="255454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2. Balance of world power</a:t>
            </a:r>
          </a:p>
          <a:p>
            <a:r>
              <a:rPr lang="en-US" sz="1600" dirty="0" smtClean="0"/>
              <a:t>By 1950 the USA believed that the balance of power was tilting in </a:t>
            </a:r>
            <a:r>
              <a:rPr lang="en-US" sz="1600" dirty="0" err="1" smtClean="0"/>
              <a:t>favour</a:t>
            </a:r>
            <a:r>
              <a:rPr lang="en-US" sz="1600" dirty="0" smtClean="0"/>
              <a:t> of Communism.  Between 1948-49 a number of events in eastern Europe added to this fear. (Berlin blockade, soviet atomic bomb test)  In 1949 Mao came to power in China, communism now seemed to be spreading to Asia.</a:t>
            </a:r>
            <a:endParaRPr lang="en-US" sz="1600" dirty="0"/>
          </a:p>
        </p:txBody>
      </p:sp>
      <p:sp>
        <p:nvSpPr>
          <p:cNvPr id="5" name="TextBox 4"/>
          <p:cNvSpPr txBox="1"/>
          <p:nvPr/>
        </p:nvSpPr>
        <p:spPr>
          <a:xfrm>
            <a:off x="6085114" y="108857"/>
            <a:ext cx="2797629" cy="3539430"/>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3. McCarthyism &amp; domestic political concerns</a:t>
            </a:r>
          </a:p>
          <a:p>
            <a:r>
              <a:rPr lang="en-US" sz="1600" dirty="0" smtClean="0"/>
              <a:t>Truman needed to be seen as being tough on Communism after both his ‘Truman Doctrine’ speech (1947), McCarthy’s accusations (1950) of Communists in the State Department.  His party (Democrats) also faced congressional elections in Nov 1950.  Truman needed to rally the American people around their president.</a:t>
            </a:r>
            <a:endParaRPr lang="en-US" sz="1600" dirty="0"/>
          </a:p>
        </p:txBody>
      </p:sp>
      <p:sp>
        <p:nvSpPr>
          <p:cNvPr id="6" name="TextBox 5"/>
          <p:cNvSpPr txBox="1"/>
          <p:nvPr/>
        </p:nvSpPr>
        <p:spPr>
          <a:xfrm>
            <a:off x="185052" y="3004459"/>
            <a:ext cx="2427513" cy="3046988"/>
          </a:xfrm>
          <a:prstGeom prst="rect">
            <a:avLst/>
          </a:prstGeom>
          <a:solidFill>
            <a:srgbClr val="FFFF66"/>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4. NSC-68</a:t>
            </a:r>
          </a:p>
          <a:p>
            <a:r>
              <a:rPr lang="en-US" sz="1600" dirty="0" smtClean="0"/>
              <a:t>The National Security Council planning paper (1950) recommended; the USA develop more powerful bombs, build up conventional forces to defend the US and fight limited wars abroad, raise taxes, seek allies and get the American public behind the fight.</a:t>
            </a:r>
            <a:endParaRPr lang="en-US" sz="1600" dirty="0"/>
          </a:p>
        </p:txBody>
      </p:sp>
      <p:sp>
        <p:nvSpPr>
          <p:cNvPr id="8" name="TextBox 7"/>
          <p:cNvSpPr txBox="1"/>
          <p:nvPr/>
        </p:nvSpPr>
        <p:spPr>
          <a:xfrm>
            <a:off x="2841169" y="4411300"/>
            <a:ext cx="3091545" cy="2062103"/>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5. Fears of Japan</a:t>
            </a:r>
          </a:p>
          <a:p>
            <a:r>
              <a:rPr lang="en-US" sz="1600" dirty="0" smtClean="0"/>
              <a:t>After WWII Japan’s relations with America improved.  Only 100 miles from Korea the US was worried about the threat of Communism spreading further.  Japan was seen as vital for the </a:t>
            </a:r>
            <a:r>
              <a:rPr lang="en-US" sz="1600" dirty="0" err="1" smtClean="0"/>
              <a:t>defence</a:t>
            </a:r>
            <a:r>
              <a:rPr lang="en-US" sz="1600" dirty="0" smtClean="0"/>
              <a:t> of the west against Communism.</a:t>
            </a:r>
            <a:endParaRPr lang="en-US" sz="1600" dirty="0"/>
          </a:p>
        </p:txBody>
      </p:sp>
      <p:sp>
        <p:nvSpPr>
          <p:cNvPr id="9" name="TextBox 8"/>
          <p:cNvSpPr txBox="1"/>
          <p:nvPr/>
        </p:nvSpPr>
        <p:spPr>
          <a:xfrm>
            <a:off x="6085114" y="3810000"/>
            <a:ext cx="2797629" cy="2800767"/>
          </a:xfrm>
          <a:prstGeom prst="rect">
            <a:avLst/>
          </a:prstGeom>
          <a:solidFill>
            <a:srgbClr val="CC99FF"/>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6. The UN &amp; lessons from history</a:t>
            </a:r>
          </a:p>
          <a:p>
            <a:r>
              <a:rPr lang="en-US" sz="1600" dirty="0" smtClean="0"/>
              <a:t>The failure of the League of nations had played a role in the outbreak of WWII.  Truman believed appeasement must be avoided.  He believed the UN was being tested when North Korea attacked South Korea and if it failed this could result in another World War.</a:t>
            </a:r>
            <a:endParaRPr lang="en-US" sz="1600" dirty="0"/>
          </a:p>
        </p:txBody>
      </p:sp>
      <p:cxnSp>
        <p:nvCxnSpPr>
          <p:cNvPr id="11" name="Straight Arrow Connector 10"/>
          <p:cNvCxnSpPr>
            <a:stCxn id="7" idx="1"/>
          </p:cNvCxnSpPr>
          <p:nvPr/>
        </p:nvCxnSpPr>
        <p:spPr>
          <a:xfrm flipH="1" flipV="1">
            <a:off x="2612565" y="2663402"/>
            <a:ext cx="1011291" cy="47975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a:stCxn id="7" idx="0"/>
          </p:cNvCxnSpPr>
          <p:nvPr/>
        </p:nvCxnSpPr>
        <p:spPr>
          <a:xfrm flipH="1" flipV="1">
            <a:off x="4435927" y="2579914"/>
            <a:ext cx="1" cy="42454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a:stCxn id="7" idx="2"/>
          </p:cNvCxnSpPr>
          <p:nvPr/>
        </p:nvCxnSpPr>
        <p:spPr>
          <a:xfrm flipH="1">
            <a:off x="2612565" y="3477987"/>
            <a:ext cx="674920" cy="12234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a:stCxn id="7" idx="7"/>
          </p:cNvCxnSpPr>
          <p:nvPr/>
        </p:nvCxnSpPr>
        <p:spPr>
          <a:xfrm flipV="1">
            <a:off x="5247999" y="2897054"/>
            <a:ext cx="837115" cy="246098"/>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flipH="1">
            <a:off x="4435927" y="3957987"/>
            <a:ext cx="1" cy="56996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a:stCxn id="7" idx="5"/>
          </p:cNvCxnSpPr>
          <p:nvPr/>
        </p:nvCxnSpPr>
        <p:spPr>
          <a:xfrm>
            <a:off x="5247999" y="3812821"/>
            <a:ext cx="837115" cy="430149"/>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32697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021" y="0"/>
            <a:ext cx="451297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5873" t="4452" r="15873" b="6507"/>
          <a:stretch/>
        </p:blipFill>
        <p:spPr bwMode="auto">
          <a:xfrm>
            <a:off x="8092964" y="115613"/>
            <a:ext cx="903891" cy="840828"/>
          </a:xfrm>
          <a:prstGeom prst="ellipse">
            <a:avLst/>
          </a:prstGeom>
          <a:ln w="9525">
            <a:solidFill>
              <a:schemeClr val="tx1"/>
            </a:solidFill>
            <a:miter lim="800000"/>
            <a:headEnd/>
            <a:tailEnd/>
          </a:ln>
          <a:effectLst>
            <a:glow rad="63500">
              <a:schemeClr val="accent1">
                <a:satMod val="175000"/>
                <a:alpha val="40000"/>
              </a:schemeClr>
            </a:glow>
            <a:outerShdw blurRad="76200" dist="38100" dir="7800000" algn="tl" rotWithShape="0">
              <a:srgbClr val="000000">
                <a:alpha val="40000"/>
              </a:srgbClr>
            </a:outerShdw>
            <a:reflection blurRad="6350" stA="52000" endA="300" endPos="35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Lst>
        </p:spPr>
      </p:pic>
      <p:sp>
        <p:nvSpPr>
          <p:cNvPr id="2" name="Right Arrow 1"/>
          <p:cNvSpPr/>
          <p:nvPr/>
        </p:nvSpPr>
        <p:spPr>
          <a:xfrm>
            <a:off x="4152900" y="1392482"/>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ight Arrow 11"/>
          <p:cNvSpPr/>
          <p:nvPr/>
        </p:nvSpPr>
        <p:spPr>
          <a:xfrm>
            <a:off x="4159758" y="3394841"/>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ight Arrow 12"/>
          <p:cNvSpPr/>
          <p:nvPr/>
        </p:nvSpPr>
        <p:spPr>
          <a:xfrm>
            <a:off x="4194394" y="5410200"/>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Rounded Rectangle 2"/>
          <p:cNvSpPr/>
          <p:nvPr/>
        </p:nvSpPr>
        <p:spPr>
          <a:xfrm>
            <a:off x="308194" y="4806043"/>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Why did</a:t>
            </a:r>
            <a:r>
              <a:rPr kumimoji="0" lang="en-US" sz="1800" b="0" i="0" u="none" strike="noStrike" kern="1200" cap="none" spc="0" normalizeH="0" noProof="0" dirty="0" smtClean="0">
                <a:ln>
                  <a:noFill/>
                </a:ln>
                <a:solidFill>
                  <a:prstClr val="black"/>
                </a:solidFill>
                <a:effectLst/>
                <a:uLnTx/>
                <a:uFillTx/>
                <a:latin typeface="Calibri"/>
                <a:ea typeface="+mn-ea"/>
                <a:cs typeface="+mn-cs"/>
              </a:rPr>
              <a:t> the US intervene in the Korean war?</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ounded Rectangle 13"/>
          <p:cNvSpPr/>
          <p:nvPr/>
        </p:nvSpPr>
        <p:spPr>
          <a:xfrm>
            <a:off x="273558" y="897182"/>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Explain how the Western viewpoint on the reasons for US intervention in Korea have changed.</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ounded Rectangle 14"/>
          <p:cNvSpPr/>
          <p:nvPr/>
        </p:nvSpPr>
        <p:spPr>
          <a:xfrm>
            <a:off x="273558" y="2899541"/>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dirty="0" smtClean="0">
                <a:solidFill>
                  <a:prstClr val="black"/>
                </a:solidFill>
              </a:rPr>
              <a:t>Describe two different viewpoints about the reasons for US intervention in Korea.</a:t>
            </a:r>
            <a:endParaRPr lang="en-US" dirty="0">
              <a:solidFill>
                <a:prstClr val="black"/>
              </a:solidFill>
            </a:endParaRPr>
          </a:p>
        </p:txBody>
      </p:sp>
      <p:sp>
        <p:nvSpPr>
          <p:cNvPr id="11" name="Rectangle 10"/>
          <p:cNvSpPr/>
          <p:nvPr/>
        </p:nvSpPr>
        <p:spPr>
          <a:xfrm>
            <a:off x="0" y="0"/>
            <a:ext cx="4631021"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0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000" dirty="0" smtClean="0">
                <a:solidFill>
                  <a:prstClr val="white"/>
                </a:solidFill>
                <a:latin typeface="Kristen ITC" panose="03050502040202030202" pitchFamily="66" charset="0"/>
              </a:rPr>
              <a:t>Progress Check</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1618979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smtClean="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Activity – Key Events</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152400" y="936171"/>
            <a:ext cx="8654143" cy="646331"/>
          </a:xfrm>
          <a:prstGeom prst="rect">
            <a:avLst/>
          </a:prstGeom>
          <a:noFill/>
        </p:spPr>
        <p:txBody>
          <a:bodyPr wrap="square" rtlCol="0">
            <a:spAutoFit/>
          </a:bodyPr>
          <a:lstStyle/>
          <a:p>
            <a:r>
              <a:rPr lang="en-US" dirty="0" smtClean="0"/>
              <a:t>Use the textbook to find the answers to the following questions about the course of events in the Korean War.</a:t>
            </a:r>
          </a:p>
        </p:txBody>
      </p:sp>
      <p:sp>
        <p:nvSpPr>
          <p:cNvPr id="9" name="TextBox 8"/>
          <p:cNvSpPr txBox="1"/>
          <p:nvPr/>
        </p:nvSpPr>
        <p:spPr>
          <a:xfrm>
            <a:off x="261257" y="1741714"/>
            <a:ext cx="8545286" cy="3785652"/>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AutoNum type="arabicPeriod"/>
            </a:pPr>
            <a:r>
              <a:rPr lang="en-US" sz="2400" dirty="0" smtClean="0"/>
              <a:t>How did Truman react to the North Korean attack on South Korea?</a:t>
            </a:r>
          </a:p>
          <a:p>
            <a:pPr marL="342900" indent="-342900">
              <a:buAutoNum type="arabicPeriod"/>
            </a:pPr>
            <a:r>
              <a:rPr lang="en-US" sz="2400" dirty="0" smtClean="0"/>
              <a:t>Why was the US entry in the Korean War so significant?</a:t>
            </a:r>
          </a:p>
          <a:p>
            <a:pPr marL="342900" indent="-342900">
              <a:buAutoNum type="arabicPeriod"/>
            </a:pPr>
            <a:r>
              <a:rPr lang="en-US" sz="2400" dirty="0" smtClean="0"/>
              <a:t>How well did the US/UN/ROK forces do in the summer and autumn of 1950?</a:t>
            </a:r>
          </a:p>
          <a:p>
            <a:pPr marL="342900" indent="-342900">
              <a:buAutoNum type="arabicPeriod"/>
            </a:pPr>
            <a:r>
              <a:rPr lang="en-US" sz="2400" dirty="0" smtClean="0"/>
              <a:t>How and why did US war aims change in September 1950?</a:t>
            </a:r>
          </a:p>
          <a:p>
            <a:pPr marL="342900" indent="-342900">
              <a:buAutoNum type="arabicPeriod"/>
            </a:pPr>
            <a:r>
              <a:rPr lang="en-US" sz="2400" dirty="0" smtClean="0"/>
              <a:t>Why and with what results did China intervene in the Korean War?</a:t>
            </a:r>
          </a:p>
          <a:p>
            <a:pPr marL="342900" indent="-342900">
              <a:buAutoNum type="arabicPeriod"/>
            </a:pPr>
            <a:r>
              <a:rPr lang="en-US" sz="2400" dirty="0" smtClean="0"/>
              <a:t>Why was the battle of ‘Frozen </a:t>
            </a:r>
            <a:r>
              <a:rPr lang="en-US" sz="2400" dirty="0" err="1" smtClean="0"/>
              <a:t>Chosin</a:t>
            </a:r>
            <a:r>
              <a:rPr lang="en-US" sz="2400" dirty="0" smtClean="0"/>
              <a:t>’ such a damaging defeat for the US/UN/ROK forces?</a:t>
            </a:r>
          </a:p>
        </p:txBody>
      </p:sp>
    </p:spTree>
    <p:extLst>
      <p:ext uri="{BB962C8B-B14F-4D97-AF65-F5344CB8AC3E}">
        <p14:creationId xmlns:p14="http://schemas.microsoft.com/office/powerpoint/2010/main" val="1551000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2800" dirty="0" smtClean="0">
                <a:solidFill>
                  <a:prstClr val="white"/>
                </a:solidFill>
                <a:latin typeface="Kristen ITC" panose="03050502040202030202" pitchFamily="66" charset="0"/>
              </a:rPr>
              <a:t>Demonstrate</a:t>
            </a:r>
            <a:r>
              <a:rPr lang="en-US" sz="2800" dirty="0" smtClean="0">
                <a:solidFill>
                  <a:prstClr val="white"/>
                </a:solidFill>
                <a:latin typeface="Kristen ITC" panose="03050502040202030202" pitchFamily="66" charset="0"/>
              </a:rPr>
              <a:t> – I Can tell you…</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10" name="TextBox 9"/>
          <p:cNvSpPr txBox="1"/>
          <p:nvPr/>
        </p:nvSpPr>
        <p:spPr>
          <a:xfrm>
            <a:off x="615043" y="1317172"/>
            <a:ext cx="7913914" cy="954107"/>
          </a:xfrm>
          <a:prstGeom prst="rect">
            <a:avLst/>
          </a:prstGeom>
          <a:noFill/>
        </p:spPr>
        <p:txBody>
          <a:bodyPr wrap="square" rtlCol="0">
            <a:spAutoFit/>
          </a:bodyPr>
          <a:lstStyle/>
          <a:p>
            <a:pPr algn="ctr"/>
            <a:r>
              <a:rPr lang="en-US" sz="2800" dirty="0" smtClean="0"/>
              <a:t>How many of the 20 ‘I can tell you’ questions can you now answer?</a:t>
            </a:r>
            <a:endParaRPr lang="en-US" sz="2800" dirty="0"/>
          </a:p>
        </p:txBody>
      </p:sp>
      <p:pic>
        <p:nvPicPr>
          <p:cNvPr id="3074" name="Picture 2" descr="https://s-media-cache-ak0.pinimg.com/originals/db/45/34/db4534e0a8d70430207d6334770724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57" y="2584903"/>
            <a:ext cx="2747623" cy="366349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media1.britannica.com/eb-media/39/151339-004-68FCF7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180" y="2533649"/>
            <a:ext cx="5238750" cy="371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708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TotalTime>
  <Words>722</Words>
  <Application>Microsoft Office PowerPoint</Application>
  <PresentationFormat>On-screen Show (4:3)</PresentationFormat>
  <Paragraphs>61</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ＭＳ Ｐゴシック</vt:lpstr>
      <vt:lpstr>Arial</vt:lpstr>
      <vt:lpstr>Calibri</vt:lpstr>
      <vt:lpstr>Calibri Light</vt:lpstr>
      <vt:lpstr>Kristen ITC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57</cp:revision>
  <dcterms:created xsi:type="dcterms:W3CDTF">2017-01-25T04:36:07Z</dcterms:created>
  <dcterms:modified xsi:type="dcterms:W3CDTF">2017-02-25T17:07:59Z</dcterms:modified>
</cp:coreProperties>
</file>