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Lst>
  <p:notesMasterIdLst>
    <p:notesMasterId r:id="rId12"/>
  </p:notesMasterIdLst>
  <p:sldIdLst>
    <p:sldId id="261" r:id="rId4"/>
    <p:sldId id="277" r:id="rId5"/>
    <p:sldId id="260" r:id="rId6"/>
    <p:sldId id="269" r:id="rId7"/>
    <p:sldId id="274" r:id="rId8"/>
    <p:sldId id="273" r:id="rId9"/>
    <p:sldId id="278"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8" d="100"/>
          <a:sy n="88" d="100"/>
        </p:scale>
        <p:origin x="14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heme" Target="theme/theme1.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FA163A-D637-4646-9C8A-D9EE13D0A412}" type="datetimeFigureOut">
              <a:rPr lang="en-US" smtClean="0"/>
              <a:t>3/18/2017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D332E1-5C72-415F-B92D-FF4BC07B6DED}" type="slidenum">
              <a:rPr lang="en-US" smtClean="0"/>
              <a:t>‹#›</a:t>
            </a:fld>
            <a:endParaRPr lang="en-US"/>
          </a:p>
        </p:txBody>
      </p:sp>
    </p:spTree>
    <p:extLst>
      <p:ext uri="{BB962C8B-B14F-4D97-AF65-F5344CB8AC3E}">
        <p14:creationId xmlns:p14="http://schemas.microsoft.com/office/powerpoint/2010/main" val="2979836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Leave</a:t>
            </a:r>
            <a:r>
              <a:rPr lang="en-US" baseline="0" dirty="0" smtClean="0"/>
              <a:t> this on screen for the rest of the lesson. </a:t>
            </a:r>
            <a:r>
              <a:rPr lang="en-US" dirty="0" smtClean="0"/>
              <a:t>Teams</a:t>
            </a:r>
            <a:r>
              <a:rPr lang="en-US" baseline="0" dirty="0" smtClean="0"/>
              <a:t> have the rest of </a:t>
            </a:r>
            <a:r>
              <a:rPr lang="en-US" b="1" u="sng" baseline="0" dirty="0" smtClean="0"/>
              <a:t>Lesson 1 </a:t>
            </a:r>
            <a:r>
              <a:rPr lang="en-US" baseline="0" dirty="0" smtClean="0"/>
              <a:t>to prepare.  Set them off preparing using the </a:t>
            </a:r>
            <a:r>
              <a:rPr lang="en-US" b="1" u="sng" baseline="0" dirty="0" smtClean="0"/>
              <a:t>RESOURCES.</a:t>
            </a:r>
          </a:p>
          <a:p>
            <a:r>
              <a:rPr lang="en-US" b="1" u="sng" baseline="0" dirty="0" smtClean="0"/>
              <a:t>RESOURCES</a:t>
            </a:r>
            <a:r>
              <a:rPr lang="en-US" baseline="0" dirty="0" smtClean="0"/>
              <a:t>: Debate script for Speaker 1, 2 and 3 to help students structure debate.  Topic Guides to help students  research arguments.</a:t>
            </a:r>
          </a:p>
          <a:p>
            <a:r>
              <a:rPr lang="en-US" b="1" u="sng" baseline="0" dirty="0" smtClean="0"/>
              <a:t>JUDGES</a:t>
            </a:r>
            <a:r>
              <a:rPr lang="en-US" baseline="0" dirty="0" smtClean="0"/>
              <a:t>: Separate them from their group.  They need to create a table in their books briefly summarizing the arguments for AND against the motion.  Use the TOPIC GUIDE.</a:t>
            </a:r>
          </a:p>
          <a:p>
            <a:r>
              <a:rPr lang="en-US" baseline="0" dirty="0" smtClean="0"/>
              <a:t> You also need to take them through the DEABTE SCORING WORKSHEET.  The debate sheet is double sided. One side explains the categories, the other scores each individual.  Each category is marked out of ten for each speaker.  Each speaker receives an overall mark out of thirty.  The winning team is the one that scores the most points. THEN: Onto the debate.</a:t>
            </a:r>
          </a:p>
          <a:p>
            <a:r>
              <a:rPr lang="en-US" baseline="0" dirty="0" smtClean="0"/>
              <a:t>EXTENSION: (Judges only) Write a paragraph explaining </a:t>
            </a:r>
            <a:r>
              <a:rPr lang="en-US" b="1" u="sng" baseline="0" dirty="0" smtClean="0"/>
              <a:t>your</a:t>
            </a:r>
            <a:r>
              <a:rPr lang="en-US" baseline="0" dirty="0" smtClean="0"/>
              <a:t> answer to the question: “To what extent do you believe the government is responsible for a persons health?”</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A1933B9-037B-4FC8-AB30-0586BFE2E028}" type="slidenum">
              <a:rPr kumimoji="0" lang="en-US"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3470505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64496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591380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4021700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969993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3041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7803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70737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74218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001681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521471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94455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9756303-0ED3-44F9-8454-060D533871BE}"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4870675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5966133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8747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5630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89929399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6953341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715811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7498112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8" name="Footer Placeholder 7"/>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9" name="Slide Number Placeholder 8"/>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9438877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4" name="Footer Placeholder 3"/>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4546689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3" name="Footer Placeholder 2"/>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292238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756303-0ED3-44F9-8454-060D533871BE}" type="datetimeFigureOut">
              <a:rPr lang="en-US" smtClean="0"/>
              <a:t>3/18/2017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9724443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GB"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31320424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GB"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Footer Placeholder 5"/>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7" name="Slide Number Placeholder 6"/>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12797483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7000857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Arial" charset="0"/>
              <a:ea typeface="+mn-ea"/>
              <a:cs typeface="Arial" charset="0"/>
            </a:endParaRPr>
          </a:p>
        </p:txBody>
      </p:sp>
    </p:spTree>
    <p:extLst>
      <p:ext uri="{BB962C8B-B14F-4D97-AF65-F5344CB8AC3E}">
        <p14:creationId xmlns:p14="http://schemas.microsoft.com/office/powerpoint/2010/main" val="36171616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Plain Page">
    <p:spTree>
      <p:nvGrpSpPr>
        <p:cNvPr id="1" name=""/>
        <p:cNvGrpSpPr/>
        <p:nvPr/>
      </p:nvGrpSpPr>
      <p:grpSpPr>
        <a:xfrm>
          <a:off x="0" y="0"/>
          <a:ext cx="0" cy="0"/>
          <a:chOff x="0" y="0"/>
          <a:chExt cx="0" cy="0"/>
        </a:xfrm>
      </p:grpSpPr>
      <p:pic>
        <p:nvPicPr>
          <p:cNvPr id="4" name="Picture 3" descr="GEMSWellington.png"/>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8285228" y="144017"/>
            <a:ext cx="679261" cy="798721"/>
          </a:xfrm>
          <a:prstGeom prst="rect">
            <a:avLst/>
          </a:prstGeom>
        </p:spPr>
      </p:pic>
      <p:sp>
        <p:nvSpPr>
          <p:cNvPr id="19" name="Text Placeholder 11"/>
          <p:cNvSpPr>
            <a:spLocks noGrp="1"/>
          </p:cNvSpPr>
          <p:nvPr>
            <p:ph type="body" sz="quarter" idx="10"/>
          </p:nvPr>
        </p:nvSpPr>
        <p:spPr>
          <a:xfrm>
            <a:off x="179513" y="1196752"/>
            <a:ext cx="8712967" cy="5472608"/>
          </a:xfrm>
        </p:spPr>
        <p:txBody>
          <a:bodyPr>
            <a:normAutofit/>
          </a:bodyPr>
          <a:lstStyle>
            <a:lvl1pPr>
              <a:defRPr sz="1800">
                <a:solidFill>
                  <a:schemeClr val="tx1"/>
                </a:solidFill>
                <a:latin typeface="+mj-lt"/>
              </a:defRPr>
            </a:lvl1pPr>
            <a:lvl2pPr>
              <a:defRPr sz="1500">
                <a:solidFill>
                  <a:schemeClr val="tx1"/>
                </a:solidFill>
                <a:latin typeface="+mj-lt"/>
              </a:defRPr>
            </a:lvl2pPr>
            <a:lvl3pPr>
              <a:defRPr sz="1350">
                <a:solidFill>
                  <a:schemeClr val="tx1"/>
                </a:solidFill>
                <a:latin typeface="+mj-lt"/>
              </a:defRPr>
            </a:lvl3pPr>
            <a:lvl4pPr>
              <a:defRPr sz="1200">
                <a:solidFill>
                  <a:schemeClr val="tx1"/>
                </a:solidFill>
                <a:latin typeface="+mj-lt"/>
              </a:defRPr>
            </a:lvl4pPr>
            <a:lvl5pPr>
              <a:defRPr sz="1200">
                <a:solidFill>
                  <a:schemeClr val="tx1"/>
                </a:solidFill>
                <a:latin typeface="+mj-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pic>
        <p:nvPicPr>
          <p:cNvPr id="16" name="Picture 2" descr="C:\Users\d.taylor_wso\Documents\Documents\Branding\GEMS corner swoosh\GEMS_A4_BLUE_EDUCATION_CMYK.png"/>
          <p:cNvPicPr>
            <a:picLocks noChangeAspect="1" noChangeArrowheads="1"/>
          </p:cNvPicPr>
          <p:nvPr userDrawn="1"/>
        </p:nvPicPr>
        <p:blipFill>
          <a:blip r:embed="rId3" cstate="print">
            <a:extLst>
              <a:ext uri="{28A0092B-C50C-407E-A947-70E740481C1C}">
                <a14:useLocalDpi xmlns:a14="http://schemas.microsoft.com/office/drawing/2010/main"/>
              </a:ext>
            </a:extLst>
          </a:blip>
          <a:srcRect/>
          <a:stretch>
            <a:fillRect/>
          </a:stretch>
        </p:blipFill>
        <p:spPr bwMode="auto">
          <a:xfrm>
            <a:off x="5581268" y="3274596"/>
            <a:ext cx="3599245" cy="3599245"/>
          </a:xfrm>
          <a:prstGeom prst="rect">
            <a:avLst/>
          </a:prstGeom>
          <a:noFill/>
          <a:extLst>
            <a:ext uri="{909E8E84-426E-40DD-AFC4-6F175D3DCCD1}">
              <a14:hiddenFill xmlns:a14="http://schemas.microsoft.com/office/drawing/2010/main">
                <a:solidFill>
                  <a:srgbClr val="FFFFFF"/>
                </a:solidFill>
              </a14:hiddenFill>
            </a:ext>
          </a:extLst>
        </p:spPr>
      </p:pic>
      <p:sp>
        <p:nvSpPr>
          <p:cNvPr id="17" name="Title 9"/>
          <p:cNvSpPr>
            <a:spLocks noGrp="1"/>
          </p:cNvSpPr>
          <p:nvPr>
            <p:ph type="title"/>
          </p:nvPr>
        </p:nvSpPr>
        <p:spPr>
          <a:xfrm>
            <a:off x="179512" y="260648"/>
            <a:ext cx="8064896" cy="634082"/>
          </a:xfrm>
        </p:spPr>
        <p:txBody>
          <a:bodyPr>
            <a:normAutofit/>
          </a:bodyPr>
          <a:lstStyle>
            <a:lvl1pPr algn="l">
              <a:defRPr sz="2100" b="1">
                <a:solidFill>
                  <a:schemeClr val="tx2"/>
                </a:solidFill>
                <a:latin typeface="+mj-lt"/>
              </a:defRPr>
            </a:lvl1pPr>
          </a:lstStyle>
          <a:p>
            <a:r>
              <a:rPr lang="en-US" dirty="0" smtClean="0"/>
              <a:t>Click to edit Master title style</a:t>
            </a:r>
            <a:endParaRPr lang="en-GB" dirty="0"/>
          </a:p>
        </p:txBody>
      </p:sp>
    </p:spTree>
    <p:extLst>
      <p:ext uri="{BB962C8B-B14F-4D97-AF65-F5344CB8AC3E}">
        <p14:creationId xmlns:p14="http://schemas.microsoft.com/office/powerpoint/2010/main" val="10041030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9756303-0ED3-44F9-8454-060D533871BE}"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394364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9756303-0ED3-44F9-8454-060D533871BE}" type="datetimeFigureOut">
              <a:rPr lang="en-US" smtClean="0"/>
              <a:t>3/18/2017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78212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9756303-0ED3-44F9-8454-060D533871BE}" type="datetimeFigureOut">
              <a:rPr lang="en-US" smtClean="0"/>
              <a:t>3/18/2017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2035214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756303-0ED3-44F9-8454-060D533871BE}" type="datetimeFigureOut">
              <a:rPr lang="en-US" smtClean="0"/>
              <a:t>3/18/2017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43578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177732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9756303-0ED3-44F9-8454-060D533871BE}" type="datetimeFigureOut">
              <a:rPr lang="en-US" smtClean="0"/>
              <a:t>3/18/2017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C1F611-2D7C-46BB-8DE1-B3C92C2AD534}" type="slidenum">
              <a:rPr lang="en-US" smtClean="0"/>
              <a:t>‹#›</a:t>
            </a:fld>
            <a:endParaRPr lang="en-US"/>
          </a:p>
        </p:txBody>
      </p:sp>
    </p:spTree>
    <p:extLst>
      <p:ext uri="{BB962C8B-B14F-4D97-AF65-F5344CB8AC3E}">
        <p14:creationId xmlns:p14="http://schemas.microsoft.com/office/powerpoint/2010/main" val="32279660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theme" Target="../theme/theme3.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756303-0ED3-44F9-8454-060D533871BE}" type="datetimeFigureOut">
              <a:rPr lang="en-US" smtClean="0"/>
              <a:t>3/18/2017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C1F611-2D7C-46BB-8DE1-B3C92C2AD534}" type="slidenum">
              <a:rPr lang="en-US" smtClean="0"/>
              <a:t>‹#›</a:t>
            </a:fld>
            <a:endParaRPr lang="en-US"/>
          </a:p>
        </p:txBody>
      </p:sp>
    </p:spTree>
    <p:extLst>
      <p:ext uri="{BB962C8B-B14F-4D97-AF65-F5344CB8AC3E}">
        <p14:creationId xmlns:p14="http://schemas.microsoft.com/office/powerpoint/2010/main" val="20106152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5ADAD49-14B2-41D2-AEB5-08DC6C7FB1D5}"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3/18/2017</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F56ED88-13D1-4D62-AC8F-895ABF0C29EE}"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113642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marL="0" marR="0" lvl="0" indent="0" algn="l" defTabSz="342900" rtl="0" eaLnBrk="1" fontAlgn="auto" latinLnBrk="0" hangingPunct="1">
              <a:lnSpc>
                <a:spcPct val="100000"/>
              </a:lnSpc>
              <a:spcBef>
                <a:spcPts val="0"/>
              </a:spcBef>
              <a:spcAft>
                <a:spcPts val="0"/>
              </a:spcAft>
              <a:buClrTx/>
              <a:buSzTx/>
              <a:buFontTx/>
              <a:buNone/>
              <a:tabLst/>
              <a:defRPr/>
            </a:pPr>
            <a:fld id="{ADA46C60-2D3A-D148-9ED9-308DCD5AF136}" type="datetimeFigureOut">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Arial" charset="0"/>
              </a:rPr>
              <a:pPr marL="0" marR="0" lvl="0" indent="0" algn="l" defTabSz="342900" rtl="0" eaLnBrk="1" fontAlgn="auto" latinLnBrk="0" hangingPunct="1">
                <a:lnSpc>
                  <a:spcPct val="100000"/>
                </a:lnSpc>
                <a:spcBef>
                  <a:spcPts val="0"/>
                </a:spcBef>
                <a:spcAft>
                  <a:spcPts val="0"/>
                </a:spcAft>
                <a:buClrTx/>
                <a:buSzTx/>
                <a:buFontTx/>
                <a:buNone/>
                <a:tabLst/>
                <a:defRPr/>
              </a:pPr>
              <a:t>3/18/2017</a:t>
            </a:fld>
            <a:endParaRPr kumimoji="0" lang="en-US" sz="900" b="0" i="0" u="none" strike="noStrike" kern="1200" cap="none" spc="0" normalizeH="0" baseline="0" noProof="0">
              <a:ln>
                <a:noFill/>
              </a:ln>
              <a:solidFill>
                <a:prstClr val="black">
                  <a:tint val="75000"/>
                </a:prstClr>
              </a:solidFill>
              <a:effectLst/>
              <a:uLnTx/>
              <a:uFillTx/>
              <a:latin typeface="Calibri"/>
              <a:ea typeface="+mn-ea"/>
              <a:cs typeface="Arial" charset="0"/>
            </a:endParaRPr>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a:ln>
                <a:noFill/>
              </a:ln>
              <a:solidFill>
                <a:prstClr val="black">
                  <a:tint val="75000"/>
                </a:prstClr>
              </a:solidFill>
              <a:effectLst/>
              <a:uLnTx/>
              <a:uFillTx/>
              <a:latin typeface="Calibri"/>
              <a:ea typeface="+mn-ea"/>
              <a:cs typeface="Arial" charset="0"/>
            </a:endParaRPr>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marL="0" marR="0" lvl="0" indent="0" algn="r" defTabSz="342900" rtl="0" eaLnBrk="1" fontAlgn="auto" latinLnBrk="0" hangingPunct="1">
              <a:lnSpc>
                <a:spcPct val="100000"/>
              </a:lnSpc>
              <a:spcBef>
                <a:spcPts val="0"/>
              </a:spcBef>
              <a:spcAft>
                <a:spcPts val="0"/>
              </a:spcAft>
              <a:buClrTx/>
              <a:buSzTx/>
              <a:buFontTx/>
              <a:buNone/>
              <a:tabLst/>
              <a:defRPr/>
            </a:pPr>
            <a:fld id="{13C77ED0-7A5A-8F4A-92DC-ECDDB38EE8DD}" type="slidenum">
              <a:rPr kumimoji="0" lang="en-US" sz="900" b="0" i="0" u="none" strike="noStrike" kern="1200" cap="none" spc="0" normalizeH="0" baseline="0" noProof="0" smtClean="0">
                <a:ln>
                  <a:noFill/>
                </a:ln>
                <a:solidFill>
                  <a:prstClr val="black">
                    <a:tint val="75000"/>
                  </a:prstClr>
                </a:solidFill>
                <a:effectLst/>
                <a:uLnTx/>
                <a:uFillTx/>
                <a:latin typeface="Calibri"/>
                <a:ea typeface="+mn-ea"/>
                <a:cs typeface="Arial" charset="0"/>
              </a:rPr>
              <a:pPr marL="0" marR="0" lvl="0" indent="0" algn="r" defTabSz="342900" rtl="0" eaLnBrk="1" fontAlgn="auto" latinLnBrk="0" hangingPunct="1">
                <a:lnSpc>
                  <a:spcPct val="100000"/>
                </a:lnSpc>
                <a:spcBef>
                  <a:spcPts val="0"/>
                </a:spcBef>
                <a:spcAft>
                  <a:spcPts val="0"/>
                </a:spcAft>
                <a:buClrTx/>
                <a:buSzTx/>
                <a:buFontTx/>
                <a:buNone/>
                <a:tabLst/>
                <a:defRPr/>
              </a:pPr>
              <a:t>‹#›</a:t>
            </a:fld>
            <a:endParaRPr kumimoji="0" lang="en-US" sz="900" b="0" i="0" u="none" strike="noStrike" kern="1200" cap="none" spc="0" normalizeH="0" baseline="0" noProof="0">
              <a:ln>
                <a:noFill/>
              </a:ln>
              <a:solidFill>
                <a:prstClr val="black">
                  <a:tint val="75000"/>
                </a:prstClr>
              </a:solidFill>
              <a:effectLst/>
              <a:uLnTx/>
              <a:uFillTx/>
              <a:latin typeface="Calibri"/>
              <a:ea typeface="+mn-ea"/>
              <a:cs typeface="Arial" charset="0"/>
            </a:endParaRPr>
          </a:p>
        </p:txBody>
      </p:sp>
    </p:spTree>
    <p:extLst>
      <p:ext uri="{BB962C8B-B14F-4D97-AF65-F5344CB8AC3E}">
        <p14:creationId xmlns:p14="http://schemas.microsoft.com/office/powerpoint/2010/main" val="25713037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Task on </a:t>
            </a:r>
            <a:r>
              <a:rPr lang="en-US" sz="3200" dirty="0" smtClean="0">
                <a:solidFill>
                  <a:prstClr val="white"/>
                </a:solidFill>
                <a:latin typeface="Kristen ITC" panose="03050502040202030202" pitchFamily="66" charset="0"/>
              </a:rPr>
              <a:t>Entry – Fast Facts</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3" name="Rectangle 2"/>
          <p:cNvSpPr/>
          <p:nvPr/>
        </p:nvSpPr>
        <p:spPr>
          <a:xfrm>
            <a:off x="185057" y="1026341"/>
            <a:ext cx="8773886" cy="3785652"/>
          </a:xfrm>
          <a:prstGeom prst="rect">
            <a:avLst/>
          </a:prstGeom>
        </p:spPr>
        <p:txBody>
          <a:bodyPr wrap="square">
            <a:spAutoFit/>
          </a:bodyPr>
          <a:lstStyle/>
          <a:p>
            <a:pPr marL="342900" indent="-342900">
              <a:buFont typeface="+mj-lt"/>
              <a:buAutoNum type="arabicPeriod"/>
            </a:pPr>
            <a:r>
              <a:rPr lang="en-US" sz="2400" dirty="0" smtClean="0">
                <a:solidFill>
                  <a:srgbClr val="000000"/>
                </a:solidFill>
                <a:latin typeface="Arial" panose="020B0604020202020204" pitchFamily="34" charset="0"/>
              </a:rPr>
              <a:t>What is the population of Canada?</a:t>
            </a:r>
            <a:endParaRPr lang="en-US" sz="2400" dirty="0">
              <a:solidFill>
                <a:srgbClr val="000000"/>
              </a:solidFill>
              <a:latin typeface="Arial" panose="020B0604020202020204" pitchFamily="34" charset="0"/>
            </a:endParaRPr>
          </a:p>
          <a:p>
            <a:pPr marL="342900" indent="-342900">
              <a:buFont typeface="+mj-lt"/>
              <a:buAutoNum type="arabicPeriod"/>
            </a:pPr>
            <a:r>
              <a:rPr lang="en-US" sz="2400" dirty="0">
                <a:solidFill>
                  <a:srgbClr val="000000"/>
                </a:solidFill>
                <a:latin typeface="Arial" panose="020B0604020202020204" pitchFamily="34" charset="0"/>
              </a:rPr>
              <a:t> </a:t>
            </a:r>
            <a:r>
              <a:rPr lang="en-US" sz="2400" dirty="0" smtClean="0">
                <a:solidFill>
                  <a:srgbClr val="000000"/>
                </a:solidFill>
                <a:latin typeface="Arial" panose="020B0604020202020204" pitchFamily="34" charset="0"/>
              </a:rPr>
              <a:t>What is the capital </a:t>
            </a:r>
            <a:r>
              <a:rPr lang="en-US" sz="2400" dirty="0">
                <a:solidFill>
                  <a:srgbClr val="000000"/>
                </a:solidFill>
                <a:latin typeface="Arial" panose="020B0604020202020204" pitchFamily="34" charset="0"/>
              </a:rPr>
              <a:t>city of </a:t>
            </a:r>
            <a:r>
              <a:rPr lang="en-US" sz="2400" dirty="0" smtClean="0">
                <a:solidFill>
                  <a:srgbClr val="000000"/>
                </a:solidFill>
                <a:latin typeface="Arial" panose="020B0604020202020204" pitchFamily="34" charset="0"/>
              </a:rPr>
              <a:t>Canada?</a:t>
            </a:r>
            <a:endParaRPr lang="en-US" sz="2400" dirty="0">
              <a:solidFill>
                <a:srgbClr val="0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 Name three major </a:t>
            </a:r>
            <a:r>
              <a:rPr lang="en-US" sz="2400" dirty="0">
                <a:solidFill>
                  <a:srgbClr val="000000"/>
                </a:solidFill>
                <a:latin typeface="Arial" panose="020B0604020202020204" pitchFamily="34" charset="0"/>
              </a:rPr>
              <a:t>cities </a:t>
            </a:r>
            <a:r>
              <a:rPr lang="en-US" sz="2400" dirty="0" smtClean="0">
                <a:solidFill>
                  <a:srgbClr val="000000"/>
                </a:solidFill>
                <a:latin typeface="Arial" panose="020B0604020202020204" pitchFamily="34" charset="0"/>
              </a:rPr>
              <a:t>in Canada.</a:t>
            </a:r>
            <a:endParaRPr lang="en-US" sz="2400" dirty="0">
              <a:solidFill>
                <a:srgbClr val="0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 What are the two </a:t>
            </a:r>
            <a:r>
              <a:rPr lang="en-US" sz="2400" dirty="0">
                <a:solidFill>
                  <a:srgbClr val="000000"/>
                </a:solidFill>
                <a:latin typeface="Arial" panose="020B0604020202020204" pitchFamily="34" charset="0"/>
              </a:rPr>
              <a:t>main languages spoken in </a:t>
            </a:r>
            <a:r>
              <a:rPr lang="en-US" sz="2400" dirty="0" smtClean="0">
                <a:solidFill>
                  <a:srgbClr val="000000"/>
                </a:solidFill>
                <a:latin typeface="Arial" panose="020B0604020202020204" pitchFamily="34" charset="0"/>
              </a:rPr>
              <a:t>Canada?</a:t>
            </a:r>
            <a:endParaRPr lang="en-US" sz="2400" dirty="0">
              <a:solidFill>
                <a:srgbClr val="0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 How many lakes does Canada have?</a:t>
            </a:r>
            <a:endParaRPr lang="en-US" sz="2400" dirty="0">
              <a:solidFill>
                <a:srgbClr val="0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What is the </a:t>
            </a:r>
            <a:r>
              <a:rPr lang="en-US" sz="2400" dirty="0">
                <a:solidFill>
                  <a:srgbClr val="000000"/>
                </a:solidFill>
                <a:latin typeface="Arial" panose="020B0604020202020204" pitchFamily="34" charset="0"/>
              </a:rPr>
              <a:t>most popular sport in </a:t>
            </a:r>
            <a:r>
              <a:rPr lang="en-US" sz="2400" dirty="0" smtClean="0">
                <a:solidFill>
                  <a:srgbClr val="000000"/>
                </a:solidFill>
                <a:latin typeface="Arial" panose="020B0604020202020204" pitchFamily="34" charset="0"/>
              </a:rPr>
              <a:t>Canada?</a:t>
            </a:r>
            <a:endParaRPr lang="en-US" sz="2400" dirty="0">
              <a:solidFill>
                <a:srgbClr val="0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 What is the </a:t>
            </a:r>
            <a:r>
              <a:rPr lang="en-US" sz="2400" dirty="0">
                <a:solidFill>
                  <a:srgbClr val="000000"/>
                </a:solidFill>
                <a:latin typeface="Arial" panose="020B0604020202020204" pitchFamily="34" charset="0"/>
              </a:rPr>
              <a:t>Canadian symbol </a:t>
            </a:r>
            <a:r>
              <a:rPr lang="en-US" sz="2400" dirty="0" smtClean="0">
                <a:solidFill>
                  <a:srgbClr val="000000"/>
                </a:solidFill>
                <a:latin typeface="Arial" panose="020B0604020202020204" pitchFamily="34" charset="0"/>
              </a:rPr>
              <a:t>which </a:t>
            </a:r>
            <a:r>
              <a:rPr lang="en-US" sz="2400" dirty="0">
                <a:solidFill>
                  <a:srgbClr val="000000"/>
                </a:solidFill>
                <a:latin typeface="Arial" panose="020B0604020202020204" pitchFamily="34" charset="0"/>
              </a:rPr>
              <a:t>features prominently on the national </a:t>
            </a:r>
            <a:r>
              <a:rPr lang="en-US" sz="2400" dirty="0" smtClean="0">
                <a:solidFill>
                  <a:srgbClr val="000000"/>
                </a:solidFill>
                <a:latin typeface="Arial" panose="020B0604020202020204" pitchFamily="34" charset="0"/>
              </a:rPr>
              <a:t>flag?</a:t>
            </a:r>
          </a:p>
          <a:p>
            <a:pPr marL="342900" indent="-342900">
              <a:buFont typeface="+mj-lt"/>
              <a:buAutoNum type="arabicPeriod"/>
            </a:pPr>
            <a:r>
              <a:rPr lang="en-US" sz="2400" dirty="0" smtClean="0">
                <a:solidFill>
                  <a:srgbClr val="000000"/>
                </a:solidFill>
                <a:latin typeface="Arial" panose="020B0604020202020204" pitchFamily="34" charset="0"/>
              </a:rPr>
              <a:t>What percentage of the population is made up of indigenous (first) people?</a:t>
            </a:r>
            <a:endParaRPr lang="en-US" sz="2400" dirty="0">
              <a:solidFill>
                <a:srgbClr val="000000"/>
              </a:solidFill>
              <a:latin typeface="Arial" panose="020B0604020202020204" pitchFamily="34" charset="0"/>
            </a:endParaRPr>
          </a:p>
        </p:txBody>
      </p:sp>
      <p:sp>
        <p:nvSpPr>
          <p:cNvPr id="4" name="Rounded Rectangle 3"/>
          <p:cNvSpPr/>
          <p:nvPr/>
        </p:nvSpPr>
        <p:spPr>
          <a:xfrm rot="21229854">
            <a:off x="348971" y="5065474"/>
            <a:ext cx="4354889" cy="1328023"/>
          </a:xfrm>
          <a:prstGeom prst="roundRect">
            <a:avLst/>
          </a:prstGeom>
          <a:solidFill>
            <a:schemeClr val="accent4">
              <a:lumMod val="20000"/>
              <a:lumOff val="80000"/>
            </a:schemeClr>
          </a:solidFill>
          <a:ln>
            <a:solidFill>
              <a:schemeClr val="accent2">
                <a:lumMod val="60000"/>
                <a:lumOff val="40000"/>
              </a:schemeClr>
            </a:solidFill>
          </a:ln>
        </p:spPr>
        <p:txBody>
          <a:bodyPr wrap="square">
            <a:spAutoFit/>
          </a:bodyPr>
          <a:lstStyle/>
          <a:p>
            <a:r>
              <a:rPr lang="en-US" dirty="0">
                <a:solidFill>
                  <a:srgbClr val="000000"/>
                </a:solidFill>
                <a:latin typeface="Arial" panose="020B0604020202020204" pitchFamily="34" charset="0"/>
              </a:rPr>
              <a:t>The name Canada comes from the word ‘</a:t>
            </a:r>
            <a:r>
              <a:rPr lang="en-US" dirty="0" err="1">
                <a:solidFill>
                  <a:srgbClr val="000000"/>
                </a:solidFill>
                <a:latin typeface="Arial" panose="020B0604020202020204" pitchFamily="34" charset="0"/>
              </a:rPr>
              <a:t>kanata</a:t>
            </a:r>
            <a:r>
              <a:rPr lang="en-US" dirty="0">
                <a:solidFill>
                  <a:srgbClr val="000000"/>
                </a:solidFill>
                <a:latin typeface="Arial" panose="020B0604020202020204" pitchFamily="34" charset="0"/>
              </a:rPr>
              <a:t>’ which means ‘settlement’ or ‘village’ in the language of the indigenous St Lawrence Iroquoians.</a:t>
            </a:r>
            <a:endParaRPr lang="en-US" dirty="0">
              <a:solidFill>
                <a:srgbClr val="000000"/>
              </a:solidFill>
              <a:latin typeface="Arial" panose="020B0604020202020204" pitchFamily="34" charset="0"/>
            </a:endParaRPr>
          </a:p>
        </p:txBody>
      </p:sp>
      <p:sp>
        <p:nvSpPr>
          <p:cNvPr id="5" name="Rounded Rectangle 4"/>
          <p:cNvSpPr/>
          <p:nvPr/>
        </p:nvSpPr>
        <p:spPr>
          <a:xfrm rot="176169">
            <a:off x="4947600" y="4542012"/>
            <a:ext cx="3987796" cy="1021556"/>
          </a:xfrm>
          <a:prstGeom prst="roundRect">
            <a:avLst/>
          </a:prstGeom>
          <a:solidFill>
            <a:schemeClr val="accent2">
              <a:lumMod val="60000"/>
              <a:lumOff val="40000"/>
            </a:schemeClr>
          </a:solidFill>
          <a:ln>
            <a:solidFill>
              <a:schemeClr val="accent2">
                <a:lumMod val="60000"/>
                <a:lumOff val="40000"/>
              </a:schemeClr>
            </a:solidFill>
          </a:ln>
        </p:spPr>
        <p:txBody>
          <a:bodyPr wrap="square">
            <a:spAutoFit/>
          </a:bodyPr>
          <a:lstStyle/>
          <a:p>
            <a:r>
              <a:rPr lang="en-US" dirty="0">
                <a:solidFill>
                  <a:srgbClr val="000000"/>
                </a:solidFill>
                <a:latin typeface="Arial" panose="020B0604020202020204" pitchFamily="34" charset="0"/>
              </a:rPr>
              <a:t>Canada is the second largest country in the world by total area (</a:t>
            </a:r>
            <a:r>
              <a:rPr lang="en-US" dirty="0" smtClean="0">
                <a:solidFill>
                  <a:srgbClr val="000000"/>
                </a:solidFill>
                <a:latin typeface="Arial" panose="020B0604020202020204" pitchFamily="34" charset="0"/>
              </a:rPr>
              <a:t>Russia is </a:t>
            </a:r>
            <a:r>
              <a:rPr lang="en-US" dirty="0">
                <a:solidFill>
                  <a:srgbClr val="000000"/>
                </a:solidFill>
                <a:latin typeface="Arial" panose="020B0604020202020204" pitchFamily="34" charset="0"/>
              </a:rPr>
              <a:t>the largest).</a:t>
            </a:r>
            <a:endParaRPr lang="en-US" dirty="0">
              <a:solidFill>
                <a:srgbClr val="000000"/>
              </a:solidFill>
              <a:latin typeface="Arial" panose="020B0604020202020204" pitchFamily="34" charset="0"/>
            </a:endParaRPr>
          </a:p>
        </p:txBody>
      </p:sp>
      <p:sp>
        <p:nvSpPr>
          <p:cNvPr id="6" name="Rounded Rectangle 5"/>
          <p:cNvSpPr/>
          <p:nvPr/>
        </p:nvSpPr>
        <p:spPr>
          <a:xfrm rot="21437067">
            <a:off x="4452257" y="5665032"/>
            <a:ext cx="4397829" cy="1021556"/>
          </a:xfrm>
          <a:prstGeom prst="roundRect">
            <a:avLst/>
          </a:prstGeom>
          <a:solidFill>
            <a:schemeClr val="accent6">
              <a:lumMod val="40000"/>
              <a:lumOff val="60000"/>
            </a:schemeClr>
          </a:solidFill>
          <a:ln>
            <a:solidFill>
              <a:schemeClr val="accent6">
                <a:lumMod val="75000"/>
              </a:schemeClr>
            </a:solidFill>
          </a:ln>
        </p:spPr>
        <p:txBody>
          <a:bodyPr wrap="square">
            <a:spAutoFit/>
          </a:bodyPr>
          <a:lstStyle/>
          <a:p>
            <a:r>
              <a:rPr lang="en-US" dirty="0">
                <a:solidFill>
                  <a:srgbClr val="000000"/>
                </a:solidFill>
                <a:latin typeface="Arial" panose="020B0604020202020204" pitchFamily="34" charset="0"/>
              </a:rPr>
              <a:t>Winters can be very cold in Canada with temperatures dropping below −40 °C (−40 °F) in some parts of the country.</a:t>
            </a:r>
            <a:endParaRPr lang="en-US" dirty="0">
              <a:solidFill>
                <a:srgbClr val="000000"/>
              </a:solidFill>
              <a:latin typeface="Arial" panose="020B0604020202020204" pitchFamily="34" charset="0"/>
            </a:endParaRPr>
          </a:p>
        </p:txBody>
      </p:sp>
    </p:spTree>
    <p:extLst>
      <p:ext uri="{BB962C8B-B14F-4D97-AF65-F5344CB8AC3E}">
        <p14:creationId xmlns:p14="http://schemas.microsoft.com/office/powerpoint/2010/main" val="17572023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Task on </a:t>
            </a:r>
            <a:r>
              <a:rPr lang="en-US" sz="3200" dirty="0" smtClean="0">
                <a:solidFill>
                  <a:prstClr val="white"/>
                </a:solidFill>
                <a:latin typeface="Kristen ITC" panose="03050502040202030202" pitchFamily="66" charset="0"/>
              </a:rPr>
              <a:t>Entry – Fast Facts - Answers</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3" name="Rectangle 2"/>
          <p:cNvSpPr/>
          <p:nvPr/>
        </p:nvSpPr>
        <p:spPr>
          <a:xfrm>
            <a:off x="185057" y="1026341"/>
            <a:ext cx="8773886" cy="4524315"/>
          </a:xfrm>
          <a:prstGeom prst="rect">
            <a:avLst/>
          </a:prstGeom>
        </p:spPr>
        <p:txBody>
          <a:bodyPr wrap="square">
            <a:spAutoFit/>
          </a:bodyPr>
          <a:lstStyle/>
          <a:p>
            <a:pPr marL="342900" indent="-342900">
              <a:buFont typeface="+mj-lt"/>
              <a:buAutoNum type="arabicPeriod"/>
            </a:pPr>
            <a:r>
              <a:rPr lang="en-US" sz="2400" dirty="0" smtClean="0">
                <a:solidFill>
                  <a:srgbClr val="000000"/>
                </a:solidFill>
                <a:latin typeface="Arial" panose="020B0604020202020204" pitchFamily="34" charset="0"/>
              </a:rPr>
              <a:t>What is the population of Canada? </a:t>
            </a:r>
            <a:r>
              <a:rPr lang="en-US" sz="2400" b="1" dirty="0" smtClean="0">
                <a:solidFill>
                  <a:srgbClr val="C00000"/>
                </a:solidFill>
                <a:latin typeface="Arial" panose="020B0604020202020204" pitchFamily="34" charset="0"/>
              </a:rPr>
              <a:t>36.5 million</a:t>
            </a:r>
            <a:endParaRPr lang="en-US" sz="2400" b="1" dirty="0">
              <a:solidFill>
                <a:srgbClr val="000000"/>
              </a:solidFill>
              <a:latin typeface="Arial" panose="020B0604020202020204" pitchFamily="34" charset="0"/>
            </a:endParaRPr>
          </a:p>
          <a:p>
            <a:pPr marL="342900" indent="-342900">
              <a:buFont typeface="+mj-lt"/>
              <a:buAutoNum type="arabicPeriod"/>
            </a:pPr>
            <a:r>
              <a:rPr lang="en-US" sz="2400" dirty="0">
                <a:solidFill>
                  <a:srgbClr val="000000"/>
                </a:solidFill>
                <a:latin typeface="Arial" panose="020B0604020202020204" pitchFamily="34" charset="0"/>
              </a:rPr>
              <a:t> </a:t>
            </a:r>
            <a:r>
              <a:rPr lang="en-US" sz="2400" dirty="0" smtClean="0">
                <a:solidFill>
                  <a:srgbClr val="000000"/>
                </a:solidFill>
                <a:latin typeface="Arial" panose="020B0604020202020204" pitchFamily="34" charset="0"/>
              </a:rPr>
              <a:t>What is the capital </a:t>
            </a:r>
            <a:r>
              <a:rPr lang="en-US" sz="2400" dirty="0">
                <a:solidFill>
                  <a:srgbClr val="000000"/>
                </a:solidFill>
                <a:latin typeface="Arial" panose="020B0604020202020204" pitchFamily="34" charset="0"/>
              </a:rPr>
              <a:t>city of </a:t>
            </a:r>
            <a:r>
              <a:rPr lang="en-US" sz="2400" dirty="0" smtClean="0">
                <a:solidFill>
                  <a:srgbClr val="000000"/>
                </a:solidFill>
                <a:latin typeface="Arial" panose="020B0604020202020204" pitchFamily="34" charset="0"/>
              </a:rPr>
              <a:t>Canada? </a:t>
            </a:r>
            <a:r>
              <a:rPr lang="en-US" sz="2400" b="1" dirty="0" smtClean="0">
                <a:solidFill>
                  <a:srgbClr val="C00000"/>
                </a:solidFill>
                <a:latin typeface="Arial" panose="020B0604020202020204" pitchFamily="34" charset="0"/>
              </a:rPr>
              <a:t>Ottawa</a:t>
            </a:r>
            <a:endParaRPr lang="en-US" sz="2400" b="1" dirty="0">
              <a:solidFill>
                <a:srgbClr val="C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 Name three major </a:t>
            </a:r>
            <a:r>
              <a:rPr lang="en-US" sz="2400" dirty="0">
                <a:solidFill>
                  <a:srgbClr val="000000"/>
                </a:solidFill>
                <a:latin typeface="Arial" panose="020B0604020202020204" pitchFamily="34" charset="0"/>
              </a:rPr>
              <a:t>cities </a:t>
            </a:r>
            <a:r>
              <a:rPr lang="en-US" sz="2400" dirty="0" smtClean="0">
                <a:solidFill>
                  <a:srgbClr val="000000"/>
                </a:solidFill>
                <a:latin typeface="Arial" panose="020B0604020202020204" pitchFamily="34" charset="0"/>
              </a:rPr>
              <a:t>in Canada. </a:t>
            </a:r>
            <a:r>
              <a:rPr lang="en-US" sz="2400" b="1" dirty="0" smtClean="0">
                <a:solidFill>
                  <a:srgbClr val="C00000"/>
                </a:solidFill>
                <a:latin typeface="Arial" panose="020B0604020202020204" pitchFamily="34" charset="0"/>
              </a:rPr>
              <a:t>Toronto, Montreal</a:t>
            </a:r>
            <a:r>
              <a:rPr lang="en-US" sz="2400" b="1" dirty="0">
                <a:solidFill>
                  <a:srgbClr val="C00000"/>
                </a:solidFill>
                <a:latin typeface="Arial" panose="020B0604020202020204" pitchFamily="34" charset="0"/>
              </a:rPr>
              <a:t>, Vancouver, Edmonton and Calgary</a:t>
            </a:r>
          </a:p>
          <a:p>
            <a:pPr marL="342900" indent="-342900">
              <a:buFont typeface="+mj-lt"/>
              <a:buAutoNum type="arabicPeriod"/>
            </a:pPr>
            <a:r>
              <a:rPr lang="en-US" sz="2400" dirty="0" smtClean="0">
                <a:solidFill>
                  <a:srgbClr val="000000"/>
                </a:solidFill>
                <a:latin typeface="Arial" panose="020B0604020202020204" pitchFamily="34" charset="0"/>
              </a:rPr>
              <a:t> What are the two </a:t>
            </a:r>
            <a:r>
              <a:rPr lang="en-US" sz="2400" dirty="0">
                <a:solidFill>
                  <a:srgbClr val="000000"/>
                </a:solidFill>
                <a:latin typeface="Arial" panose="020B0604020202020204" pitchFamily="34" charset="0"/>
              </a:rPr>
              <a:t>main languages spoken in </a:t>
            </a:r>
            <a:r>
              <a:rPr lang="en-US" sz="2400" dirty="0" smtClean="0">
                <a:solidFill>
                  <a:srgbClr val="000000"/>
                </a:solidFill>
                <a:latin typeface="Arial" panose="020B0604020202020204" pitchFamily="34" charset="0"/>
              </a:rPr>
              <a:t>Canada?</a:t>
            </a:r>
            <a:r>
              <a:rPr lang="en-US" sz="2400" b="1" dirty="0">
                <a:solidFill>
                  <a:srgbClr val="C00000"/>
                </a:solidFill>
                <a:latin typeface="Arial" panose="020B0604020202020204" pitchFamily="34" charset="0"/>
              </a:rPr>
              <a:t> English and French</a:t>
            </a:r>
            <a:endParaRPr lang="en-US" sz="2400" dirty="0">
              <a:solidFill>
                <a:srgbClr val="0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 How many lakes does Canada have? </a:t>
            </a:r>
            <a:r>
              <a:rPr lang="en-US" sz="2400" b="1" dirty="0" smtClean="0">
                <a:solidFill>
                  <a:srgbClr val="C00000"/>
                </a:solidFill>
                <a:latin typeface="Arial" panose="020B0604020202020204" pitchFamily="34" charset="0"/>
              </a:rPr>
              <a:t>Over 30,000*</a:t>
            </a:r>
            <a:endParaRPr lang="en-US" sz="2400" b="1" dirty="0">
              <a:solidFill>
                <a:srgbClr val="C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What is the </a:t>
            </a:r>
            <a:r>
              <a:rPr lang="en-US" sz="2400" dirty="0">
                <a:solidFill>
                  <a:srgbClr val="000000"/>
                </a:solidFill>
                <a:latin typeface="Arial" panose="020B0604020202020204" pitchFamily="34" charset="0"/>
              </a:rPr>
              <a:t>most popular sport in </a:t>
            </a:r>
            <a:r>
              <a:rPr lang="en-US" sz="2400" dirty="0" smtClean="0">
                <a:solidFill>
                  <a:srgbClr val="000000"/>
                </a:solidFill>
                <a:latin typeface="Arial" panose="020B0604020202020204" pitchFamily="34" charset="0"/>
              </a:rPr>
              <a:t>Canada? </a:t>
            </a:r>
            <a:r>
              <a:rPr lang="en-US" sz="2400" b="1" dirty="0" smtClean="0">
                <a:solidFill>
                  <a:srgbClr val="C00000"/>
                </a:solidFill>
                <a:latin typeface="Arial" panose="020B0604020202020204" pitchFamily="34" charset="0"/>
              </a:rPr>
              <a:t>Ice Hockey</a:t>
            </a:r>
            <a:endParaRPr lang="en-US" sz="2400" b="1" dirty="0">
              <a:solidFill>
                <a:srgbClr val="C00000"/>
              </a:solidFill>
              <a:latin typeface="Arial" panose="020B0604020202020204" pitchFamily="34" charset="0"/>
            </a:endParaRPr>
          </a:p>
          <a:p>
            <a:pPr marL="342900" indent="-342900">
              <a:buFont typeface="+mj-lt"/>
              <a:buAutoNum type="arabicPeriod"/>
            </a:pPr>
            <a:r>
              <a:rPr lang="en-US" sz="2400" dirty="0" smtClean="0">
                <a:solidFill>
                  <a:srgbClr val="000000"/>
                </a:solidFill>
                <a:latin typeface="Arial" panose="020B0604020202020204" pitchFamily="34" charset="0"/>
              </a:rPr>
              <a:t> What is the </a:t>
            </a:r>
            <a:r>
              <a:rPr lang="en-US" sz="2400" dirty="0">
                <a:solidFill>
                  <a:srgbClr val="000000"/>
                </a:solidFill>
                <a:latin typeface="Arial" panose="020B0604020202020204" pitchFamily="34" charset="0"/>
              </a:rPr>
              <a:t>Canadian symbol </a:t>
            </a:r>
            <a:r>
              <a:rPr lang="en-US" sz="2400" dirty="0" smtClean="0">
                <a:solidFill>
                  <a:srgbClr val="000000"/>
                </a:solidFill>
                <a:latin typeface="Arial" panose="020B0604020202020204" pitchFamily="34" charset="0"/>
              </a:rPr>
              <a:t>which </a:t>
            </a:r>
            <a:r>
              <a:rPr lang="en-US" sz="2400" dirty="0">
                <a:solidFill>
                  <a:srgbClr val="000000"/>
                </a:solidFill>
                <a:latin typeface="Arial" panose="020B0604020202020204" pitchFamily="34" charset="0"/>
              </a:rPr>
              <a:t>features prominently on the national </a:t>
            </a:r>
            <a:r>
              <a:rPr lang="en-US" sz="2400" dirty="0" smtClean="0">
                <a:solidFill>
                  <a:srgbClr val="000000"/>
                </a:solidFill>
                <a:latin typeface="Arial" panose="020B0604020202020204" pitchFamily="34" charset="0"/>
              </a:rPr>
              <a:t>flag? </a:t>
            </a:r>
            <a:r>
              <a:rPr lang="en-US" sz="2400" b="1" dirty="0" smtClean="0">
                <a:solidFill>
                  <a:srgbClr val="C00000"/>
                </a:solidFill>
                <a:latin typeface="Arial" panose="020B0604020202020204" pitchFamily="34" charset="0"/>
              </a:rPr>
              <a:t>Maple leaf</a:t>
            </a:r>
          </a:p>
          <a:p>
            <a:pPr marL="342900" indent="-342900">
              <a:buFont typeface="+mj-lt"/>
              <a:buAutoNum type="arabicPeriod"/>
            </a:pPr>
            <a:r>
              <a:rPr lang="en-US" sz="2400" dirty="0" smtClean="0">
                <a:solidFill>
                  <a:srgbClr val="000000"/>
                </a:solidFill>
                <a:latin typeface="Arial" panose="020B0604020202020204" pitchFamily="34" charset="0"/>
              </a:rPr>
              <a:t>What percentage of the population is made up of indigenous (first) people? </a:t>
            </a:r>
            <a:r>
              <a:rPr lang="en-US" sz="2400" b="1" dirty="0" smtClean="0">
                <a:solidFill>
                  <a:srgbClr val="C00000"/>
                </a:solidFill>
                <a:latin typeface="Arial" panose="020B0604020202020204" pitchFamily="34" charset="0"/>
              </a:rPr>
              <a:t>4.3% (2011 – 1,400,685)</a:t>
            </a:r>
            <a:endParaRPr lang="en-US" sz="2400" b="1" dirty="0">
              <a:solidFill>
                <a:srgbClr val="C00000"/>
              </a:solidFill>
              <a:latin typeface="Arial" panose="020B0604020202020204" pitchFamily="34" charset="0"/>
            </a:endParaRPr>
          </a:p>
        </p:txBody>
      </p:sp>
      <p:sp>
        <p:nvSpPr>
          <p:cNvPr id="7" name="Rectangle 6"/>
          <p:cNvSpPr/>
          <p:nvPr/>
        </p:nvSpPr>
        <p:spPr>
          <a:xfrm>
            <a:off x="424542" y="5550656"/>
            <a:ext cx="8098971" cy="1200329"/>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smtClean="0">
                <a:solidFill>
                  <a:srgbClr val="222222"/>
                </a:solidFill>
                <a:latin typeface="arial" panose="020B0604020202020204" pitchFamily="34" charset="0"/>
              </a:rPr>
              <a:t>* The </a:t>
            </a:r>
            <a:r>
              <a:rPr lang="en-US" dirty="0">
                <a:solidFill>
                  <a:srgbClr val="222222"/>
                </a:solidFill>
                <a:latin typeface="arial" panose="020B0604020202020204" pitchFamily="34" charset="0"/>
              </a:rPr>
              <a:t>number of lakes larger than three square </a:t>
            </a:r>
            <a:r>
              <a:rPr lang="en-US" dirty="0" err="1">
                <a:solidFill>
                  <a:srgbClr val="222222"/>
                </a:solidFill>
                <a:latin typeface="arial" panose="020B0604020202020204" pitchFamily="34" charset="0"/>
              </a:rPr>
              <a:t>kilometres</a:t>
            </a:r>
            <a:r>
              <a:rPr lang="en-US" dirty="0">
                <a:solidFill>
                  <a:srgbClr val="222222"/>
                </a:solidFill>
                <a:latin typeface="arial" panose="020B0604020202020204" pitchFamily="34" charset="0"/>
              </a:rPr>
              <a:t> is estimated at close to </a:t>
            </a:r>
            <a:r>
              <a:rPr lang="en-US" b="1" dirty="0">
                <a:solidFill>
                  <a:srgbClr val="222222"/>
                </a:solidFill>
                <a:latin typeface="arial" panose="020B0604020202020204" pitchFamily="34" charset="0"/>
              </a:rPr>
              <a:t>31,752</a:t>
            </a:r>
            <a:r>
              <a:rPr lang="en-US" dirty="0">
                <a:solidFill>
                  <a:srgbClr val="222222"/>
                </a:solidFill>
                <a:latin typeface="arial" panose="020B0604020202020204" pitchFamily="34" charset="0"/>
              </a:rPr>
              <a:t> by the Atlas of Canada, with </a:t>
            </a:r>
            <a:r>
              <a:rPr lang="en-US" b="1" dirty="0">
                <a:solidFill>
                  <a:srgbClr val="222222"/>
                </a:solidFill>
                <a:latin typeface="arial" panose="020B0604020202020204" pitchFamily="34" charset="0"/>
              </a:rPr>
              <a:t>561 lakes</a:t>
            </a:r>
            <a:r>
              <a:rPr lang="en-US" dirty="0">
                <a:solidFill>
                  <a:srgbClr val="222222"/>
                </a:solidFill>
                <a:latin typeface="arial" panose="020B0604020202020204" pitchFamily="34" charset="0"/>
              </a:rPr>
              <a:t> with a surface area larger than 100 km</a:t>
            </a:r>
            <a:r>
              <a:rPr lang="en-US" baseline="30000" dirty="0">
                <a:solidFill>
                  <a:srgbClr val="222222"/>
                </a:solidFill>
                <a:latin typeface="arial" panose="020B0604020202020204" pitchFamily="34" charset="0"/>
              </a:rPr>
              <a:t>2</a:t>
            </a:r>
            <a:r>
              <a:rPr lang="en-US" dirty="0">
                <a:solidFill>
                  <a:srgbClr val="222222"/>
                </a:solidFill>
                <a:latin typeface="arial" panose="020B0604020202020204" pitchFamily="34" charset="0"/>
              </a:rPr>
              <a:t>,including </a:t>
            </a:r>
            <a:r>
              <a:rPr lang="en-US" b="1" dirty="0">
                <a:solidFill>
                  <a:srgbClr val="222222"/>
                </a:solidFill>
                <a:latin typeface="arial" panose="020B0604020202020204" pitchFamily="34" charset="0"/>
              </a:rPr>
              <a:t>four</a:t>
            </a:r>
            <a:r>
              <a:rPr lang="en-US" dirty="0">
                <a:solidFill>
                  <a:srgbClr val="222222"/>
                </a:solidFill>
                <a:latin typeface="arial" panose="020B0604020202020204" pitchFamily="34" charset="0"/>
              </a:rPr>
              <a:t> of the Great Lakes. All in all, a whopping 9% of Canada's surface is covered in fresh water.</a:t>
            </a:r>
            <a:endParaRPr lang="en-US" dirty="0"/>
          </a:p>
        </p:txBody>
      </p:sp>
    </p:spTree>
    <p:extLst>
      <p:ext uri="{BB962C8B-B14F-4D97-AF65-F5344CB8AC3E}">
        <p14:creationId xmlns:p14="http://schemas.microsoft.com/office/powerpoint/2010/main" val="3080647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a:spLocks noChangeArrowheads="1"/>
          </p:cNvSpPr>
          <p:nvPr/>
        </p:nvSpPr>
        <p:spPr bwMode="auto">
          <a:xfrm>
            <a:off x="107950" y="1125538"/>
            <a:ext cx="3902075" cy="422275"/>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Objective</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Rounded Rectangle 4"/>
          <p:cNvSpPr>
            <a:spLocks noChangeArrowheads="1"/>
          </p:cNvSpPr>
          <p:nvPr/>
        </p:nvSpPr>
        <p:spPr bwMode="auto">
          <a:xfrm>
            <a:off x="131763" y="3440036"/>
            <a:ext cx="3902075" cy="423863"/>
          </a:xfrm>
          <a:prstGeom prst="roundRect">
            <a:avLst>
              <a:gd name="adj" fmla="val 16667"/>
            </a:avLst>
          </a:prstGeom>
          <a:gradFill rotWithShape="1">
            <a:gsLst>
              <a:gs pos="0">
                <a:srgbClr val="9BC1FF"/>
              </a:gs>
              <a:gs pos="100000">
                <a:srgbClr val="3F80CD"/>
              </a:gs>
            </a:gsLst>
            <a:lin ang="5400000"/>
          </a:gradFill>
          <a:ln w="9525">
            <a:solidFill>
              <a:srgbClr val="4A7EBB"/>
            </a:solidFill>
            <a:round/>
            <a:headEnd/>
            <a:tailEnd/>
          </a:ln>
          <a:effectLst>
            <a:outerShdw blurRad="40000" dist="23000" dir="5400000" rotWithShape="0">
              <a:srgbClr val="808080">
                <a:alpha val="34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Arial"/>
                <a:ea typeface="+mn-ea"/>
                <a:cs typeface="Arial"/>
              </a:rPr>
              <a:t>Learning Outcomes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6" name="Rounded Rectangle 5"/>
          <p:cNvSpPr>
            <a:spLocks noChangeArrowheads="1"/>
          </p:cNvSpPr>
          <p:nvPr/>
        </p:nvSpPr>
        <p:spPr bwMode="auto">
          <a:xfrm>
            <a:off x="185738" y="3949223"/>
            <a:ext cx="2922587" cy="2792890"/>
          </a:xfrm>
          <a:prstGeom prst="roundRect">
            <a:avLst>
              <a:gd name="adj" fmla="val 16667"/>
            </a:avLst>
          </a:prstGeom>
          <a:gradFill rotWithShape="1">
            <a:gsLst>
              <a:gs pos="0">
                <a:srgbClr val="FFE5E5"/>
              </a:gs>
              <a:gs pos="64999">
                <a:srgbClr val="FFBEBD"/>
              </a:gs>
              <a:gs pos="100000">
                <a:srgbClr val="FFA2A1"/>
              </a:gs>
            </a:gsLst>
            <a:lin ang="5400000" scaled="1"/>
          </a:gradFill>
          <a:ln w="9525">
            <a:solidFill>
              <a:srgbClr val="BE4B48"/>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4</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can describe examples of how improvements had been made in achieving equality for the indigenous people.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ounded Rectangle 7"/>
          <p:cNvSpPr>
            <a:spLocks noChangeArrowheads="1"/>
          </p:cNvSpPr>
          <p:nvPr/>
        </p:nvSpPr>
        <p:spPr bwMode="auto">
          <a:xfrm>
            <a:off x="3248025" y="3949223"/>
            <a:ext cx="2876550" cy="2792890"/>
          </a:xfrm>
          <a:prstGeom prst="roundRect">
            <a:avLst>
              <a:gd name="adj" fmla="val 16667"/>
            </a:avLst>
          </a:prstGeom>
          <a:gradFill rotWithShape="1">
            <a:gsLst>
              <a:gs pos="0">
                <a:srgbClr val="F0EAF9"/>
              </a:gs>
              <a:gs pos="64999">
                <a:srgbClr val="D9CBEE"/>
              </a:gs>
              <a:gs pos="100000">
                <a:srgbClr val="C9B5E8"/>
              </a:gs>
            </a:gsLst>
            <a:lin ang="5400000" scaled="1"/>
          </a:gradFill>
          <a:ln w="9525">
            <a:solidFill>
              <a:srgbClr val="7D60A0"/>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Arial"/>
                <a:ea typeface="+mn-ea"/>
                <a:cs typeface="Arial"/>
              </a:rPr>
              <a:t>Grade 5</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Calibri" panose="020F0502020204030204"/>
                <a:ea typeface="+mn-ea"/>
                <a:cs typeface="+mn-cs"/>
              </a:rPr>
              <a:t>You can consider</a:t>
            </a:r>
            <a:r>
              <a:rPr kumimoji="0" lang="en-US" sz="2400" b="0" i="0" u="none" strike="noStrike" kern="1200" cap="none" spc="0" normalizeH="0" noProof="0" dirty="0" smtClean="0">
                <a:ln>
                  <a:noFill/>
                </a:ln>
                <a:solidFill>
                  <a:prstClr val="black"/>
                </a:solidFill>
                <a:effectLst/>
                <a:uLnTx/>
                <a:uFillTx/>
                <a:latin typeface="Calibri" panose="020F0502020204030204"/>
                <a:ea typeface="+mn-ea"/>
                <a:cs typeface="+mn-cs"/>
              </a:rPr>
              <a:t> how far the indigenous people had achieved equality after 1945.</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9" name="Rounded Rectangle 8"/>
          <p:cNvSpPr>
            <a:spLocks noChangeArrowheads="1"/>
          </p:cNvSpPr>
          <p:nvPr/>
        </p:nvSpPr>
        <p:spPr bwMode="auto">
          <a:xfrm>
            <a:off x="6230938" y="3991955"/>
            <a:ext cx="2724150" cy="2750157"/>
          </a:xfrm>
          <a:prstGeom prst="roundRect">
            <a:avLst>
              <a:gd name="adj" fmla="val 16667"/>
            </a:avLst>
          </a:prstGeom>
          <a:gradFill rotWithShape="1">
            <a:gsLst>
              <a:gs pos="0">
                <a:srgbClr val="F5FFE6"/>
              </a:gs>
              <a:gs pos="64999">
                <a:srgbClr val="E4FDC2"/>
              </a:gs>
              <a:gs pos="100000">
                <a:srgbClr val="DAFDA7"/>
              </a:gs>
            </a:gsLst>
            <a:lin ang="5400000" scaled="1"/>
          </a:gradFill>
          <a:ln w="9525">
            <a:solidFill>
              <a:srgbClr val="98B954"/>
            </a:solidFill>
            <a:round/>
            <a:headEnd/>
            <a:tailEnd/>
          </a:ln>
          <a:effectLst>
            <a:outerShdw blurRad="40000" dist="20000" dir="5400000" rotWithShape="0">
              <a:srgbClr val="808080">
                <a:alpha val="37999"/>
              </a:srgbClr>
            </a:outerShdw>
          </a:effectLst>
        </p:spPr>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262626"/>
                </a:solidFill>
                <a:effectLst/>
                <a:uLnTx/>
                <a:uFillTx/>
                <a:latin typeface="Arial"/>
                <a:ea typeface="+mn-ea"/>
                <a:cs typeface="Arial"/>
              </a:rPr>
              <a:t>Grade 6/7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262626"/>
                </a:solidFill>
                <a:effectLst/>
                <a:uLnTx/>
                <a:uFillTx/>
                <a:latin typeface="Arial"/>
                <a:cs typeface="Arial"/>
              </a:rPr>
              <a:t>You</a:t>
            </a:r>
            <a:r>
              <a:rPr kumimoji="0" lang="en-US" sz="2000" b="0" i="0" u="none" strike="noStrike" kern="1200" cap="none" spc="0" normalizeH="0" noProof="0" dirty="0" smtClean="0">
                <a:ln>
                  <a:noFill/>
                </a:ln>
                <a:solidFill>
                  <a:srgbClr val="262626"/>
                </a:solidFill>
                <a:effectLst/>
                <a:uLnTx/>
                <a:uFillTx/>
                <a:latin typeface="Arial"/>
                <a:cs typeface="Arial"/>
              </a:rPr>
              <a:t> can explain the extent to which indigenous people had achieved equality after 1945, supporting your points with specific examples.</a:t>
            </a:r>
            <a:endParaRPr kumimoji="0" lang="en-US" sz="2000" b="0" i="0" u="none" strike="noStrike" kern="1200" cap="none" spc="0" normalizeH="0" baseline="0" noProof="0" dirty="0">
              <a:ln>
                <a:noFill/>
              </a:ln>
              <a:solidFill>
                <a:srgbClr val="262626"/>
              </a:solidFill>
              <a:effectLst/>
              <a:uLnTx/>
              <a:uFillTx/>
              <a:latin typeface="Calibri" panose="020F0502020204030204"/>
            </a:endParaRPr>
          </a:p>
        </p:txBody>
      </p:sp>
      <p:sp>
        <p:nvSpPr>
          <p:cNvPr id="5127" name="Rectangle 6"/>
          <p:cNvSpPr>
            <a:spLocks noChangeArrowheads="1"/>
          </p:cNvSpPr>
          <p:nvPr/>
        </p:nvSpPr>
        <p:spPr bwMode="auto">
          <a:xfrm>
            <a:off x="107950" y="1567885"/>
            <a:ext cx="520547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marL="342900" marR="0" lvl="0" indent="-342900" algn="l" defTabSz="914400" rtl="0" eaLnBrk="1" fontAlgn="auto" latinLnBrk="0" hangingPunct="1">
              <a:lnSpc>
                <a:spcPct val="100000"/>
              </a:lnSpc>
              <a:spcBef>
                <a:spcPct val="0"/>
              </a:spcBef>
              <a:spcAft>
                <a:spcPts val="0"/>
              </a:spcAft>
              <a:buClrTx/>
              <a:buSzTx/>
              <a:buFontTx/>
              <a:buAutoNum type="arabicPeriod"/>
              <a:tabLst/>
              <a:defRPr/>
            </a:pPr>
            <a:r>
              <a:rPr lang="en-GB" altLang="en-US" sz="2000" dirty="0" smtClean="0">
                <a:solidFill>
                  <a:prstClr val="black"/>
                </a:solidFill>
                <a:latin typeface="Arial" panose="020B0604020202020204" pitchFamily="34" charset="0"/>
              </a:rPr>
              <a:t>To consider the extent to which the </a:t>
            </a:r>
            <a:r>
              <a:rPr lang="en-GB" altLang="en-US" sz="2000" dirty="0" smtClean="0">
                <a:solidFill>
                  <a:prstClr val="black"/>
                </a:solidFill>
                <a:latin typeface="Arial" panose="020B0604020202020204" pitchFamily="34" charset="0"/>
              </a:rPr>
              <a:t>First Peoples</a:t>
            </a:r>
            <a:r>
              <a:rPr lang="en-GB" altLang="en-US" sz="2000" dirty="0" smtClean="0">
                <a:solidFill>
                  <a:prstClr val="black"/>
                </a:solidFill>
                <a:latin typeface="Arial" panose="020B0604020202020204" pitchFamily="34" charset="0"/>
              </a:rPr>
              <a:t> </a:t>
            </a:r>
            <a:r>
              <a:rPr lang="en-GB" altLang="en-US" sz="2000" dirty="0" smtClean="0">
                <a:solidFill>
                  <a:prstClr val="black"/>
                </a:solidFill>
                <a:latin typeface="Arial" panose="020B0604020202020204" pitchFamily="34" charset="0"/>
              </a:rPr>
              <a:t>of </a:t>
            </a:r>
            <a:r>
              <a:rPr lang="en-GB" altLang="en-US" sz="2000" dirty="0" smtClean="0">
                <a:solidFill>
                  <a:prstClr val="black"/>
                </a:solidFill>
                <a:latin typeface="Arial" panose="020B0604020202020204" pitchFamily="34" charset="0"/>
              </a:rPr>
              <a:t>Canada </a:t>
            </a:r>
            <a:r>
              <a:rPr lang="en-GB" altLang="en-US" sz="2000" dirty="0" smtClean="0">
                <a:solidFill>
                  <a:prstClr val="black"/>
                </a:solidFill>
                <a:latin typeface="Arial" panose="020B0604020202020204" pitchFamily="34" charset="0"/>
              </a:rPr>
              <a:t>achieved equality after 1945</a:t>
            </a:r>
            <a:r>
              <a:rPr lang="en-GB" altLang="en-US" sz="2000" dirty="0" smtClean="0">
                <a:solidFill>
                  <a:prstClr val="black"/>
                </a:solidFill>
                <a:latin typeface="Arial" panose="020B0604020202020204" pitchFamily="34" charset="0"/>
              </a:rPr>
              <a:t>.</a:t>
            </a:r>
            <a:endParaRPr lang="en-GB" altLang="en-US" sz="2000" dirty="0" smtClean="0">
              <a:solidFill>
                <a:prstClr val="black"/>
              </a:solidFill>
              <a:latin typeface="Arial" panose="020B0604020202020204" pitchFamily="34" charset="0"/>
            </a:endParaRPr>
          </a:p>
        </p:txBody>
      </p:sp>
      <p:sp>
        <p:nvSpPr>
          <p:cNvPr id="2" name="Rectangle 1"/>
          <p:cNvSpPr>
            <a:spLocks noChangeArrowheads="1"/>
          </p:cNvSpPr>
          <p:nvPr/>
        </p:nvSpPr>
        <p:spPr bwMode="auto">
          <a:xfrm>
            <a:off x="6877596" y="1336675"/>
            <a:ext cx="1556658" cy="2151062"/>
          </a:xfrm>
          <a:prstGeom prst="rect">
            <a:avLst/>
          </a:prstGeom>
          <a:solidFill>
            <a:srgbClr val="FFFF00"/>
          </a:solidFill>
          <a:ln w="9525">
            <a:solidFill>
              <a:srgbClr val="4A7EBB"/>
            </a:solidFill>
            <a:miter lim="800000"/>
            <a:headEnd/>
            <a:tailEnd/>
          </a:ln>
          <a:effectLst>
            <a:outerShdw blurRad="40000" dist="23000" dir="5400000" rotWithShape="0">
              <a:srgbClr val="808080">
                <a:alpha val="34999"/>
              </a:srgbClr>
            </a:outerShdw>
          </a:effectLst>
        </p:spPr>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KEY TERMS</a:t>
            </a:r>
            <a:r>
              <a:rPr kumimoji="0" lang="en-US" altLang="en-US" sz="2000" b="1" i="0" u="sng"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rgbClr val="262626"/>
                </a:solidFill>
                <a:latin typeface="Calibri" pitchFamily="34" charset="0"/>
              </a:rPr>
              <a:t>Reserves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Inuit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rgbClr val="262626"/>
                </a:solidFill>
                <a:latin typeface="Calibri" pitchFamily="34" charset="0"/>
              </a:rPr>
              <a:t>Metis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2000" dirty="0" smtClean="0">
                <a:solidFill>
                  <a:srgbClr val="262626"/>
                </a:solidFill>
                <a:latin typeface="Calibri" pitchFamily="34" charset="0"/>
              </a:rPr>
              <a:t>Sun Dances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rPr>
              <a:t>Potlatches</a:t>
            </a:r>
            <a:endParaRPr kumimoji="0" lang="en-US" altLang="en-US" sz="2000" i="0" strike="noStrike" kern="1200" cap="none" spc="0" normalizeH="0" baseline="0" noProof="0" dirty="0" smtClean="0">
              <a:ln>
                <a:noFill/>
              </a:ln>
              <a:solidFill>
                <a:srgbClr val="262626"/>
              </a:solidFill>
              <a:effectLst/>
              <a:uLnTx/>
              <a:uFillTx/>
              <a:latin typeface="Calibri" pitchFamily="34" charset="0"/>
              <a:ea typeface="ＭＳ Ｐゴシック" pitchFamily="34" charset="-128"/>
              <a:cs typeface="+mn-cs"/>
            </a:endParaRPr>
          </a:p>
        </p:txBody>
      </p:sp>
      <p:sp>
        <p:nvSpPr>
          <p:cNvPr id="10" name="Rounded Rectangle 9"/>
          <p:cNvSpPr>
            <a:spLocks noChangeArrowheads="1"/>
          </p:cNvSpPr>
          <p:nvPr/>
        </p:nvSpPr>
        <p:spPr bwMode="auto">
          <a:xfrm>
            <a:off x="-11113" y="3175"/>
            <a:ext cx="4779056" cy="765341"/>
          </a:xfrm>
          <a:prstGeom prst="roundRect">
            <a:avLst>
              <a:gd name="adj" fmla="val 16667"/>
            </a:avLst>
          </a:prstGeom>
          <a:solidFill>
            <a:srgbClr val="00FF00"/>
          </a:solidFill>
          <a:ln>
            <a:headEnd/>
            <a:tailEnd/>
          </a:ln>
        </p:spPr>
        <p:style>
          <a:lnRef idx="2">
            <a:schemeClr val="accent3">
              <a:shade val="50000"/>
            </a:schemeClr>
          </a:lnRef>
          <a:fillRef idx="1">
            <a:schemeClr val="accent3"/>
          </a:fillRef>
          <a:effectRef idx="0">
            <a:schemeClr val="accent3"/>
          </a:effectRef>
          <a:fontRef idx="minor">
            <a:schemeClr val="lt1"/>
          </a:fontRef>
        </p:style>
        <p:txBody>
          <a:bodyPr anchor="ct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en-US" sz="2600" b="1" dirty="0" smtClean="0">
                <a:solidFill>
                  <a:prstClr val="black"/>
                </a:solidFill>
                <a:latin typeface="Calibri" panose="020F0502020204030204"/>
              </a:rPr>
              <a:t>The </a:t>
            </a:r>
            <a:r>
              <a:rPr lang="en-US" altLang="en-US" sz="2600" b="1" dirty="0" smtClean="0">
                <a:solidFill>
                  <a:prstClr val="black"/>
                </a:solidFill>
                <a:latin typeface="Calibri" panose="020F0502020204030204"/>
              </a:rPr>
              <a:t>First Peoples in Canada</a:t>
            </a:r>
            <a:endParaRPr kumimoji="0" lang="en-US" altLang="en-US" sz="2600" b="1" i="0" u="none" strike="noStrike" kern="1200" cap="none" spc="0" normalizeH="0" baseline="0" noProof="0" dirty="0" smtClean="0">
              <a:ln>
                <a:noFill/>
              </a:ln>
              <a:solidFill>
                <a:prstClr val="black"/>
              </a:solidFill>
              <a:effectLst/>
              <a:uLnTx/>
              <a:uFillTx/>
              <a:latin typeface="Calibri" panose="020F0502020204030204"/>
            </a:endParaRPr>
          </a:p>
        </p:txBody>
      </p:sp>
      <p:pic>
        <p:nvPicPr>
          <p:cNvPr id="12" name="Picture 2" descr="http://blogs.ibo.org/files/2016/01/learner-profile-sticker-englishoptmized.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59669" y="7611"/>
            <a:ext cx="1117927" cy="1117927"/>
          </a:xfrm>
          <a:prstGeom prst="rect">
            <a:avLst/>
          </a:prstGeom>
          <a:noFill/>
          <a:extLst>
            <a:ext uri="{909E8E84-426E-40DD-AFC4-6F175D3DCCD1}">
              <a14:hiddenFill xmlns:a14="http://schemas.microsoft.com/office/drawing/2010/main">
                <a:solidFill>
                  <a:srgbClr val="FFFFFF"/>
                </a:solidFill>
              </a14:hiddenFill>
            </a:ext>
          </a:extLst>
        </p:spPr>
      </p:pic>
      <p:sp>
        <p:nvSpPr>
          <p:cNvPr id="13" name="Rounded Rectangular Callout 12"/>
          <p:cNvSpPr/>
          <p:nvPr/>
        </p:nvSpPr>
        <p:spPr>
          <a:xfrm>
            <a:off x="6993923" y="123313"/>
            <a:ext cx="1961165" cy="870864"/>
          </a:xfrm>
          <a:prstGeom prst="wedgeRoundRectCallout">
            <a:avLst>
              <a:gd name="adj1" fmla="val -75494"/>
              <a:gd name="adj2" fmla="val 3111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Communication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smtClean="0">
                <a:ln>
                  <a:noFill/>
                </a:ln>
                <a:solidFill>
                  <a:prstClr val="white"/>
                </a:solidFill>
                <a:effectLst/>
                <a:uLnTx/>
                <a:uFillTx/>
                <a:latin typeface="Calibri" panose="020F0502020204030204"/>
                <a:ea typeface="+mn-ea"/>
                <a:cs typeface="+mn-cs"/>
              </a:rPr>
              <a:t>Inquirer</a:t>
            </a:r>
          </a:p>
        </p:txBody>
      </p:sp>
    </p:spTree>
    <p:extLst>
      <p:ext uri="{BB962C8B-B14F-4D97-AF65-F5344CB8AC3E}">
        <p14:creationId xmlns:p14="http://schemas.microsoft.com/office/powerpoint/2010/main" val="3420057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Connect Activity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5" name="TextBox 4"/>
          <p:cNvSpPr txBox="1"/>
          <p:nvPr/>
        </p:nvSpPr>
        <p:spPr>
          <a:xfrm>
            <a:off x="1045029" y="990600"/>
            <a:ext cx="7728857" cy="923330"/>
          </a:xfrm>
          <a:prstGeom prst="rect">
            <a:avLst/>
          </a:prstGeom>
          <a:noFill/>
        </p:spPr>
        <p:txBody>
          <a:bodyPr wrap="square" rtlCol="0">
            <a:spAutoFit/>
          </a:bodyPr>
          <a:lstStyle/>
          <a:p>
            <a:r>
              <a:rPr lang="en-US" dirty="0" smtClean="0"/>
              <a:t>Watch the video on WSOhistory.com about the Indian Act of 1876.</a:t>
            </a:r>
          </a:p>
          <a:p>
            <a:endParaRPr lang="en-US" dirty="0"/>
          </a:p>
          <a:p>
            <a:r>
              <a:rPr lang="en-US" dirty="0" smtClean="0"/>
              <a:t>Create a quick spider diagram </a:t>
            </a:r>
            <a:r>
              <a:rPr lang="en-US" dirty="0" err="1" smtClean="0"/>
              <a:t>summarising</a:t>
            </a:r>
            <a:r>
              <a:rPr lang="en-US" dirty="0" smtClean="0"/>
              <a:t> the key features of the Act.</a:t>
            </a:r>
            <a:endParaRPr lang="en-US" dirty="0"/>
          </a:p>
        </p:txBody>
      </p:sp>
      <p:sp>
        <p:nvSpPr>
          <p:cNvPr id="6" name="Oval 5"/>
          <p:cNvSpPr/>
          <p:nvPr/>
        </p:nvSpPr>
        <p:spPr>
          <a:xfrm>
            <a:off x="3341914" y="3374571"/>
            <a:ext cx="2275114" cy="1556657"/>
          </a:xfrm>
          <a:prstGeom prst="ellipse">
            <a:avLst/>
          </a:prstGeom>
          <a:ln>
            <a:solidFill>
              <a:schemeClr val="accent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800" b="1" dirty="0" smtClean="0">
                <a:solidFill>
                  <a:schemeClr val="accent2">
                    <a:lumMod val="50000"/>
                  </a:schemeClr>
                </a:solidFill>
              </a:rPr>
              <a:t>The Indian Act 1876</a:t>
            </a:r>
            <a:endParaRPr lang="en-US" sz="2800" b="1" dirty="0">
              <a:solidFill>
                <a:schemeClr val="accent2">
                  <a:lumMod val="50000"/>
                </a:schemeClr>
              </a:solidFill>
            </a:endParaRPr>
          </a:p>
        </p:txBody>
      </p:sp>
      <p:cxnSp>
        <p:nvCxnSpPr>
          <p:cNvPr id="9" name="Straight Arrow Connector 8"/>
          <p:cNvCxnSpPr>
            <a:stCxn id="6" idx="7"/>
          </p:cNvCxnSpPr>
          <p:nvPr/>
        </p:nvCxnSpPr>
        <p:spPr>
          <a:xfrm flipV="1">
            <a:off x="5283845" y="2884714"/>
            <a:ext cx="735955" cy="717824"/>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1" name="Straight Arrow Connector 10"/>
          <p:cNvCxnSpPr/>
          <p:nvPr/>
        </p:nvCxnSpPr>
        <p:spPr>
          <a:xfrm>
            <a:off x="4479471" y="4931228"/>
            <a:ext cx="0" cy="957943"/>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2" name="Straight Arrow Connector 11"/>
          <p:cNvCxnSpPr/>
          <p:nvPr/>
        </p:nvCxnSpPr>
        <p:spPr>
          <a:xfrm flipH="1">
            <a:off x="2329542" y="4196125"/>
            <a:ext cx="1012372" cy="38418"/>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3" name="Straight Arrow Connector 12"/>
          <p:cNvCxnSpPr/>
          <p:nvPr/>
        </p:nvCxnSpPr>
        <p:spPr>
          <a:xfrm flipV="1">
            <a:off x="5617028" y="4106319"/>
            <a:ext cx="1088572" cy="46580"/>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cxnSp>
        <p:nvCxnSpPr>
          <p:cNvPr id="14" name="Straight Arrow Connector 13"/>
          <p:cNvCxnSpPr/>
          <p:nvPr/>
        </p:nvCxnSpPr>
        <p:spPr>
          <a:xfrm flipH="1" flipV="1">
            <a:off x="2732314" y="3037114"/>
            <a:ext cx="920810" cy="565424"/>
          </a:xfrm>
          <a:prstGeom prst="straightConnector1">
            <a:avLst/>
          </a:prstGeom>
          <a:ln w="28575">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3533019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Activate </a:t>
            </a:r>
            <a:r>
              <a:rPr lang="en-US" sz="3200" dirty="0" smtClean="0">
                <a:solidFill>
                  <a:prstClr val="white"/>
                </a:solidFill>
                <a:latin typeface="Kristen ITC" panose="03050502040202030202" pitchFamily="66" charset="0"/>
              </a:rPr>
              <a:t>Activity</a:t>
            </a:r>
            <a:r>
              <a:rPr lang="en-US" sz="3200" dirty="0">
                <a:solidFill>
                  <a:prstClr val="white"/>
                </a:solidFill>
              </a:rPr>
              <a:t/>
            </a:r>
            <a:br>
              <a:rPr lang="en-US" sz="3200" dirty="0">
                <a:solidFill>
                  <a:prstClr val="white"/>
                </a:solidFill>
              </a:rPr>
            </a:br>
            <a:endParaRPr lang="en-US" sz="3200" b="1" dirty="0">
              <a:solidFill>
                <a:srgbClr val="FFFFFF"/>
              </a:solidFill>
              <a:cs typeface="Arial"/>
            </a:endParaRPr>
          </a:p>
        </p:txBody>
      </p:sp>
      <p:sp>
        <p:nvSpPr>
          <p:cNvPr id="5" name="Rounded Rectangle 4"/>
          <p:cNvSpPr/>
          <p:nvPr/>
        </p:nvSpPr>
        <p:spPr>
          <a:xfrm>
            <a:off x="163286" y="870857"/>
            <a:ext cx="4093028" cy="2710543"/>
          </a:xfrm>
          <a:prstGeom prst="roundRect">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50000"/>
                  </a:schemeClr>
                </a:solidFill>
              </a:rPr>
              <a:t>Government Acts</a:t>
            </a: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p:txBody>
      </p:sp>
      <p:sp>
        <p:nvSpPr>
          <p:cNvPr id="8" name="Rounded Rectangle 7"/>
          <p:cNvSpPr/>
          <p:nvPr/>
        </p:nvSpPr>
        <p:spPr>
          <a:xfrm>
            <a:off x="4735286" y="3886199"/>
            <a:ext cx="4093028" cy="2710543"/>
          </a:xfrm>
          <a:prstGeom prst="roundRect">
            <a:avLst/>
          </a:prstGeom>
          <a:solidFill>
            <a:srgbClr val="FF99CC"/>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Education</a:t>
            </a: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p:txBody>
      </p:sp>
      <p:sp>
        <p:nvSpPr>
          <p:cNvPr id="10" name="Rounded Rectangle 9"/>
          <p:cNvSpPr/>
          <p:nvPr/>
        </p:nvSpPr>
        <p:spPr>
          <a:xfrm>
            <a:off x="4735286" y="898071"/>
            <a:ext cx="4093028" cy="2710543"/>
          </a:xfrm>
          <a:prstGeom prst="roundRect">
            <a:avLst/>
          </a:prstGeom>
          <a:solidFill>
            <a:schemeClr val="accent4">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2">
                    <a:lumMod val="50000"/>
                  </a:schemeClr>
                </a:solidFill>
              </a:rPr>
              <a:t>Land Disputes</a:t>
            </a: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p:txBody>
      </p:sp>
      <p:sp>
        <p:nvSpPr>
          <p:cNvPr id="11" name="Rounded Rectangle 10"/>
          <p:cNvSpPr/>
          <p:nvPr/>
        </p:nvSpPr>
        <p:spPr>
          <a:xfrm>
            <a:off x="163286" y="3886200"/>
            <a:ext cx="4093028" cy="2710543"/>
          </a:xfrm>
          <a:prstGeom prst="roundRect">
            <a:avLst/>
          </a:prstGeom>
          <a:solidFill>
            <a:schemeClr val="accent1">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002060"/>
                </a:solidFill>
              </a:rPr>
              <a:t>Legal inequalities</a:t>
            </a: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a:p>
            <a:pPr algn="ctr"/>
            <a:endParaRPr lang="en-US" sz="2000" b="1" dirty="0" smtClean="0">
              <a:solidFill>
                <a:schemeClr val="accent6">
                  <a:lumMod val="50000"/>
                </a:schemeClr>
              </a:solidFill>
            </a:endParaRPr>
          </a:p>
          <a:p>
            <a:pPr algn="ctr"/>
            <a:endParaRPr lang="en-US" sz="2000" b="1" dirty="0">
              <a:solidFill>
                <a:schemeClr val="accent6">
                  <a:lumMod val="50000"/>
                </a:schemeClr>
              </a:solidFill>
            </a:endParaRPr>
          </a:p>
        </p:txBody>
      </p:sp>
      <p:sp>
        <p:nvSpPr>
          <p:cNvPr id="7" name="Explosion 2 6"/>
          <p:cNvSpPr/>
          <p:nvPr/>
        </p:nvSpPr>
        <p:spPr>
          <a:xfrm>
            <a:off x="1578429" y="1676400"/>
            <a:ext cx="6052457" cy="2351314"/>
          </a:xfrm>
          <a:prstGeom prst="irregularSeal2">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solidFill>
                  <a:schemeClr val="tx1"/>
                </a:solidFill>
              </a:rPr>
              <a:t>Research one area.  Find the key facts, dates and give details of case studies.  Pages 38-49</a:t>
            </a:r>
            <a:endParaRPr lang="en-US" dirty="0">
              <a:solidFill>
                <a:schemeClr val="tx1"/>
              </a:solidFill>
            </a:endParaRPr>
          </a:p>
        </p:txBody>
      </p:sp>
    </p:spTree>
    <p:extLst>
      <p:ext uri="{BB962C8B-B14F-4D97-AF65-F5344CB8AC3E}">
        <p14:creationId xmlns:p14="http://schemas.microsoft.com/office/powerpoint/2010/main" val="9153245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3821"/>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defTabSz="407484" fontAlgn="base" hangingPunct="0">
              <a:lnSpc>
                <a:spcPct val="93000"/>
              </a:lnSpc>
              <a:spcBef>
                <a:spcPct val="0"/>
              </a:spcBef>
              <a:spcAft>
                <a:spcPct val="0"/>
              </a:spcAft>
              <a:buClr>
                <a:srgbClr val="000000"/>
              </a:buClr>
              <a:buSzPct val="100000"/>
              <a:defRPr/>
            </a:pPr>
            <a:endParaRPr lang="en-US" sz="3200" dirty="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r>
              <a:rPr lang="en-US" sz="3200" dirty="0" smtClean="0">
                <a:solidFill>
                  <a:prstClr val="white"/>
                </a:solidFill>
                <a:latin typeface="Kristen ITC" panose="03050502040202030202" pitchFamily="66" charset="0"/>
              </a:rPr>
              <a:t>Demonstrate </a:t>
            </a:r>
            <a:r>
              <a:rPr lang="en-US" sz="3200" dirty="0" smtClean="0">
                <a:solidFill>
                  <a:prstClr val="white"/>
                </a:solidFill>
                <a:latin typeface="Kristen ITC" panose="03050502040202030202" pitchFamily="66" charset="0"/>
              </a:rPr>
              <a:t>Activity - Debate </a:t>
            </a:r>
            <a:endParaRPr lang="en-US" sz="3200" dirty="0" smtClean="0">
              <a:solidFill>
                <a:prstClr val="white"/>
              </a:solidFill>
              <a:latin typeface="Kristen ITC" panose="03050502040202030202" pitchFamily="66" charset="0"/>
            </a:endParaRPr>
          </a:p>
          <a:p>
            <a:pPr algn="ctr" defTabSz="407484" fontAlgn="base" hangingPunct="0">
              <a:lnSpc>
                <a:spcPct val="93000"/>
              </a:lnSpc>
              <a:spcBef>
                <a:spcPct val="0"/>
              </a:spcBef>
              <a:spcAft>
                <a:spcPct val="0"/>
              </a:spcAft>
              <a:buClr>
                <a:srgbClr val="000000"/>
              </a:buClr>
              <a:buSzPct val="100000"/>
              <a:defRPr/>
            </a:pPr>
            <a:endParaRPr lang="en-US" sz="3200" b="1" dirty="0">
              <a:solidFill>
                <a:srgbClr val="FFFFFF"/>
              </a:solidFill>
              <a:cs typeface="Arial"/>
            </a:endParaRPr>
          </a:p>
        </p:txBody>
      </p:sp>
      <p:sp>
        <p:nvSpPr>
          <p:cNvPr id="7" name="TextBox 6"/>
          <p:cNvSpPr txBox="1"/>
          <p:nvPr/>
        </p:nvSpPr>
        <p:spPr>
          <a:xfrm>
            <a:off x="883198" y="2363079"/>
            <a:ext cx="7326086" cy="1754326"/>
          </a:xfrm>
          <a:prstGeom prst="rect">
            <a:avLst/>
          </a:prstGeom>
          <a:noFill/>
        </p:spPr>
        <p:txBody>
          <a:bodyPr wrap="square" rtlCol="0">
            <a:spAutoFit/>
          </a:bodyPr>
          <a:lstStyle/>
          <a:p>
            <a:pPr algn="ctr"/>
            <a:r>
              <a:rPr lang="en-US" sz="3600" dirty="0" smtClean="0"/>
              <a:t>“</a:t>
            </a:r>
            <a:r>
              <a:rPr lang="en-US" sz="3600" dirty="0" smtClean="0"/>
              <a:t>The First People have made significant progress in achieving equality during the 20</a:t>
            </a:r>
            <a:r>
              <a:rPr lang="en-US" sz="3600" baseline="30000" dirty="0" smtClean="0"/>
              <a:t>th</a:t>
            </a:r>
            <a:r>
              <a:rPr lang="en-US" sz="3600" dirty="0" smtClean="0"/>
              <a:t> century</a:t>
            </a:r>
            <a:r>
              <a:rPr lang="en-US" sz="3600" dirty="0" smtClean="0"/>
              <a:t>.”</a:t>
            </a:r>
            <a:endParaRPr lang="en-US" sz="3600" dirty="0"/>
          </a:p>
        </p:txBody>
      </p:sp>
    </p:spTree>
    <p:extLst>
      <p:ext uri="{BB962C8B-B14F-4D97-AF65-F5344CB8AC3E}">
        <p14:creationId xmlns:p14="http://schemas.microsoft.com/office/powerpoint/2010/main" val="25541540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43000"/>
          </a:xfrm>
          <a:solidFill>
            <a:schemeClr val="bg1"/>
          </a:solidFill>
          <a:ln>
            <a:solidFill>
              <a:schemeClr val="bg1"/>
            </a:solidFill>
          </a:ln>
        </p:spPr>
        <p:txBody>
          <a:bodyPr>
            <a:noAutofit/>
          </a:bodyPr>
          <a:lstStyle/>
          <a:p>
            <a:r>
              <a:rPr lang="en-US" sz="2300" b="1" dirty="0" smtClean="0">
                <a:latin typeface="AR CHRISTY" panose="02000000000000000000" pitchFamily="2" charset="0"/>
              </a:rPr>
              <a:t>MOTION: “This house </a:t>
            </a:r>
            <a:r>
              <a:rPr lang="en-US" sz="2300" b="1" dirty="0" smtClean="0">
                <a:latin typeface="AR CHRISTY" panose="02000000000000000000" pitchFamily="2" charset="0"/>
              </a:rPr>
              <a:t>believes </a:t>
            </a:r>
            <a:r>
              <a:rPr lang="en-US" sz="2400" b="1" dirty="0" smtClean="0"/>
              <a:t>The </a:t>
            </a:r>
            <a:r>
              <a:rPr lang="en-US" sz="2400" b="1" dirty="0"/>
              <a:t>First People have made significant progress in achieving equality during the 20</a:t>
            </a:r>
            <a:r>
              <a:rPr lang="en-US" sz="2400" b="1" baseline="30000" dirty="0"/>
              <a:t>th</a:t>
            </a:r>
            <a:r>
              <a:rPr lang="en-US" sz="2400" b="1" dirty="0"/>
              <a:t> century</a:t>
            </a:r>
            <a:r>
              <a:rPr lang="en-US" sz="2400" b="1" dirty="0" smtClean="0"/>
              <a:t>.”</a:t>
            </a:r>
            <a:r>
              <a:rPr lang="en-US" sz="2300" b="1" dirty="0" smtClean="0">
                <a:latin typeface="AR CHRISTY" panose="02000000000000000000" pitchFamily="2" charset="0"/>
              </a:rPr>
              <a:t>  </a:t>
            </a:r>
            <a:endParaRPr lang="en-US" sz="2300" b="1" dirty="0">
              <a:latin typeface="AR CHRISTY" panose="02000000000000000000" pitchFamily="2" charset="0"/>
            </a:endParaRPr>
          </a:p>
        </p:txBody>
      </p:sp>
      <p:sp>
        <p:nvSpPr>
          <p:cNvPr id="6" name="Content Placeholder 5"/>
          <p:cNvSpPr>
            <a:spLocks noGrp="1"/>
          </p:cNvSpPr>
          <p:nvPr>
            <p:ph sz="half" idx="2"/>
          </p:nvPr>
        </p:nvSpPr>
        <p:spPr>
          <a:xfrm>
            <a:off x="-12492" y="1600200"/>
            <a:ext cx="4584492" cy="2286000"/>
          </a:xfrm>
          <a:solidFill>
            <a:schemeClr val="accent5">
              <a:lumMod val="40000"/>
              <a:lumOff val="60000"/>
            </a:schemeClr>
          </a:solidFill>
          <a:ln>
            <a:solidFill>
              <a:schemeClr val="tx2">
                <a:lumMod val="75000"/>
              </a:schemeClr>
            </a:solidFill>
          </a:ln>
        </p:spPr>
        <p:txBody>
          <a:bodyPr>
            <a:normAutofit/>
          </a:bodyPr>
          <a:lstStyle/>
          <a:p>
            <a:pPr marL="0" indent="0">
              <a:buNone/>
            </a:pPr>
            <a:r>
              <a:rPr lang="en-US" sz="2000" b="1" dirty="0" smtClean="0"/>
              <a:t>Speaker 1 </a:t>
            </a:r>
            <a:endParaRPr lang="en-US" sz="2000" dirty="0" smtClean="0"/>
          </a:p>
          <a:p>
            <a:r>
              <a:rPr lang="en-US" sz="2000" dirty="0" smtClean="0"/>
              <a:t>Introduce yourself</a:t>
            </a:r>
          </a:p>
          <a:p>
            <a:r>
              <a:rPr lang="en-US" sz="2000" dirty="0" smtClean="0"/>
              <a:t>Define the motion.</a:t>
            </a:r>
          </a:p>
          <a:p>
            <a:r>
              <a:rPr lang="en-US" sz="2000" dirty="0" smtClean="0"/>
              <a:t>Introduce your team’s main arguments. </a:t>
            </a:r>
          </a:p>
          <a:p>
            <a:r>
              <a:rPr lang="en-US" sz="2000" dirty="0" smtClean="0"/>
              <a:t>Go into detail about the first 2 arguments. </a:t>
            </a:r>
            <a:r>
              <a:rPr lang="en-US" sz="2000" b="1" dirty="0" smtClean="0"/>
              <a:t>LENGTH</a:t>
            </a:r>
            <a:r>
              <a:rPr lang="en-US" sz="2000" dirty="0" smtClean="0"/>
              <a:t>: 4 minutes.</a:t>
            </a:r>
            <a:endParaRPr lang="en-US" sz="2000" dirty="0"/>
          </a:p>
        </p:txBody>
      </p:sp>
      <p:sp>
        <p:nvSpPr>
          <p:cNvPr id="5" name="Text Placeholder 4"/>
          <p:cNvSpPr>
            <a:spLocks noGrp="1"/>
          </p:cNvSpPr>
          <p:nvPr>
            <p:ph type="body" idx="1"/>
          </p:nvPr>
        </p:nvSpPr>
        <p:spPr>
          <a:xfrm>
            <a:off x="265906" y="990600"/>
            <a:ext cx="4040188" cy="639762"/>
          </a:xfrm>
        </p:spPr>
        <p:txBody>
          <a:bodyPr>
            <a:noAutofit/>
          </a:bodyPr>
          <a:lstStyle/>
          <a:p>
            <a:pPr algn="ctr"/>
            <a:r>
              <a:rPr lang="en-US" sz="1800" u="sng" dirty="0" smtClean="0">
                <a:solidFill>
                  <a:srgbClr val="FF0000"/>
                </a:solidFill>
              </a:rPr>
              <a:t>PROPOSITION</a:t>
            </a:r>
            <a:r>
              <a:rPr lang="en-US" sz="1800" dirty="0" smtClean="0">
                <a:solidFill>
                  <a:srgbClr val="FF0000"/>
                </a:solidFill>
              </a:rPr>
              <a:t>: </a:t>
            </a:r>
            <a:r>
              <a:rPr lang="en-US" dirty="0" smtClean="0">
                <a:solidFill>
                  <a:srgbClr val="FF0000"/>
                </a:solidFill>
              </a:rPr>
              <a:t>Agrees</a:t>
            </a:r>
            <a:r>
              <a:rPr lang="en-US" dirty="0" smtClean="0">
                <a:solidFill>
                  <a:srgbClr val="FF0000"/>
                </a:solidFill>
              </a:rPr>
              <a:t>.</a:t>
            </a:r>
            <a:endParaRPr lang="en-US" sz="1800" dirty="0">
              <a:solidFill>
                <a:srgbClr val="FF0000"/>
              </a:solidFill>
            </a:endParaRPr>
          </a:p>
        </p:txBody>
      </p:sp>
      <p:sp>
        <p:nvSpPr>
          <p:cNvPr id="8" name="Content Placeholder 7"/>
          <p:cNvSpPr>
            <a:spLocks noGrp="1"/>
          </p:cNvSpPr>
          <p:nvPr>
            <p:ph sz="quarter" idx="4"/>
          </p:nvPr>
        </p:nvSpPr>
        <p:spPr>
          <a:xfrm>
            <a:off x="4648200" y="1600200"/>
            <a:ext cx="4495800" cy="2286000"/>
          </a:xfrm>
          <a:solidFill>
            <a:schemeClr val="accent5">
              <a:lumMod val="40000"/>
              <a:lumOff val="60000"/>
            </a:schemeClr>
          </a:solidFill>
          <a:ln>
            <a:solidFill>
              <a:schemeClr val="tx2">
                <a:lumMod val="75000"/>
              </a:schemeClr>
            </a:solidFill>
          </a:ln>
        </p:spPr>
        <p:txBody>
          <a:bodyPr>
            <a:normAutofit lnSpcReduction="10000"/>
          </a:bodyPr>
          <a:lstStyle/>
          <a:p>
            <a:pPr marL="0" indent="0">
              <a:buNone/>
            </a:pPr>
            <a:r>
              <a:rPr lang="en-US" sz="2000" b="1" dirty="0" smtClean="0"/>
              <a:t>Speaker 1</a:t>
            </a:r>
            <a:r>
              <a:rPr lang="en-US" sz="2000" dirty="0" smtClean="0"/>
              <a:t>  </a:t>
            </a:r>
          </a:p>
          <a:p>
            <a:r>
              <a:rPr lang="en-US" sz="2000" dirty="0" smtClean="0"/>
              <a:t>Introduce your team’s main arguments. </a:t>
            </a:r>
          </a:p>
          <a:p>
            <a:r>
              <a:rPr lang="en-US" sz="2000" dirty="0" smtClean="0"/>
              <a:t>Rebut prop speaker 1.</a:t>
            </a:r>
          </a:p>
          <a:p>
            <a:r>
              <a:rPr lang="en-US" sz="2000" dirty="0" smtClean="0"/>
              <a:t>Go into detail about the first 2 arguments for your team</a:t>
            </a:r>
            <a:r>
              <a:rPr lang="en-US" sz="2000" dirty="0"/>
              <a:t>. </a:t>
            </a:r>
            <a:r>
              <a:rPr lang="en-US" sz="2000" b="1" dirty="0" smtClean="0"/>
              <a:t>LENGTH</a:t>
            </a:r>
            <a:r>
              <a:rPr lang="en-US" sz="2000" dirty="0" smtClean="0"/>
              <a:t>: </a:t>
            </a:r>
            <a:r>
              <a:rPr lang="en-US" sz="2000" dirty="0"/>
              <a:t>4 minutes.</a:t>
            </a:r>
          </a:p>
          <a:p>
            <a:endParaRPr lang="en-US" sz="2000" dirty="0" smtClean="0"/>
          </a:p>
        </p:txBody>
      </p:sp>
      <p:sp>
        <p:nvSpPr>
          <p:cNvPr id="7" name="Text Placeholder 6"/>
          <p:cNvSpPr>
            <a:spLocks noGrp="1"/>
          </p:cNvSpPr>
          <p:nvPr>
            <p:ph type="body" sz="quarter" idx="3"/>
          </p:nvPr>
        </p:nvSpPr>
        <p:spPr>
          <a:xfrm>
            <a:off x="5126922" y="990600"/>
            <a:ext cx="3584575" cy="639762"/>
          </a:xfrm>
        </p:spPr>
        <p:txBody>
          <a:bodyPr>
            <a:noAutofit/>
          </a:bodyPr>
          <a:lstStyle/>
          <a:p>
            <a:pPr algn="ctr"/>
            <a:r>
              <a:rPr lang="en-US" sz="1800" u="sng" dirty="0" smtClean="0">
                <a:solidFill>
                  <a:srgbClr val="7030A0"/>
                </a:solidFill>
              </a:rPr>
              <a:t>OPPOSITION</a:t>
            </a:r>
            <a:r>
              <a:rPr lang="en-US" sz="1800" dirty="0" smtClean="0">
                <a:solidFill>
                  <a:srgbClr val="7030A0"/>
                </a:solidFill>
              </a:rPr>
              <a:t>: </a:t>
            </a:r>
            <a:r>
              <a:rPr lang="en-US" sz="1800" dirty="0" smtClean="0">
                <a:solidFill>
                  <a:srgbClr val="7030A0"/>
                </a:solidFill>
              </a:rPr>
              <a:t>Disagrees.</a:t>
            </a:r>
            <a:endParaRPr lang="en-US" sz="1800" dirty="0">
              <a:solidFill>
                <a:srgbClr val="7030A0"/>
              </a:solidFill>
            </a:endParaRPr>
          </a:p>
        </p:txBody>
      </p:sp>
      <p:sp>
        <p:nvSpPr>
          <p:cNvPr id="9" name="Content Placeholder 3"/>
          <p:cNvSpPr txBox="1">
            <a:spLocks/>
          </p:cNvSpPr>
          <p:nvPr/>
        </p:nvSpPr>
        <p:spPr>
          <a:xfrm>
            <a:off x="0" y="4038600"/>
            <a:ext cx="4572000" cy="1447800"/>
          </a:xfrm>
          <a:prstGeom prst="rect">
            <a:avLst/>
          </a:prstGeom>
          <a:solidFill>
            <a:schemeClr val="accent5">
              <a:lumMod val="40000"/>
              <a:lumOff val="60000"/>
            </a:schemeClr>
          </a:solidFill>
          <a:ln>
            <a:solidFill>
              <a:schemeClr val="tx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Speaker 2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Rebut (disagree with) opposition speaker 1’s points. </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Go into detail about your team’s 3</a:t>
            </a:r>
            <a:r>
              <a:rPr kumimoji="0" lang="en-US" sz="2000" b="0" i="0" u="none" strike="noStrike" kern="1200" cap="none" spc="0" normalizeH="0" baseline="30000" noProof="0" dirty="0" smtClean="0">
                <a:ln>
                  <a:noFill/>
                </a:ln>
                <a:solidFill>
                  <a:prstClr val="black"/>
                </a:solidFill>
                <a:effectLst/>
                <a:uLnTx/>
                <a:uFillTx/>
                <a:latin typeface="Calibri"/>
                <a:ea typeface="+mn-ea"/>
                <a:cs typeface="+mn-cs"/>
              </a:rPr>
              <a:t>rd</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and 4</a:t>
            </a:r>
            <a:r>
              <a:rPr kumimoji="0" lang="en-US" sz="2000" b="0" i="0" u="none" strike="noStrike" kern="1200" cap="none" spc="0" normalizeH="0" baseline="30000" noProof="0" dirty="0" smtClean="0">
                <a:ln>
                  <a:noFill/>
                </a:ln>
                <a:solidFill>
                  <a:prstClr val="black"/>
                </a:solidFill>
                <a:effectLst/>
                <a:uLnTx/>
                <a:uFillTx/>
                <a:latin typeface="Calibri"/>
                <a:ea typeface="+mn-ea"/>
                <a:cs typeface="+mn-cs"/>
              </a:rPr>
              <a:t>th</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arguments. </a:t>
            </a: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LENGTH</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4 minutes.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10" name="Content Placeholder 3"/>
          <p:cNvSpPr txBox="1">
            <a:spLocks/>
          </p:cNvSpPr>
          <p:nvPr/>
        </p:nvSpPr>
        <p:spPr>
          <a:xfrm>
            <a:off x="0" y="5638800"/>
            <a:ext cx="4572000" cy="1143000"/>
          </a:xfrm>
          <a:prstGeom prst="rect">
            <a:avLst/>
          </a:prstGeom>
          <a:solidFill>
            <a:schemeClr val="accent5">
              <a:lumMod val="40000"/>
              <a:lumOff val="60000"/>
            </a:schemeClr>
          </a:solidFill>
          <a:ln>
            <a:solidFill>
              <a:schemeClr val="tx1"/>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Speaker 3</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Rebut (disagree with) opposition speaker 2.</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Rebuild your team’s case. </a:t>
            </a:r>
            <a:r>
              <a:rPr kumimoji="0" lang="en-US" sz="2000" b="1" i="0" u="none" strike="noStrike" kern="1200" cap="none" spc="0" normalizeH="0" baseline="0" noProof="0" dirty="0">
                <a:ln>
                  <a:noFill/>
                </a:ln>
                <a:solidFill>
                  <a:prstClr val="black"/>
                </a:solidFill>
                <a:effectLst/>
                <a:uLnTx/>
                <a:uFillTx/>
                <a:latin typeface="Calibri"/>
                <a:ea typeface="+mn-ea"/>
                <a:cs typeface="+mn-cs"/>
              </a:rPr>
              <a:t>LENGTH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4 minutes.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Calibri"/>
              <a:ea typeface="+mn-ea"/>
              <a:cs typeface="+mn-cs"/>
            </a:endParaRPr>
          </a:p>
        </p:txBody>
      </p:sp>
      <p:sp>
        <p:nvSpPr>
          <p:cNvPr id="11" name="Content Placeholder 5"/>
          <p:cNvSpPr txBox="1">
            <a:spLocks/>
          </p:cNvSpPr>
          <p:nvPr/>
        </p:nvSpPr>
        <p:spPr>
          <a:xfrm>
            <a:off x="4694420" y="4038601"/>
            <a:ext cx="4449580" cy="1447799"/>
          </a:xfrm>
          <a:prstGeom prst="rect">
            <a:avLst/>
          </a:prstGeom>
          <a:solidFill>
            <a:schemeClr val="accent5">
              <a:lumMod val="40000"/>
              <a:lumOff val="60000"/>
            </a:schemeClr>
          </a:solidFill>
          <a:ln>
            <a:solidFill>
              <a:schemeClr val="tx1"/>
            </a:solidFill>
          </a:ln>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Speaker 2</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Calibri"/>
                <a:ea typeface="+mn-ea"/>
                <a:cs typeface="+mn-cs"/>
              </a:rPr>
              <a:t>Rebut (disagree with)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proposition speaker 2’s </a:t>
            </a:r>
            <a:r>
              <a:rPr kumimoji="0" lang="en-US" sz="2000" b="0" i="0" u="none" strike="noStrike" kern="1200" cap="none" spc="0" normalizeH="0" baseline="0" noProof="0" dirty="0">
                <a:ln>
                  <a:noFill/>
                </a:ln>
                <a:solidFill>
                  <a:prstClr val="black"/>
                </a:solidFill>
                <a:effectLst/>
                <a:uLnTx/>
                <a:uFillTx/>
                <a:latin typeface="Calibri"/>
                <a:ea typeface="+mn-ea"/>
                <a:cs typeface="+mn-cs"/>
              </a:rPr>
              <a:t>points</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Go into detail about your team’s 3</a:t>
            </a:r>
            <a:r>
              <a:rPr kumimoji="0" lang="en-US" sz="2000" b="0" i="0" u="none" strike="noStrike" kern="1200" cap="none" spc="0" normalizeH="0" baseline="30000" noProof="0" dirty="0" smtClean="0">
                <a:ln>
                  <a:noFill/>
                </a:ln>
                <a:solidFill>
                  <a:prstClr val="black"/>
                </a:solidFill>
                <a:effectLst/>
                <a:uLnTx/>
                <a:uFillTx/>
                <a:latin typeface="Calibri"/>
                <a:ea typeface="+mn-ea"/>
                <a:cs typeface="+mn-cs"/>
              </a:rPr>
              <a:t>rd</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and 4</a:t>
            </a:r>
            <a:r>
              <a:rPr kumimoji="0" lang="en-US" sz="2000" b="0" i="0" u="none" strike="noStrike" kern="1200" cap="none" spc="0" normalizeH="0" baseline="30000" noProof="0" dirty="0" smtClean="0">
                <a:ln>
                  <a:noFill/>
                </a:ln>
                <a:solidFill>
                  <a:prstClr val="black"/>
                </a:solidFill>
                <a:effectLst/>
                <a:uLnTx/>
                <a:uFillTx/>
                <a:latin typeface="Calibri"/>
                <a:ea typeface="+mn-ea"/>
                <a:cs typeface="+mn-cs"/>
              </a:rPr>
              <a:t>th</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arguments. </a:t>
            </a:r>
            <a:r>
              <a:rPr kumimoji="0" lang="en-US" sz="2000" b="1" i="0" u="none" strike="noStrike" kern="1200" cap="none" spc="0" normalizeH="0" baseline="0" noProof="0" dirty="0">
                <a:ln>
                  <a:noFill/>
                </a:ln>
                <a:solidFill>
                  <a:prstClr val="black"/>
                </a:solidFill>
                <a:effectLst/>
                <a:uLnTx/>
                <a:uFillTx/>
                <a:latin typeface="Calibri"/>
                <a:ea typeface="+mn-ea"/>
                <a:cs typeface="+mn-cs"/>
              </a:rPr>
              <a:t>LENGTH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4 minutes.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p:txBody>
      </p:sp>
      <p:sp>
        <p:nvSpPr>
          <p:cNvPr id="12" name="Content Placeholder 5"/>
          <p:cNvSpPr txBox="1">
            <a:spLocks/>
          </p:cNvSpPr>
          <p:nvPr/>
        </p:nvSpPr>
        <p:spPr>
          <a:xfrm>
            <a:off x="4694420" y="5638800"/>
            <a:ext cx="4449580" cy="1143000"/>
          </a:xfrm>
          <a:prstGeom prst="rect">
            <a:avLst/>
          </a:prstGeom>
          <a:solidFill>
            <a:schemeClr val="accent5">
              <a:lumMod val="40000"/>
              <a:lumOff val="60000"/>
            </a:schemeClr>
          </a:solidFill>
          <a:ln>
            <a:solidFill>
              <a:schemeClr val="tx1"/>
            </a:solidFill>
          </a:ln>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r>
              <a:rPr kumimoji="0" lang="en-US" sz="2000" b="1" i="0" u="none" strike="noStrike" kern="1200" cap="none" spc="0" normalizeH="0" baseline="0" noProof="0" dirty="0" smtClean="0">
                <a:ln>
                  <a:noFill/>
                </a:ln>
                <a:solidFill>
                  <a:prstClr val="black"/>
                </a:solidFill>
                <a:effectLst/>
                <a:uLnTx/>
                <a:uFillTx/>
                <a:latin typeface="Calibri"/>
                <a:ea typeface="+mn-ea"/>
                <a:cs typeface="+mn-cs"/>
              </a:rPr>
              <a:t>Speaker 3</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Rebut (disagree with) proposition speaker 3.</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Rebuild your team’s case. </a:t>
            </a:r>
            <a:r>
              <a:rPr kumimoji="0" lang="en-US" sz="2000" b="1" i="0" u="none" strike="noStrike" kern="1200" cap="none" spc="0" normalizeH="0" baseline="0" noProof="0" dirty="0">
                <a:ln>
                  <a:noFill/>
                </a:ln>
                <a:solidFill>
                  <a:prstClr val="black"/>
                </a:solidFill>
                <a:effectLst/>
                <a:uLnTx/>
                <a:uFillTx/>
                <a:latin typeface="Calibri"/>
                <a:ea typeface="+mn-ea"/>
                <a:cs typeface="+mn-cs"/>
              </a:rPr>
              <a:t>LENGTH </a:t>
            </a:r>
            <a:r>
              <a:rPr kumimoji="0" lang="en-US" sz="2000" b="0" i="0" u="none" strike="noStrike" kern="1200" cap="none" spc="0" normalizeH="0" baseline="0" noProof="0" dirty="0" smtClean="0">
                <a:ln>
                  <a:noFill/>
                </a:ln>
                <a:solidFill>
                  <a:prstClr val="black"/>
                </a:solidFill>
                <a:effectLst/>
                <a:uLnTx/>
                <a:uFillTx/>
                <a:latin typeface="Calibri"/>
                <a:ea typeface="+mn-ea"/>
                <a:cs typeface="+mn-cs"/>
              </a:rPr>
              <a:t>: </a:t>
            </a:r>
            <a:r>
              <a:rPr kumimoji="0" lang="en-US" sz="2000" b="0" i="0" u="none" strike="noStrike" kern="1200" cap="none" spc="0" normalizeH="0" baseline="0" noProof="0" dirty="0">
                <a:ln>
                  <a:noFill/>
                </a:ln>
                <a:solidFill>
                  <a:prstClr val="black"/>
                </a:solidFill>
                <a:effectLst/>
                <a:uLnTx/>
                <a:uFillTx/>
                <a:latin typeface="Calibri"/>
                <a:ea typeface="+mn-ea"/>
                <a:cs typeface="+mn-cs"/>
              </a:rPr>
              <a:t>4 minutes.</a:t>
            </a: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000" b="0" i="0" u="none" strike="noStrike" kern="1200" cap="none" spc="0" normalizeH="0" baseline="0" noProof="0" dirty="0" smtClean="0">
              <a:ln>
                <a:noFill/>
              </a:ln>
              <a:solidFill>
                <a:prstClr val="black"/>
              </a:solidFill>
              <a:effectLst/>
              <a:uLnTx/>
              <a:uFillTx/>
              <a:latin typeface="Calibri"/>
              <a:ea typeface="+mn-ea"/>
              <a:cs typeface="+mn-cs"/>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tabLst/>
              <a:defRPr/>
            </a:pPr>
            <a:endParaRPr kumimoji="0" lang="en-US" sz="2400" b="0" i="0" u="none" strike="noStrike" kern="1200" cap="none" spc="0" normalizeH="0" baseline="0" noProof="0" dirty="0" smtClean="0">
              <a:ln>
                <a:noFill/>
              </a:ln>
              <a:solidFill>
                <a:prstClr val="black"/>
              </a:solidFill>
              <a:effectLst/>
              <a:uLnTx/>
              <a:uFillTx/>
              <a:latin typeface="Calibri"/>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 typeface="Arial" panose="020B0604020202020204" pitchFamily="34" charset="0"/>
              <a:buChar char="•"/>
              <a:tabLst/>
              <a:defRPr/>
            </a:pPr>
            <a:endParaRPr kumimoji="0" lang="en-US" sz="2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10766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6172200"/>
            <a:ext cx="9144000" cy="685800"/>
            <a:chOff x="0" y="4580821"/>
            <a:chExt cx="9144000" cy="562681"/>
          </a:xfrm>
        </p:grpSpPr>
        <p:sp>
          <p:nvSpPr>
            <p:cNvPr id="5" name="Rectangle 4"/>
            <p:cNvSpPr/>
            <p:nvPr/>
          </p:nvSpPr>
          <p:spPr>
            <a:xfrm>
              <a:off x="2" y="4580821"/>
              <a:ext cx="9143998" cy="562681"/>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descr="Screen Shot 2015-02-09 at 12.07.14 PM.png"/>
            <p:cNvPicPr>
              <a:picLocks noChangeAspect="1"/>
            </p:cNvPicPr>
            <p:nvPr/>
          </p:nvPicPr>
          <p:blipFill>
            <a:blip r:embed="rId2" cstate="print">
              <a:alphaModFix/>
              <a:extLst>
                <a:ext uri="{28A0092B-C50C-407E-A947-70E740481C1C}">
                  <a14:useLocalDpi xmlns:a14="http://schemas.microsoft.com/office/drawing/2010/main" val="0"/>
                </a:ext>
              </a:extLst>
            </a:blip>
            <a:stretch>
              <a:fillRect/>
            </a:stretch>
          </p:blipFill>
          <p:spPr>
            <a:xfrm>
              <a:off x="0" y="4586164"/>
              <a:ext cx="2813538" cy="557336"/>
            </a:xfrm>
            <a:prstGeom prst="rect">
              <a:avLst/>
            </a:prstGeom>
          </p:spPr>
        </p:pic>
        <p:pic>
          <p:nvPicPr>
            <p:cNvPr id="7" name="Picture 6" descr="GEMS_PhotoLogo_9_DB.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128000" y="4640762"/>
              <a:ext cx="922842" cy="435429"/>
            </a:xfrm>
            <a:prstGeom prst="rect">
              <a:avLst/>
            </a:prstGeom>
          </p:spPr>
        </p:pic>
      </p:grpSp>
      <p:sp>
        <p:nvSpPr>
          <p:cNvPr id="8" name="Rectangle 7"/>
          <p:cNvSpPr/>
          <p:nvPr/>
        </p:nvSpPr>
        <p:spPr>
          <a:xfrm>
            <a:off x="0" y="0"/>
            <a:ext cx="9144000" cy="761724"/>
          </a:xfrm>
          <a:prstGeom prst="rect">
            <a:avLst/>
          </a:prstGeom>
          <a:solidFill>
            <a:srgbClr val="97D7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endParaRPr kumimoji="0" lang="en-US" sz="3200" b="0" i="0" u="none" strike="noStrike" kern="1200" cap="none" spc="0" normalizeH="0" baseline="0" noProof="0" dirty="0">
              <a:ln>
                <a:noFill/>
              </a:ln>
              <a:solidFill>
                <a:prstClr val="white"/>
              </a:solidFill>
              <a:effectLst/>
              <a:uLnTx/>
              <a:uFillTx/>
              <a:latin typeface="Kristen ITC" panose="03050502040202030202" pitchFamily="66" charset="0"/>
              <a:ea typeface="+mn-ea"/>
              <a:cs typeface="+mn-cs"/>
            </a:endParaRPr>
          </a:p>
          <a:p>
            <a:pPr marL="0" marR="0" lvl="0" indent="0" algn="ctr" defTabSz="407484" rtl="0" eaLnBrk="1" fontAlgn="base" latinLnBrk="0" hangingPunct="0">
              <a:lnSpc>
                <a:spcPct val="93000"/>
              </a:lnSpc>
              <a:spcBef>
                <a:spcPct val="0"/>
              </a:spcBef>
              <a:spcAft>
                <a:spcPct val="0"/>
              </a:spcAft>
              <a:buClr>
                <a:srgbClr val="000000"/>
              </a:buClr>
              <a:buSzPct val="100000"/>
              <a:buFontTx/>
              <a:buNone/>
              <a:tabLst/>
              <a:defRPr/>
            </a:pPr>
            <a:r>
              <a:rPr lang="en-US" sz="3200" noProof="0" dirty="0" smtClean="0">
                <a:solidFill>
                  <a:prstClr val="white"/>
                </a:solidFill>
                <a:latin typeface="Kristen ITC" panose="03050502040202030202" pitchFamily="66" charset="0"/>
              </a:rPr>
              <a:t>Consolidate</a:t>
            </a:r>
            <a: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t/>
            </a:r>
            <a:br>
              <a:rPr kumimoji="0" lang="en-US" sz="3200" b="0" i="0" u="none" strike="noStrike" kern="1200" cap="none" spc="0" normalizeH="0" baseline="0" noProof="0" dirty="0">
                <a:ln>
                  <a:noFill/>
                </a:ln>
                <a:solidFill>
                  <a:prstClr val="white"/>
                </a:solidFill>
                <a:effectLst/>
                <a:uLnTx/>
                <a:uFillTx/>
                <a:latin typeface="Calibri" panose="020F0502020204030204"/>
                <a:ea typeface="+mn-ea"/>
                <a:cs typeface="+mn-cs"/>
              </a:rPr>
            </a:br>
            <a:endParaRPr kumimoji="0" lang="en-US" sz="3200" b="1" i="0" u="none" strike="noStrike" kern="1200" cap="none" spc="0" normalizeH="0" baseline="0" noProof="0" dirty="0">
              <a:ln>
                <a:noFill/>
              </a:ln>
              <a:solidFill>
                <a:srgbClr val="FFFFFF"/>
              </a:solidFill>
              <a:effectLst/>
              <a:uLnTx/>
              <a:uFillTx/>
              <a:latin typeface="Calibri" panose="020F0502020204030204"/>
              <a:ea typeface="+mn-ea"/>
              <a:cs typeface="Arial"/>
            </a:endParaRPr>
          </a:p>
        </p:txBody>
      </p:sp>
      <p:pic>
        <p:nvPicPr>
          <p:cNvPr id="13" name="Picture 2" descr="http://caringcampus.ca/wp-content/uploads/mind-health-continuum0A741E4E4D976BBED09E35DF.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9704" y="999037"/>
            <a:ext cx="8713075" cy="866776"/>
          </a:xfrm>
          <a:prstGeom prst="rect">
            <a:avLst/>
          </a:prstGeom>
          <a:noFill/>
          <a:extLst>
            <a:ext uri="{909E8E84-426E-40DD-AFC4-6F175D3DCCD1}">
              <a14:hiddenFill xmlns:a14="http://schemas.microsoft.com/office/drawing/2010/main">
                <a:solidFill>
                  <a:srgbClr val="FFFFFF"/>
                </a:solidFill>
              </a14:hiddenFill>
            </a:ext>
          </a:extLst>
        </p:spPr>
      </p:pic>
      <p:sp>
        <p:nvSpPr>
          <p:cNvPr id="14" name="TextBox 13"/>
          <p:cNvSpPr txBox="1"/>
          <p:nvPr/>
        </p:nvSpPr>
        <p:spPr>
          <a:xfrm>
            <a:off x="189704" y="708128"/>
            <a:ext cx="1844126" cy="523220"/>
          </a:xfrm>
          <a:prstGeom prst="rect">
            <a:avLst/>
          </a:prstGeom>
          <a:noFill/>
        </p:spPr>
        <p:txBody>
          <a:bodyPr wrap="square" rtlCol="0">
            <a:spAutoFit/>
          </a:bodyPr>
          <a:lstStyle/>
          <a:p>
            <a:r>
              <a:rPr lang="en-US" sz="2800" dirty="0" smtClean="0"/>
              <a:t>Agree</a:t>
            </a:r>
            <a:endParaRPr lang="en-US" sz="2800" dirty="0"/>
          </a:p>
        </p:txBody>
      </p:sp>
      <p:sp>
        <p:nvSpPr>
          <p:cNvPr id="15" name="TextBox 14"/>
          <p:cNvSpPr txBox="1"/>
          <p:nvPr/>
        </p:nvSpPr>
        <p:spPr>
          <a:xfrm>
            <a:off x="7525407" y="691944"/>
            <a:ext cx="1522569" cy="523220"/>
          </a:xfrm>
          <a:prstGeom prst="rect">
            <a:avLst/>
          </a:prstGeom>
          <a:noFill/>
        </p:spPr>
        <p:txBody>
          <a:bodyPr wrap="square" rtlCol="0">
            <a:spAutoFit/>
          </a:bodyPr>
          <a:lstStyle/>
          <a:p>
            <a:r>
              <a:rPr lang="en-US" sz="2800" dirty="0" smtClean="0"/>
              <a:t>Disagree</a:t>
            </a:r>
            <a:endParaRPr lang="en-US" sz="2800" dirty="0"/>
          </a:p>
        </p:txBody>
      </p:sp>
      <p:sp>
        <p:nvSpPr>
          <p:cNvPr id="2" name="TextBox 1"/>
          <p:cNvSpPr txBox="1"/>
          <p:nvPr/>
        </p:nvSpPr>
        <p:spPr>
          <a:xfrm>
            <a:off x="883198" y="2363079"/>
            <a:ext cx="7326086" cy="1754326"/>
          </a:xfrm>
          <a:prstGeom prst="rect">
            <a:avLst/>
          </a:prstGeom>
          <a:noFill/>
        </p:spPr>
        <p:txBody>
          <a:bodyPr wrap="square" rtlCol="0">
            <a:spAutoFit/>
          </a:bodyPr>
          <a:lstStyle/>
          <a:p>
            <a:pPr algn="ctr"/>
            <a:r>
              <a:rPr lang="en-US" sz="3600" dirty="0" smtClean="0"/>
              <a:t>“</a:t>
            </a:r>
            <a:r>
              <a:rPr lang="en-US" sz="3600" dirty="0" smtClean="0"/>
              <a:t>The First People have made significant progress in achieving equality during the 20</a:t>
            </a:r>
            <a:r>
              <a:rPr lang="en-US" sz="3600" baseline="30000" dirty="0" smtClean="0"/>
              <a:t>th</a:t>
            </a:r>
            <a:r>
              <a:rPr lang="en-US" sz="3600" dirty="0" smtClean="0"/>
              <a:t> century</a:t>
            </a:r>
            <a:r>
              <a:rPr lang="en-US" sz="3600" dirty="0" smtClean="0"/>
              <a:t>.”</a:t>
            </a:r>
            <a:endParaRPr lang="en-US" sz="3600" dirty="0"/>
          </a:p>
        </p:txBody>
      </p:sp>
    </p:spTree>
    <p:extLst>
      <p:ext uri="{BB962C8B-B14F-4D97-AF65-F5344CB8AC3E}">
        <p14:creationId xmlns:p14="http://schemas.microsoft.com/office/powerpoint/2010/main" val="7677998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906</TotalTime>
  <Words>853</Words>
  <Application>Microsoft Office PowerPoint</Application>
  <PresentationFormat>On-screen Show (4:3)</PresentationFormat>
  <Paragraphs>114</Paragraphs>
  <Slides>8</Slides>
  <Notes>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8</vt:i4>
      </vt:variant>
    </vt:vector>
  </HeadingPairs>
  <TitlesOfParts>
    <vt:vector size="18" baseType="lpstr">
      <vt:lpstr>ＭＳ Ｐゴシック</vt:lpstr>
      <vt:lpstr>AR CHRISTY</vt:lpstr>
      <vt:lpstr>Arial</vt:lpstr>
      <vt:lpstr>Arial</vt:lpstr>
      <vt:lpstr>Calibri</vt:lpstr>
      <vt:lpstr>Calibri Light</vt:lpstr>
      <vt:lpstr>Kristen ITC</vt:lpstr>
      <vt:lpstr>Office Theme</vt:lpstr>
      <vt:lpstr>1_Office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MOTION: “This house believes The First People have made significant progress in achieving equality during the 20th century.”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 Loxston-Baker</dc:creator>
  <cp:lastModifiedBy>Helen Loxston-Baker</cp:lastModifiedBy>
  <cp:revision>77</cp:revision>
  <dcterms:created xsi:type="dcterms:W3CDTF">2017-01-25T04:36:07Z</dcterms:created>
  <dcterms:modified xsi:type="dcterms:W3CDTF">2017-03-18T14:29:20Z</dcterms:modified>
</cp:coreProperties>
</file>