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61" r:id="rId4"/>
    <p:sldId id="260" r:id="rId5"/>
    <p:sldId id="259" r:id="rId6"/>
    <p:sldId id="257" r:id="rId7"/>
    <p:sldId id="269" r:id="rId8"/>
    <p:sldId id="265" r:id="rId9"/>
    <p:sldId id="268"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67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756303-0ED3-44F9-8454-060D533871BE}" type="datetimeFigureOut">
              <a:rPr lang="en-US" smtClean="0"/>
              <a:t>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644960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756303-0ED3-44F9-8454-060D533871BE}" type="datetimeFigureOut">
              <a:rPr lang="en-US" smtClean="0"/>
              <a:t>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591380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756303-0ED3-44F9-8454-060D533871BE}" type="datetimeFigureOut">
              <a:rPr lang="en-US" smtClean="0"/>
              <a:t>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4021700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2/18/2017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6999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2/18/2017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30414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2/18/2017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7803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2/18/2017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7073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2/18/2017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42186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2/18/2017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01681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2/18/2017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21471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2/18/2017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4455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756303-0ED3-44F9-8454-060D533871BE}" type="datetimeFigureOut">
              <a:rPr lang="en-US" smtClean="0"/>
              <a:t>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24870675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2/18/2017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96613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2/18/2017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87477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2/18/2017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5630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050701-0FEB-4323-9187-14336EA2F31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2/18/2017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D9986-D4BA-425B-8C4D-E17AFC6EA7F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6671649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050701-0FEB-4323-9187-14336EA2F31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2/18/2017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D9986-D4BA-425B-8C4D-E17AFC6EA7F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018196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050701-0FEB-4323-9187-14336EA2F31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2/18/2017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D9986-D4BA-425B-8C4D-E17AFC6EA7F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6683866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050701-0FEB-4323-9187-14336EA2F31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2/18/2017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D9986-D4BA-425B-8C4D-E17AFC6EA7F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3862721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050701-0FEB-4323-9187-14336EA2F31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2/18/2017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D9986-D4BA-425B-8C4D-E17AFC6EA7F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008317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050701-0FEB-4323-9187-14336EA2F31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2/18/2017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D9986-D4BA-425B-8C4D-E17AFC6EA7F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944028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050701-0FEB-4323-9187-14336EA2F31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2/18/2017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D9986-D4BA-425B-8C4D-E17AFC6EA7F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861838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9756303-0ED3-44F9-8454-060D533871BE}" type="datetimeFigureOut">
              <a:rPr lang="en-US" smtClean="0"/>
              <a:t>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19724443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050701-0FEB-4323-9187-14336EA2F31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2/18/2017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D9986-D4BA-425B-8C4D-E17AFC6EA7F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698540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050701-0FEB-4323-9187-14336EA2F31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2/18/2017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D9986-D4BA-425B-8C4D-E17AFC6EA7F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6740334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050701-0FEB-4323-9187-14336EA2F31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2/18/2017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D9986-D4BA-425B-8C4D-E17AFC6EA7F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650920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050701-0FEB-4323-9187-14336EA2F31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2/18/2017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D9986-D4BA-425B-8C4D-E17AFC6EA7F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661060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756303-0ED3-44F9-8454-060D533871BE}" type="datetimeFigureOut">
              <a:rPr lang="en-US" smtClean="0"/>
              <a:t>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394364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9756303-0ED3-44F9-8454-060D533871BE}" type="datetimeFigureOut">
              <a:rPr lang="en-US" smtClean="0"/>
              <a:t>2/18/2017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782127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9756303-0ED3-44F9-8454-060D533871BE}" type="datetimeFigureOut">
              <a:rPr lang="en-US" smtClean="0"/>
              <a:t>2/18/2017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2035214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756303-0ED3-44F9-8454-060D533871BE}" type="datetimeFigureOut">
              <a:rPr lang="en-US" smtClean="0"/>
              <a:t>2/18/2017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243578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756303-0ED3-44F9-8454-060D533871BE}" type="datetimeFigureOut">
              <a:rPr lang="en-US" smtClean="0"/>
              <a:t>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1777321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756303-0ED3-44F9-8454-060D533871BE}" type="datetimeFigureOut">
              <a:rPr lang="en-US" smtClean="0"/>
              <a:t>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227966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756303-0ED3-44F9-8454-060D533871BE}" type="datetimeFigureOut">
              <a:rPr lang="en-US" smtClean="0"/>
              <a:t>2/18/2017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C1F611-2D7C-46BB-8DE1-B3C92C2AD534}" type="slidenum">
              <a:rPr lang="en-US" smtClean="0"/>
              <a:t>‹#›</a:t>
            </a:fld>
            <a:endParaRPr lang="en-US"/>
          </a:p>
        </p:txBody>
      </p:sp>
    </p:spTree>
    <p:extLst>
      <p:ext uri="{BB962C8B-B14F-4D97-AF65-F5344CB8AC3E}">
        <p14:creationId xmlns:p14="http://schemas.microsoft.com/office/powerpoint/2010/main" val="20106152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2/18/2017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1364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D050701-0FEB-4323-9187-14336EA2F31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2/18/2017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6AD9986-D4BA-425B-8C4D-E17AFC6EA7F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529665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image" Target="../media/image6.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3.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07484" fontAlgn="base" hangingPunct="0">
              <a:lnSpc>
                <a:spcPct val="93000"/>
              </a:lnSpc>
              <a:spcBef>
                <a:spcPct val="0"/>
              </a:spcBef>
              <a:spcAft>
                <a:spcPct val="0"/>
              </a:spcAft>
              <a:buClr>
                <a:srgbClr val="000000"/>
              </a:buClr>
              <a:buSzPct val="100000"/>
              <a:defRPr/>
            </a:pPr>
            <a:endParaRPr lang="en-US" sz="3200" dirty="0">
              <a:solidFill>
                <a:prstClr val="white"/>
              </a:solidFill>
              <a:latin typeface="Kristen ITC" panose="03050502040202030202" pitchFamily="66" charset="0"/>
            </a:endParaRPr>
          </a:p>
          <a:p>
            <a:pPr defTabSz="407484" fontAlgn="base" hangingPunct="0">
              <a:lnSpc>
                <a:spcPct val="93000"/>
              </a:lnSpc>
              <a:spcBef>
                <a:spcPct val="0"/>
              </a:spcBef>
              <a:spcAft>
                <a:spcPct val="0"/>
              </a:spcAft>
              <a:buClr>
                <a:srgbClr val="000000"/>
              </a:buClr>
              <a:buSzPct val="100000"/>
              <a:defRPr/>
            </a:pPr>
            <a:r>
              <a:rPr lang="en-US" sz="3200" dirty="0" smtClean="0">
                <a:solidFill>
                  <a:prstClr val="white"/>
                </a:solidFill>
                <a:latin typeface="Kristen ITC" panose="03050502040202030202" pitchFamily="66" charset="0"/>
              </a:rPr>
              <a:t>Task on Entry</a:t>
            </a:r>
            <a:r>
              <a:rPr lang="en-US" sz="3200" dirty="0">
                <a:solidFill>
                  <a:prstClr val="white"/>
                </a:solidFill>
              </a:rPr>
              <a:t/>
            </a:r>
            <a:br>
              <a:rPr lang="en-US" sz="3200" dirty="0">
                <a:solidFill>
                  <a:prstClr val="white"/>
                </a:solidFill>
              </a:rPr>
            </a:br>
            <a:endParaRPr lang="en-US" sz="3200" b="1" dirty="0">
              <a:solidFill>
                <a:srgbClr val="FFFFFF"/>
              </a:solidFill>
              <a:cs typeface="Arial"/>
            </a:endParaRPr>
          </a:p>
        </p:txBody>
      </p:sp>
      <p:grpSp>
        <p:nvGrpSpPr>
          <p:cNvPr id="3" name="Group 2"/>
          <p:cNvGrpSpPr/>
          <p:nvPr/>
        </p:nvGrpSpPr>
        <p:grpSpPr>
          <a:xfrm>
            <a:off x="0" y="6172200"/>
            <a:ext cx="9144000" cy="685800"/>
            <a:chOff x="0" y="4580821"/>
            <a:chExt cx="9144000" cy="562681"/>
          </a:xfrm>
        </p:grpSpPr>
        <p:sp>
          <p:nvSpPr>
            <p:cNvPr id="4" name="Rectangle 3"/>
            <p:cNvSpPr/>
            <p:nvPr/>
          </p:nvSpPr>
          <p:spPr>
            <a:xfrm>
              <a:off x="2" y="4580821"/>
              <a:ext cx="9143998" cy="562681"/>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pic>
          <p:nvPicPr>
            <p:cNvPr id="5" name="Picture 4" descr="Screen Shot 2015-02-09 at 12.07.14 PM.png"/>
            <p:cNvPicPr>
              <a:picLocks noChangeAspect="1"/>
            </p:cNvPicPr>
            <p:nvPr/>
          </p:nvPicPr>
          <p:blipFill>
            <a:blip r:embed="rId2" cstate="print">
              <a:alphaModFix/>
              <a:extLst>
                <a:ext uri="{28A0092B-C50C-407E-A947-70E740481C1C}">
                  <a14:useLocalDpi xmlns:a14="http://schemas.microsoft.com/office/drawing/2010/main" val="0"/>
                </a:ext>
              </a:extLst>
            </a:blip>
            <a:stretch>
              <a:fillRect/>
            </a:stretch>
          </p:blipFill>
          <p:spPr>
            <a:xfrm>
              <a:off x="0" y="4586164"/>
              <a:ext cx="2813538" cy="557336"/>
            </a:xfrm>
            <a:prstGeom prst="rect">
              <a:avLst/>
            </a:prstGeom>
          </p:spPr>
        </p:pic>
        <p:pic>
          <p:nvPicPr>
            <p:cNvPr id="6" name="Picture 5" descr="GEMS_PhotoLogo_9_DB.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28000" y="4640762"/>
              <a:ext cx="922842" cy="435429"/>
            </a:xfrm>
            <a:prstGeom prst="rect">
              <a:avLst/>
            </a:prstGeom>
          </p:spPr>
        </p:pic>
      </p:grpSp>
      <p:sp>
        <p:nvSpPr>
          <p:cNvPr id="9" name="TextBox 8"/>
          <p:cNvSpPr txBox="1"/>
          <p:nvPr/>
        </p:nvSpPr>
        <p:spPr>
          <a:xfrm>
            <a:off x="531867" y="2702690"/>
            <a:ext cx="7919528" cy="2677656"/>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400" b="1" dirty="0" smtClean="0"/>
              <a:t>Martin McCauley (2003)</a:t>
            </a:r>
            <a:endParaRPr lang="en-US" sz="2400" b="1" dirty="0" smtClean="0"/>
          </a:p>
          <a:p>
            <a:endParaRPr lang="en-US" sz="2400" b="1" dirty="0"/>
          </a:p>
          <a:p>
            <a:r>
              <a:rPr lang="en-US" sz="2400" i="1" dirty="0" smtClean="0"/>
              <a:t>“</a:t>
            </a:r>
            <a:r>
              <a:rPr lang="en-US" sz="2400" i="1" dirty="0" smtClean="0"/>
              <a:t>the USA and the USSR were two competing systems, each convinced of their own rectitude and of the expansionist plans of the other.  Each saw the other as a threat to its existence and, from the first, both engaged in behavior that confirmed the other’s fear.”</a:t>
            </a:r>
            <a:endParaRPr lang="en-US" sz="2400" i="1" dirty="0"/>
          </a:p>
        </p:txBody>
      </p:sp>
      <p:pic>
        <p:nvPicPr>
          <p:cNvPr id="1026" name="Picture 2" descr="http://georgiestclair.com/wp-content/uploads/revision.jpg"/>
          <p:cNvPicPr>
            <a:picLocks noChangeAspect="1" noChangeArrowheads="1"/>
          </p:cNvPicPr>
          <p:nvPr/>
        </p:nvPicPr>
        <p:blipFill rotWithShape="1">
          <a:blip r:embed="rId4">
            <a:extLst>
              <a:ext uri="{28A0092B-C50C-407E-A947-70E740481C1C}">
                <a14:useLocalDpi xmlns:a14="http://schemas.microsoft.com/office/drawing/2010/main" val="0"/>
              </a:ext>
            </a:extLst>
          </a:blip>
          <a:srcRect t="26758" b="28276"/>
          <a:stretch/>
        </p:blipFill>
        <p:spPr bwMode="auto">
          <a:xfrm rot="862244">
            <a:off x="5689020" y="394820"/>
            <a:ext cx="3298391" cy="92696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336331" y="858301"/>
            <a:ext cx="4792717" cy="1569660"/>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2400" dirty="0" smtClean="0"/>
              <a:t>Using the source below and your own knowledge, create a spider diagram with the reasons for the origins of the Cold War</a:t>
            </a:r>
            <a:endParaRPr lang="en-US" sz="2400" dirty="0"/>
          </a:p>
        </p:txBody>
      </p:sp>
    </p:spTree>
    <p:extLst>
      <p:ext uri="{BB962C8B-B14F-4D97-AF65-F5344CB8AC3E}">
        <p14:creationId xmlns:p14="http://schemas.microsoft.com/office/powerpoint/2010/main" val="1757202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a:spLocks noChangeArrowheads="1"/>
          </p:cNvSpPr>
          <p:nvPr/>
        </p:nvSpPr>
        <p:spPr bwMode="auto">
          <a:xfrm>
            <a:off x="107950" y="1125538"/>
            <a:ext cx="3902075" cy="422275"/>
          </a:xfrm>
          <a:prstGeom prst="roundRect">
            <a:avLst>
              <a:gd name="adj" fmla="val 16667"/>
            </a:avLst>
          </a:prstGeom>
          <a:gradFill rotWithShape="1">
            <a:gsLst>
              <a:gs pos="0">
                <a:srgbClr val="9BC1FF"/>
              </a:gs>
              <a:gs pos="100000">
                <a:srgbClr val="3F80CD"/>
              </a:gs>
            </a:gsLst>
            <a:lin ang="5400000"/>
          </a:gradFill>
          <a:ln w="9525">
            <a:solidFill>
              <a:srgbClr val="4A7EBB"/>
            </a:solidFill>
            <a:round/>
            <a:headEnd/>
            <a:tailEnd/>
          </a:ln>
          <a:effectLst>
            <a:outerShdw blurRad="40000" dist="23000" dir="5400000" rotWithShape="0">
              <a:srgbClr val="808080">
                <a:alpha val="34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a:ea typeface="+mn-ea"/>
                <a:cs typeface="Arial"/>
              </a:rPr>
              <a:t>Learning Objective</a:t>
            </a: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5" name="Rounded Rectangle 4"/>
          <p:cNvSpPr>
            <a:spLocks noChangeArrowheads="1"/>
          </p:cNvSpPr>
          <p:nvPr/>
        </p:nvSpPr>
        <p:spPr bwMode="auto">
          <a:xfrm>
            <a:off x="131763" y="3440036"/>
            <a:ext cx="3902075" cy="423863"/>
          </a:xfrm>
          <a:prstGeom prst="roundRect">
            <a:avLst>
              <a:gd name="adj" fmla="val 16667"/>
            </a:avLst>
          </a:prstGeom>
          <a:gradFill rotWithShape="1">
            <a:gsLst>
              <a:gs pos="0">
                <a:srgbClr val="9BC1FF"/>
              </a:gs>
              <a:gs pos="100000">
                <a:srgbClr val="3F80CD"/>
              </a:gs>
            </a:gsLst>
            <a:lin ang="5400000"/>
          </a:gradFill>
          <a:ln w="9525">
            <a:solidFill>
              <a:srgbClr val="4A7EBB"/>
            </a:solidFill>
            <a:round/>
            <a:headEnd/>
            <a:tailEnd/>
          </a:ln>
          <a:effectLst>
            <a:outerShdw blurRad="40000" dist="23000" dir="5400000" rotWithShape="0">
              <a:srgbClr val="808080">
                <a:alpha val="34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a:ea typeface="+mn-ea"/>
                <a:cs typeface="Arial"/>
              </a:rPr>
              <a:t>Learning Outcomes</a:t>
            </a: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6" name="Rounded Rectangle 5"/>
          <p:cNvSpPr>
            <a:spLocks noChangeArrowheads="1"/>
          </p:cNvSpPr>
          <p:nvPr/>
        </p:nvSpPr>
        <p:spPr bwMode="auto">
          <a:xfrm>
            <a:off x="185738" y="3949223"/>
            <a:ext cx="2922587" cy="2792890"/>
          </a:xfrm>
          <a:prstGeom prst="roundRect">
            <a:avLst>
              <a:gd name="adj" fmla="val 16667"/>
            </a:avLst>
          </a:prstGeom>
          <a:gradFill rotWithShape="1">
            <a:gsLst>
              <a:gs pos="0">
                <a:srgbClr val="FFE5E5"/>
              </a:gs>
              <a:gs pos="64999">
                <a:srgbClr val="FFBEBD"/>
              </a:gs>
              <a:gs pos="100000">
                <a:srgbClr val="FFA2A1"/>
              </a:gs>
            </a:gsLst>
            <a:lin ang="5400000" scaled="1"/>
          </a:gradFill>
          <a:ln w="9525">
            <a:solidFill>
              <a:srgbClr val="BE4B48"/>
            </a:solidFill>
            <a:round/>
            <a:headEnd/>
            <a:tailEnd/>
          </a:ln>
          <a:effectLst>
            <a:outerShdw blurRad="40000" dist="20000" dir="5400000" rotWithShape="0">
              <a:srgbClr val="808080">
                <a:alpha val="37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a:ea typeface="+mn-ea"/>
                <a:cs typeface="Arial"/>
              </a:rPr>
              <a:t>Grade 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You</a:t>
            </a:r>
            <a:r>
              <a:rPr kumimoji="0" lang="en-US" sz="2400" b="0" i="0" u="none" strike="noStrike" kern="1200" cap="none" spc="0" normalizeH="0" noProof="0" dirty="0" smtClean="0">
                <a:ln>
                  <a:noFill/>
                </a:ln>
                <a:solidFill>
                  <a:prstClr val="black"/>
                </a:solidFill>
                <a:effectLst/>
                <a:uLnTx/>
                <a:uFillTx/>
                <a:latin typeface="Calibri" panose="020F0502020204030204"/>
                <a:ea typeface="+mn-ea"/>
                <a:cs typeface="+mn-cs"/>
              </a:rPr>
              <a:t> can describe </a:t>
            </a:r>
            <a:r>
              <a:rPr lang="en-US" sz="2400" dirty="0" smtClean="0">
                <a:solidFill>
                  <a:prstClr val="black"/>
                </a:solidFill>
                <a:latin typeface="Calibri" panose="020F0502020204030204"/>
              </a:rPr>
              <a:t>the key </a:t>
            </a:r>
            <a:r>
              <a:rPr lang="en-US" sz="2400" dirty="0" smtClean="0">
                <a:solidFill>
                  <a:prstClr val="black"/>
                </a:solidFill>
                <a:latin typeface="Calibri" panose="020F0502020204030204"/>
              </a:rPr>
              <a:t>reasons why the Cold War began including knowledge of the Truman Doctrine.</a:t>
            </a:r>
            <a:r>
              <a:rPr lang="en-US" sz="2400" dirty="0" smtClean="0">
                <a:solidFill>
                  <a:prstClr val="black"/>
                </a:solidFill>
                <a:latin typeface="Calibri" panose="020F0502020204030204"/>
              </a:rPr>
              <a:t> </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ounded Rectangle 7"/>
          <p:cNvSpPr>
            <a:spLocks noChangeArrowheads="1"/>
          </p:cNvSpPr>
          <p:nvPr/>
        </p:nvSpPr>
        <p:spPr bwMode="auto">
          <a:xfrm>
            <a:off x="3248025" y="3949223"/>
            <a:ext cx="2876550" cy="2792890"/>
          </a:xfrm>
          <a:prstGeom prst="roundRect">
            <a:avLst>
              <a:gd name="adj" fmla="val 16667"/>
            </a:avLst>
          </a:prstGeom>
          <a:gradFill rotWithShape="1">
            <a:gsLst>
              <a:gs pos="0">
                <a:srgbClr val="F0EAF9"/>
              </a:gs>
              <a:gs pos="64999">
                <a:srgbClr val="D9CBEE"/>
              </a:gs>
              <a:gs pos="100000">
                <a:srgbClr val="C9B5E8"/>
              </a:gs>
            </a:gsLst>
            <a:lin ang="5400000" scaled="1"/>
          </a:gradFill>
          <a:ln w="9525">
            <a:solidFill>
              <a:srgbClr val="7D60A0"/>
            </a:solidFill>
            <a:round/>
            <a:headEnd/>
            <a:tailEnd/>
          </a:ln>
          <a:effectLst>
            <a:outerShdw blurRad="40000" dist="20000" dir="5400000" rotWithShape="0">
              <a:srgbClr val="808080">
                <a:alpha val="37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a:ea typeface="+mn-ea"/>
                <a:cs typeface="Arial"/>
              </a:rPr>
              <a:t>Grade 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You can</a:t>
            </a:r>
            <a:r>
              <a:rPr kumimoji="0" lang="en-US" sz="2400" b="0" i="0" u="none" strike="noStrike" kern="1200" cap="none" spc="0" normalizeH="0" noProof="0" dirty="0" smtClean="0">
                <a:ln>
                  <a:noFill/>
                </a:ln>
                <a:solidFill>
                  <a:prstClr val="black"/>
                </a:solidFill>
                <a:effectLst/>
                <a:uLnTx/>
                <a:uFillTx/>
                <a:latin typeface="Calibri" panose="020F0502020204030204"/>
                <a:ea typeface="+mn-ea"/>
                <a:cs typeface="+mn-cs"/>
              </a:rPr>
              <a:t> explain the </a:t>
            </a:r>
            <a:r>
              <a:rPr lang="en-US" sz="2400" noProof="0" dirty="0" smtClean="0">
                <a:solidFill>
                  <a:prstClr val="black"/>
                </a:solidFill>
                <a:latin typeface="Calibri" panose="020F0502020204030204"/>
              </a:rPr>
              <a:t>impact</a:t>
            </a:r>
            <a:r>
              <a:rPr lang="en-US" sz="2400" dirty="0" smtClean="0">
                <a:solidFill>
                  <a:prstClr val="black"/>
                </a:solidFill>
                <a:latin typeface="Calibri" panose="020F0502020204030204"/>
              </a:rPr>
              <a:t> </a:t>
            </a:r>
            <a:r>
              <a:rPr lang="en-US" sz="2400" dirty="0" smtClean="0">
                <a:solidFill>
                  <a:prstClr val="black"/>
                </a:solidFill>
                <a:latin typeface="Calibri" panose="020F0502020204030204"/>
              </a:rPr>
              <a:t>of </a:t>
            </a:r>
            <a:r>
              <a:rPr lang="en-US" sz="2400" dirty="0" smtClean="0">
                <a:solidFill>
                  <a:prstClr val="black"/>
                </a:solidFill>
                <a:latin typeface="Calibri" panose="020F0502020204030204"/>
              </a:rPr>
              <a:t>the Truman Doctrine</a:t>
            </a:r>
            <a:r>
              <a:rPr lang="en-US" sz="2400" dirty="0" smtClean="0">
                <a:solidFill>
                  <a:prstClr val="black"/>
                </a:solidFill>
                <a:latin typeface="Calibri" panose="020F0502020204030204"/>
              </a:rPr>
              <a:t> </a:t>
            </a:r>
            <a:r>
              <a:rPr lang="en-US" sz="2400" dirty="0" smtClean="0">
                <a:solidFill>
                  <a:prstClr val="black"/>
                </a:solidFill>
                <a:latin typeface="Calibri" panose="020F0502020204030204"/>
              </a:rPr>
              <a:t>in Latin </a:t>
            </a:r>
            <a:r>
              <a:rPr lang="en-US" sz="2400" dirty="0" smtClean="0">
                <a:solidFill>
                  <a:prstClr val="black"/>
                </a:solidFill>
                <a:latin typeface="Calibri" panose="020F0502020204030204"/>
              </a:rPr>
              <a:t>America.</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Rounded Rectangle 8"/>
          <p:cNvSpPr>
            <a:spLocks noChangeArrowheads="1"/>
          </p:cNvSpPr>
          <p:nvPr/>
        </p:nvSpPr>
        <p:spPr bwMode="auto">
          <a:xfrm>
            <a:off x="6230938" y="3270193"/>
            <a:ext cx="2724150" cy="3471920"/>
          </a:xfrm>
          <a:prstGeom prst="roundRect">
            <a:avLst>
              <a:gd name="adj" fmla="val 16667"/>
            </a:avLst>
          </a:prstGeom>
          <a:gradFill rotWithShape="1">
            <a:gsLst>
              <a:gs pos="0">
                <a:srgbClr val="F5FFE6"/>
              </a:gs>
              <a:gs pos="64999">
                <a:srgbClr val="E4FDC2"/>
              </a:gs>
              <a:gs pos="100000">
                <a:srgbClr val="DAFDA7"/>
              </a:gs>
            </a:gsLst>
            <a:lin ang="5400000" scaled="1"/>
          </a:gradFill>
          <a:ln w="9525">
            <a:solidFill>
              <a:srgbClr val="98B954"/>
            </a:solidFill>
            <a:round/>
            <a:headEnd/>
            <a:tailEnd/>
          </a:ln>
          <a:effectLst>
            <a:outerShdw blurRad="40000" dist="20000" dir="5400000" rotWithShape="0">
              <a:srgbClr val="808080">
                <a:alpha val="37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262626"/>
                </a:solidFill>
                <a:effectLst/>
                <a:uLnTx/>
                <a:uFillTx/>
                <a:latin typeface="Arial"/>
                <a:ea typeface="+mn-ea"/>
                <a:cs typeface="Arial"/>
              </a:rPr>
              <a:t>Grade 6/7</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62626"/>
                </a:solidFill>
                <a:effectLst/>
                <a:uLnTx/>
                <a:uFillTx/>
                <a:latin typeface="Arial"/>
                <a:cs typeface="Arial"/>
              </a:rPr>
              <a:t>You </a:t>
            </a:r>
            <a:r>
              <a:rPr lang="en-US" sz="2000" dirty="0" smtClean="0">
                <a:solidFill>
                  <a:srgbClr val="262626"/>
                </a:solidFill>
                <a:latin typeface="Arial"/>
                <a:cs typeface="Arial"/>
              </a:rPr>
              <a:t>can </a:t>
            </a:r>
            <a:r>
              <a:rPr lang="en-US" sz="2000" dirty="0" err="1" smtClean="0">
                <a:solidFill>
                  <a:srgbClr val="262626"/>
                </a:solidFill>
                <a:latin typeface="Arial"/>
                <a:cs typeface="Arial"/>
              </a:rPr>
              <a:t>analyse</a:t>
            </a:r>
            <a:r>
              <a:rPr lang="en-US" sz="2000" dirty="0" smtClean="0">
                <a:solidFill>
                  <a:srgbClr val="262626"/>
                </a:solidFill>
                <a:latin typeface="Arial"/>
                <a:cs typeface="Arial"/>
              </a:rPr>
              <a:t> historical evidence to reach conclusions about the impact of the Truman Doctrine in Latin America.</a:t>
            </a:r>
            <a:endParaRPr kumimoji="0" lang="en-US" sz="2000" b="0" i="0" u="none" strike="noStrike" kern="1200" cap="none" spc="0" normalizeH="0" baseline="0" noProof="0" dirty="0">
              <a:ln>
                <a:noFill/>
              </a:ln>
              <a:solidFill>
                <a:srgbClr val="262626"/>
              </a:solidFill>
              <a:effectLst/>
              <a:uLnTx/>
              <a:uFillTx/>
              <a:latin typeface="Calibri" panose="020F0502020204030204"/>
            </a:endParaRPr>
          </a:p>
        </p:txBody>
      </p:sp>
      <p:sp>
        <p:nvSpPr>
          <p:cNvPr id="5127" name="Rectangle 6"/>
          <p:cNvSpPr>
            <a:spLocks noChangeArrowheads="1"/>
          </p:cNvSpPr>
          <p:nvPr/>
        </p:nvSpPr>
        <p:spPr bwMode="auto">
          <a:xfrm>
            <a:off x="150292" y="1815391"/>
            <a:ext cx="619546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342900" marR="0" lvl="0" indent="-342900" algn="l" defTabSz="914400" rtl="0" eaLnBrk="1" fontAlgn="auto" latinLnBrk="0" hangingPunct="1">
              <a:lnSpc>
                <a:spcPct val="100000"/>
              </a:lnSpc>
              <a:spcBef>
                <a:spcPct val="0"/>
              </a:spcBef>
              <a:spcAft>
                <a:spcPts val="0"/>
              </a:spcAft>
              <a:buClrTx/>
              <a:buSzTx/>
              <a:buFontTx/>
              <a:buAutoNum type="arabicPeriod"/>
              <a:tabLst/>
              <a:defRPr/>
            </a:pPr>
            <a:r>
              <a:rPr kumimoji="0" lang="en-GB" altLang="en-US" sz="20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mn-cs"/>
              </a:rPr>
              <a:t>To </a:t>
            </a:r>
            <a:r>
              <a:rPr kumimoji="0" lang="en-GB" altLang="en-US" sz="20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mn-cs"/>
              </a:rPr>
              <a:t>know</a:t>
            </a:r>
            <a:r>
              <a:rPr kumimoji="0" lang="en-GB" altLang="en-US" sz="2000" b="0" i="0" u="none" strike="noStrike" kern="1200" cap="none" spc="0" normalizeH="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mn-cs"/>
              </a:rPr>
              <a:t> why the Cold War began.</a:t>
            </a:r>
            <a:endParaRPr kumimoji="0" lang="en-GB" altLang="en-US" sz="20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342900" marR="0" lvl="0" indent="-342900" algn="l" defTabSz="914400" rtl="0" eaLnBrk="1" fontAlgn="auto" latinLnBrk="0" hangingPunct="1">
              <a:lnSpc>
                <a:spcPct val="100000"/>
              </a:lnSpc>
              <a:spcBef>
                <a:spcPct val="0"/>
              </a:spcBef>
              <a:spcAft>
                <a:spcPts val="0"/>
              </a:spcAft>
              <a:buClrTx/>
              <a:buSzTx/>
              <a:buFontTx/>
              <a:buAutoNum type="arabicPeriod"/>
              <a:tabLst/>
              <a:defRPr/>
            </a:pPr>
            <a:r>
              <a:rPr kumimoji="0" lang="en-GB" altLang="en-US" sz="20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mn-cs"/>
              </a:rPr>
              <a:t>To </a:t>
            </a:r>
            <a:r>
              <a:rPr lang="en-GB" altLang="en-US" sz="2000" dirty="0" smtClean="0">
                <a:solidFill>
                  <a:prstClr val="black"/>
                </a:solidFill>
                <a:latin typeface="Arial" panose="020B0604020202020204" pitchFamily="34" charset="0"/>
              </a:rPr>
              <a:t>consider the impact of the Truman Doctrine on Latin America</a:t>
            </a:r>
            <a:r>
              <a:rPr kumimoji="0" lang="en-GB" altLang="en-US" sz="2000" b="0" i="0" u="none" strike="noStrike" kern="1200" cap="none" spc="0" normalizeH="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mn-cs"/>
              </a:rPr>
              <a:t>.</a:t>
            </a:r>
            <a:endParaRPr kumimoji="0" lang="en-GB" alt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2" name="Rectangle 1"/>
          <p:cNvSpPr>
            <a:spLocks noChangeArrowheads="1"/>
          </p:cNvSpPr>
          <p:nvPr/>
        </p:nvSpPr>
        <p:spPr bwMode="auto">
          <a:xfrm>
            <a:off x="6442841" y="1125539"/>
            <a:ext cx="2512247" cy="2013292"/>
          </a:xfrm>
          <a:prstGeom prst="rect">
            <a:avLst/>
          </a:prstGeom>
          <a:solidFill>
            <a:srgbClr val="FFFF00"/>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000" b="1" i="0" u="sng"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rPr>
              <a:t>KEY TERMS: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noProof="0" dirty="0" smtClean="0">
                <a:solidFill>
                  <a:srgbClr val="262626"/>
                </a:solidFill>
                <a:latin typeface="Calibri" pitchFamily="34" charset="0"/>
              </a:rPr>
              <a:t>Orthodox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000" i="0" strike="noStrike" kern="1200" cap="none" spc="0" normalizeH="0" baseline="0" dirty="0" smtClean="0">
                <a:ln>
                  <a:noFill/>
                </a:ln>
                <a:solidFill>
                  <a:srgbClr val="262626"/>
                </a:solidFill>
                <a:effectLst/>
                <a:uLnTx/>
                <a:uFillTx/>
                <a:latin typeface="Calibri" pitchFamily="34" charset="0"/>
              </a:rPr>
              <a:t>Revisionist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noProof="0" dirty="0" smtClean="0">
                <a:solidFill>
                  <a:srgbClr val="262626"/>
                </a:solidFill>
                <a:latin typeface="Calibri" pitchFamily="34" charset="0"/>
              </a:rPr>
              <a:t>Grand Alliance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000" i="0" strike="noStrike" kern="1200" cap="none" spc="0" normalizeH="0" baseline="0" dirty="0" smtClean="0">
                <a:ln>
                  <a:noFill/>
                </a:ln>
                <a:solidFill>
                  <a:srgbClr val="262626"/>
                </a:solidFill>
                <a:effectLst/>
                <a:uLnTx/>
                <a:uFillTx/>
                <a:latin typeface="Calibri" pitchFamily="34" charset="0"/>
              </a:rPr>
              <a:t>Doctrine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noProof="0" dirty="0" smtClean="0">
                <a:solidFill>
                  <a:srgbClr val="262626"/>
                </a:solidFill>
                <a:latin typeface="Calibri" pitchFamily="34" charset="0"/>
              </a:rPr>
              <a:t>Collective Security </a:t>
            </a:r>
            <a:endParaRPr kumimoji="0" lang="en-US" altLang="en-US" sz="2000" i="0" strike="noStrike" kern="1200" cap="none" spc="0" normalizeH="0" baseline="0" noProof="0" dirty="0" smtClean="0">
              <a:ln>
                <a:noFill/>
              </a:ln>
              <a:solidFill>
                <a:srgbClr val="262626"/>
              </a:solidFill>
              <a:effectLst/>
              <a:uLnTx/>
              <a:uFillTx/>
              <a:latin typeface="Calibri" pitchFamily="34" charset="0"/>
            </a:endParaRPr>
          </a:p>
        </p:txBody>
      </p:sp>
      <p:sp>
        <p:nvSpPr>
          <p:cNvPr id="10" name="Rounded Rectangle 9"/>
          <p:cNvSpPr>
            <a:spLocks noChangeArrowheads="1"/>
          </p:cNvSpPr>
          <p:nvPr/>
        </p:nvSpPr>
        <p:spPr bwMode="auto">
          <a:xfrm>
            <a:off x="-11113" y="3175"/>
            <a:ext cx="5770782" cy="927100"/>
          </a:xfrm>
          <a:prstGeom prst="roundRect">
            <a:avLst>
              <a:gd name="adj" fmla="val 16667"/>
            </a:avLst>
          </a:prstGeom>
          <a:solidFill>
            <a:srgbClr val="00FF00"/>
          </a:solidFill>
          <a:ln>
            <a:headEnd/>
            <a:tailEnd/>
          </a:ln>
        </p:spPr>
        <p:style>
          <a:lnRef idx="2">
            <a:schemeClr val="accent3">
              <a:shade val="50000"/>
            </a:schemeClr>
          </a:lnRef>
          <a:fillRef idx="1">
            <a:schemeClr val="accent3"/>
          </a:fillRef>
          <a:effectRef idx="0">
            <a:schemeClr val="accent3"/>
          </a:effectRef>
          <a:fontRef idx="minor">
            <a:schemeClr val="lt1"/>
          </a:fontRef>
        </p:style>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600" b="1" i="0" u="none" strike="noStrike" kern="1200" cap="none" spc="0" normalizeH="0" baseline="0" noProof="0" dirty="0" smtClean="0">
                <a:ln>
                  <a:noFill/>
                </a:ln>
                <a:solidFill>
                  <a:prstClr val="black"/>
                </a:solidFill>
                <a:effectLst/>
                <a:uLnTx/>
                <a:uFillTx/>
                <a:latin typeface="Calibri" panose="020F0502020204030204"/>
              </a:rPr>
              <a:t>President Truman and the Origins of the Cold War</a:t>
            </a:r>
            <a:endParaRPr kumimoji="0" lang="en-US" altLang="en-US" sz="2600" b="1" i="0" u="none" strike="noStrike" kern="1200" cap="none" spc="0" normalizeH="0" baseline="0" noProof="0" dirty="0" smtClean="0">
              <a:ln>
                <a:noFill/>
              </a:ln>
              <a:solidFill>
                <a:prstClr val="black"/>
              </a:solidFill>
              <a:effectLst/>
              <a:uLnTx/>
              <a:uFillTx/>
              <a:latin typeface="Calibri" panose="020F0502020204030204"/>
            </a:endParaRPr>
          </a:p>
        </p:txBody>
      </p:sp>
      <p:pic>
        <p:nvPicPr>
          <p:cNvPr id="12" name="Picture 2" descr="http://blogs.ibo.org/files/2016/01/learner-profile-sticker-englishoptmiz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59669" y="7611"/>
            <a:ext cx="1117927" cy="1117927"/>
          </a:xfrm>
          <a:prstGeom prst="rect">
            <a:avLst/>
          </a:prstGeom>
          <a:noFill/>
          <a:extLst>
            <a:ext uri="{909E8E84-426E-40DD-AFC4-6F175D3DCCD1}">
              <a14:hiddenFill xmlns:a14="http://schemas.microsoft.com/office/drawing/2010/main">
                <a:solidFill>
                  <a:srgbClr val="FFFFFF"/>
                </a:solidFill>
              </a14:hiddenFill>
            </a:ext>
          </a:extLst>
        </p:spPr>
      </p:pic>
      <p:sp>
        <p:nvSpPr>
          <p:cNvPr id="13" name="Rounded Rectangular Callout 12"/>
          <p:cNvSpPr/>
          <p:nvPr/>
        </p:nvSpPr>
        <p:spPr>
          <a:xfrm>
            <a:off x="6993923" y="123313"/>
            <a:ext cx="1961165" cy="870864"/>
          </a:xfrm>
          <a:prstGeom prst="wedgeRoundRectCallout">
            <a:avLst>
              <a:gd name="adj1" fmla="val -75494"/>
              <a:gd name="adj2" fmla="val 3111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smtClean="0">
                <a:ln>
                  <a:noFill/>
                </a:ln>
                <a:solidFill>
                  <a:prstClr val="white"/>
                </a:solidFill>
                <a:effectLst/>
                <a:uLnTx/>
                <a:uFillTx/>
                <a:latin typeface="Calibri" panose="020F0502020204030204"/>
                <a:ea typeface="+mn-ea"/>
                <a:cs typeface="+mn-cs"/>
              </a:rPr>
              <a:t>Communication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smtClean="0">
                <a:ln>
                  <a:noFill/>
                </a:ln>
                <a:solidFill>
                  <a:prstClr val="white"/>
                </a:solidFill>
                <a:effectLst/>
                <a:uLnTx/>
                <a:uFillTx/>
                <a:latin typeface="Calibri" panose="020F0502020204030204"/>
                <a:ea typeface="+mn-ea"/>
                <a:cs typeface="+mn-cs"/>
              </a:rPr>
              <a:t>Inquirer</a:t>
            </a:r>
          </a:p>
        </p:txBody>
      </p:sp>
    </p:spTree>
    <p:extLst>
      <p:ext uri="{BB962C8B-B14F-4D97-AF65-F5344CB8AC3E}">
        <p14:creationId xmlns:p14="http://schemas.microsoft.com/office/powerpoint/2010/main" val="3420057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6172200"/>
            <a:ext cx="9144000" cy="685800"/>
            <a:chOff x="0" y="4580821"/>
            <a:chExt cx="9144000" cy="562681"/>
          </a:xfrm>
        </p:grpSpPr>
        <p:sp>
          <p:nvSpPr>
            <p:cNvPr id="5" name="Rectangle 4"/>
            <p:cNvSpPr/>
            <p:nvPr/>
          </p:nvSpPr>
          <p:spPr>
            <a:xfrm>
              <a:off x="2" y="4580821"/>
              <a:ext cx="9143998" cy="562681"/>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pic>
          <p:nvPicPr>
            <p:cNvPr id="6" name="Picture 5" descr="Screen Shot 2015-02-09 at 12.07.14 PM.png"/>
            <p:cNvPicPr>
              <a:picLocks noChangeAspect="1"/>
            </p:cNvPicPr>
            <p:nvPr/>
          </p:nvPicPr>
          <p:blipFill>
            <a:blip r:embed="rId2" cstate="print">
              <a:alphaModFix/>
              <a:extLst>
                <a:ext uri="{28A0092B-C50C-407E-A947-70E740481C1C}">
                  <a14:useLocalDpi xmlns:a14="http://schemas.microsoft.com/office/drawing/2010/main" val="0"/>
                </a:ext>
              </a:extLst>
            </a:blip>
            <a:stretch>
              <a:fillRect/>
            </a:stretch>
          </p:blipFill>
          <p:spPr>
            <a:xfrm>
              <a:off x="0" y="4586164"/>
              <a:ext cx="2813538" cy="557336"/>
            </a:xfrm>
            <a:prstGeom prst="rect">
              <a:avLst/>
            </a:prstGeom>
          </p:spPr>
        </p:pic>
        <p:pic>
          <p:nvPicPr>
            <p:cNvPr id="7" name="Picture 6" descr="GEMS_PhotoLogo_9_DB.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28000" y="4640762"/>
              <a:ext cx="922842" cy="435429"/>
            </a:xfrm>
            <a:prstGeom prst="rect">
              <a:avLst/>
            </a:prstGeom>
          </p:spPr>
        </p:pic>
      </p:grpSp>
      <p:sp>
        <p:nvSpPr>
          <p:cNvPr id="8" name="Rectangle 7"/>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07484" fontAlgn="base" hangingPunct="0">
              <a:lnSpc>
                <a:spcPct val="93000"/>
              </a:lnSpc>
              <a:spcBef>
                <a:spcPct val="0"/>
              </a:spcBef>
              <a:spcAft>
                <a:spcPct val="0"/>
              </a:spcAft>
              <a:buClr>
                <a:srgbClr val="000000"/>
              </a:buClr>
              <a:buSzPct val="100000"/>
              <a:defRPr/>
            </a:pPr>
            <a:endParaRPr lang="en-US" sz="3200" dirty="0">
              <a:solidFill>
                <a:prstClr val="white"/>
              </a:solidFill>
              <a:latin typeface="Kristen ITC" panose="03050502040202030202" pitchFamily="66" charset="0"/>
            </a:endParaRPr>
          </a:p>
          <a:p>
            <a:pPr defTabSz="407484" fontAlgn="base" hangingPunct="0">
              <a:lnSpc>
                <a:spcPct val="93000"/>
              </a:lnSpc>
              <a:spcBef>
                <a:spcPct val="0"/>
              </a:spcBef>
              <a:spcAft>
                <a:spcPct val="0"/>
              </a:spcAft>
              <a:buClr>
                <a:srgbClr val="000000"/>
              </a:buClr>
              <a:buSzPct val="100000"/>
              <a:defRPr/>
            </a:pPr>
            <a:r>
              <a:rPr lang="en-US" sz="3200" dirty="0" smtClean="0">
                <a:solidFill>
                  <a:prstClr val="white"/>
                </a:solidFill>
                <a:latin typeface="Kristen ITC" panose="03050502040202030202" pitchFamily="66" charset="0"/>
              </a:rPr>
              <a:t>Connect Activity</a:t>
            </a:r>
            <a:r>
              <a:rPr lang="en-US" sz="3200" dirty="0">
                <a:solidFill>
                  <a:prstClr val="white"/>
                </a:solidFill>
              </a:rPr>
              <a:t/>
            </a:r>
            <a:br>
              <a:rPr lang="en-US" sz="3200" dirty="0">
                <a:solidFill>
                  <a:prstClr val="white"/>
                </a:solidFill>
              </a:rPr>
            </a:br>
            <a:endParaRPr lang="en-US" sz="3200" b="1" dirty="0">
              <a:solidFill>
                <a:srgbClr val="FFFFFF"/>
              </a:solidFill>
              <a:cs typeface="Arial"/>
            </a:endParaRPr>
          </a:p>
        </p:txBody>
      </p:sp>
      <p:sp>
        <p:nvSpPr>
          <p:cNvPr id="2" name="Rounded Rectangle 1"/>
          <p:cNvSpPr/>
          <p:nvPr/>
        </p:nvSpPr>
        <p:spPr>
          <a:xfrm>
            <a:off x="220717" y="924910"/>
            <a:ext cx="5139559" cy="1033864"/>
          </a:xfrm>
          <a:prstGeom prst="roundRect">
            <a:avLst/>
          </a:prstGeom>
          <a:solidFill>
            <a:schemeClr val="accent4">
              <a:alpha val="83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200" dirty="0" smtClean="0">
                <a:solidFill>
                  <a:schemeClr val="tx1"/>
                </a:solidFill>
              </a:rPr>
              <a:t>Each group will revise one of the key areas outlined below.  You have 15 minutes to create one slide to present to the class</a:t>
            </a:r>
            <a:r>
              <a:rPr lang="en-US" sz="2200" dirty="0" smtClean="0">
                <a:solidFill>
                  <a:schemeClr val="tx1"/>
                </a:solidFill>
              </a:rPr>
              <a:t>.</a:t>
            </a:r>
            <a:endParaRPr lang="en-US" sz="2200" dirty="0">
              <a:solidFill>
                <a:schemeClr val="tx1"/>
              </a:solidFill>
            </a:endParaRPr>
          </a:p>
        </p:txBody>
      </p:sp>
      <p:pic>
        <p:nvPicPr>
          <p:cNvPr id="16" name="Picture 2" descr="http://georgiestclair.com/wp-content/uploads/revision.jpg"/>
          <p:cNvPicPr>
            <a:picLocks noChangeAspect="1" noChangeArrowheads="1"/>
          </p:cNvPicPr>
          <p:nvPr/>
        </p:nvPicPr>
        <p:blipFill rotWithShape="1">
          <a:blip r:embed="rId4">
            <a:extLst>
              <a:ext uri="{28A0092B-C50C-407E-A947-70E740481C1C}">
                <a14:useLocalDpi xmlns:a14="http://schemas.microsoft.com/office/drawing/2010/main" val="0"/>
              </a:ext>
            </a:extLst>
          </a:blip>
          <a:srcRect t="26758" b="28276"/>
          <a:stretch/>
        </p:blipFill>
        <p:spPr bwMode="auto">
          <a:xfrm rot="862244">
            <a:off x="5689020" y="394820"/>
            <a:ext cx="3298391" cy="92696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20716" y="2098139"/>
            <a:ext cx="4309243" cy="203132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smtClean="0"/>
              <a:t>Group 1 – Wartime Alliance</a:t>
            </a:r>
          </a:p>
          <a:p>
            <a:pPr marL="285750" indent="-285750">
              <a:buFont typeface="Arial" panose="020B0604020202020204" pitchFamily="34" charset="0"/>
              <a:buChar char="•"/>
            </a:pPr>
            <a:r>
              <a:rPr lang="en-US" dirty="0" smtClean="0"/>
              <a:t>What brought the Grand Alliance together?</a:t>
            </a:r>
          </a:p>
          <a:p>
            <a:pPr marL="285750" indent="-285750">
              <a:buFont typeface="Arial" panose="020B0604020202020204" pitchFamily="34" charset="0"/>
              <a:buChar char="•"/>
            </a:pPr>
            <a:r>
              <a:rPr lang="en-US" dirty="0" smtClean="0"/>
              <a:t>What was the biggest source of tension between the Grand Alliance members?</a:t>
            </a:r>
          </a:p>
          <a:p>
            <a:pPr marL="285750" indent="-285750">
              <a:buFont typeface="Arial" panose="020B0604020202020204" pitchFamily="34" charset="0"/>
              <a:buChar char="•"/>
            </a:pPr>
            <a:r>
              <a:rPr lang="en-US" dirty="0" smtClean="0"/>
              <a:t>How can Stalin’s attitude towards Japan be interpreted?</a:t>
            </a:r>
            <a:endParaRPr lang="en-US" dirty="0"/>
          </a:p>
        </p:txBody>
      </p:sp>
      <p:sp>
        <p:nvSpPr>
          <p:cNvPr id="18" name="TextBox 17"/>
          <p:cNvSpPr txBox="1"/>
          <p:nvPr/>
        </p:nvSpPr>
        <p:spPr>
          <a:xfrm>
            <a:off x="220716" y="4268829"/>
            <a:ext cx="4309243"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smtClean="0"/>
              <a:t>Group 2 – End of WWII</a:t>
            </a:r>
          </a:p>
          <a:p>
            <a:pPr marL="285750" indent="-285750">
              <a:buFont typeface="Arial" panose="020B0604020202020204" pitchFamily="34" charset="0"/>
              <a:buChar char="•"/>
            </a:pPr>
            <a:r>
              <a:rPr lang="en-US" dirty="0" smtClean="0"/>
              <a:t>How did WWII affect both the USA and USSR?</a:t>
            </a:r>
          </a:p>
          <a:p>
            <a:pPr marL="285750" indent="-285750">
              <a:buFont typeface="Arial" panose="020B0604020202020204" pitchFamily="34" charset="0"/>
              <a:buChar char="•"/>
            </a:pPr>
            <a:r>
              <a:rPr lang="en-US" dirty="0" smtClean="0"/>
              <a:t>How had the balance of power changed by the end of WWII? (Consider the Tehran, Potsdam and Yalta Conferences).</a:t>
            </a:r>
            <a:endParaRPr lang="en-US" dirty="0"/>
          </a:p>
        </p:txBody>
      </p:sp>
      <p:sp>
        <p:nvSpPr>
          <p:cNvPr id="19" name="TextBox 18"/>
          <p:cNvSpPr txBox="1"/>
          <p:nvPr/>
        </p:nvSpPr>
        <p:spPr>
          <a:xfrm>
            <a:off x="4624552" y="2107819"/>
            <a:ext cx="4309242" cy="203132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smtClean="0"/>
              <a:t>Group 3 – Truman Doctrine &amp; Containment</a:t>
            </a:r>
          </a:p>
          <a:p>
            <a:pPr marL="285750" indent="-285750">
              <a:buFont typeface="Arial" panose="020B0604020202020204" pitchFamily="34" charset="0"/>
              <a:buChar char="•"/>
            </a:pPr>
            <a:r>
              <a:rPr lang="en-US" dirty="0" smtClean="0"/>
              <a:t>What was the Truman Doctrine?</a:t>
            </a:r>
          </a:p>
          <a:p>
            <a:pPr marL="285750" indent="-285750">
              <a:buFont typeface="Arial" panose="020B0604020202020204" pitchFamily="34" charset="0"/>
              <a:buChar char="•"/>
            </a:pPr>
            <a:r>
              <a:rPr lang="en-US" dirty="0" smtClean="0"/>
              <a:t>What was Containment?</a:t>
            </a:r>
          </a:p>
          <a:p>
            <a:pPr marL="285750" indent="-285750">
              <a:buFont typeface="Arial" panose="020B0604020202020204" pitchFamily="34" charset="0"/>
              <a:buChar char="•"/>
            </a:pPr>
            <a:r>
              <a:rPr lang="en-US" dirty="0" smtClean="0"/>
              <a:t>Why did Truman declare the Cold War in 1947?</a:t>
            </a:r>
          </a:p>
          <a:p>
            <a:pPr marL="285750" indent="-285750">
              <a:buFont typeface="Arial" panose="020B0604020202020204" pitchFamily="34" charset="0"/>
              <a:buChar char="•"/>
            </a:pPr>
            <a:r>
              <a:rPr lang="en-US" dirty="0" smtClean="0"/>
              <a:t>What was the impact of George Kennan’s Long Telegram?</a:t>
            </a:r>
            <a:endParaRPr lang="en-US" dirty="0"/>
          </a:p>
        </p:txBody>
      </p:sp>
      <p:sp>
        <p:nvSpPr>
          <p:cNvPr id="20" name="TextBox 19"/>
          <p:cNvSpPr txBox="1"/>
          <p:nvPr/>
        </p:nvSpPr>
        <p:spPr>
          <a:xfrm>
            <a:off x="4624552" y="4267531"/>
            <a:ext cx="4309243"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smtClean="0"/>
              <a:t>Group 4 – Historiography</a:t>
            </a:r>
          </a:p>
          <a:p>
            <a:r>
              <a:rPr lang="en-US" dirty="0" smtClean="0"/>
              <a:t>Outline the views of the following schools of thought giving names of different historians;</a:t>
            </a:r>
          </a:p>
          <a:p>
            <a:pPr marL="285750" indent="-285750">
              <a:buFont typeface="Arial" panose="020B0604020202020204" pitchFamily="34" charset="0"/>
              <a:buChar char="•"/>
            </a:pPr>
            <a:r>
              <a:rPr lang="en-US" dirty="0" smtClean="0"/>
              <a:t>Orthodox</a:t>
            </a:r>
          </a:p>
          <a:p>
            <a:pPr marL="285750" indent="-285750">
              <a:buFont typeface="Arial" panose="020B0604020202020204" pitchFamily="34" charset="0"/>
              <a:buChar char="•"/>
            </a:pPr>
            <a:r>
              <a:rPr lang="en-US" dirty="0" smtClean="0"/>
              <a:t>Revisionist</a:t>
            </a:r>
          </a:p>
          <a:p>
            <a:pPr marL="285750" indent="-285750">
              <a:buFont typeface="Arial" panose="020B0604020202020204" pitchFamily="34" charset="0"/>
              <a:buChar char="•"/>
            </a:pPr>
            <a:r>
              <a:rPr lang="en-US" dirty="0" smtClean="0"/>
              <a:t>Post-revisionist</a:t>
            </a:r>
            <a:endParaRPr lang="en-US" dirty="0"/>
          </a:p>
        </p:txBody>
      </p:sp>
    </p:spTree>
    <p:extLst>
      <p:ext uri="{BB962C8B-B14F-4D97-AF65-F5344CB8AC3E}">
        <p14:creationId xmlns:p14="http://schemas.microsoft.com/office/powerpoint/2010/main" val="3037254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6172200"/>
            <a:ext cx="9144000" cy="685800"/>
            <a:chOff x="0" y="4580821"/>
            <a:chExt cx="9144000" cy="562681"/>
          </a:xfrm>
        </p:grpSpPr>
        <p:sp>
          <p:nvSpPr>
            <p:cNvPr id="5" name="Rectangle 4"/>
            <p:cNvSpPr/>
            <p:nvPr/>
          </p:nvSpPr>
          <p:spPr>
            <a:xfrm>
              <a:off x="2" y="4580821"/>
              <a:ext cx="9143998" cy="562681"/>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pic>
          <p:nvPicPr>
            <p:cNvPr id="6" name="Picture 5" descr="Screen Shot 2015-02-09 at 12.07.14 PM.png"/>
            <p:cNvPicPr>
              <a:picLocks noChangeAspect="1"/>
            </p:cNvPicPr>
            <p:nvPr/>
          </p:nvPicPr>
          <p:blipFill>
            <a:blip r:embed="rId2" cstate="print">
              <a:alphaModFix/>
              <a:extLst>
                <a:ext uri="{28A0092B-C50C-407E-A947-70E740481C1C}">
                  <a14:useLocalDpi xmlns:a14="http://schemas.microsoft.com/office/drawing/2010/main" val="0"/>
                </a:ext>
              </a:extLst>
            </a:blip>
            <a:stretch>
              <a:fillRect/>
            </a:stretch>
          </p:blipFill>
          <p:spPr>
            <a:xfrm>
              <a:off x="0" y="4586164"/>
              <a:ext cx="2813538" cy="557336"/>
            </a:xfrm>
            <a:prstGeom prst="rect">
              <a:avLst/>
            </a:prstGeom>
          </p:spPr>
        </p:pic>
        <p:pic>
          <p:nvPicPr>
            <p:cNvPr id="7" name="Picture 6" descr="GEMS_PhotoLogo_9_DB.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28000" y="4640762"/>
              <a:ext cx="922842" cy="435429"/>
            </a:xfrm>
            <a:prstGeom prst="rect">
              <a:avLst/>
            </a:prstGeom>
          </p:spPr>
        </p:pic>
      </p:grpSp>
      <p:sp>
        <p:nvSpPr>
          <p:cNvPr id="8" name="Rectangle 7"/>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07484" fontAlgn="base" hangingPunct="0">
              <a:lnSpc>
                <a:spcPct val="93000"/>
              </a:lnSpc>
              <a:spcBef>
                <a:spcPct val="0"/>
              </a:spcBef>
              <a:spcAft>
                <a:spcPct val="0"/>
              </a:spcAft>
              <a:buClr>
                <a:srgbClr val="000000"/>
              </a:buClr>
              <a:buSzPct val="100000"/>
              <a:defRPr/>
            </a:pPr>
            <a:endParaRPr lang="en-US" sz="3200" dirty="0">
              <a:solidFill>
                <a:prstClr val="white"/>
              </a:solidFill>
              <a:latin typeface="Kristen ITC" panose="03050502040202030202" pitchFamily="66" charset="0"/>
            </a:endParaRPr>
          </a:p>
          <a:p>
            <a:pPr algn="ctr" defTabSz="407484" fontAlgn="base" hangingPunct="0">
              <a:lnSpc>
                <a:spcPct val="93000"/>
              </a:lnSpc>
              <a:spcBef>
                <a:spcPct val="0"/>
              </a:spcBef>
              <a:spcAft>
                <a:spcPct val="0"/>
              </a:spcAft>
              <a:buClr>
                <a:srgbClr val="000000"/>
              </a:buClr>
              <a:buSzPct val="100000"/>
              <a:defRPr/>
            </a:pPr>
            <a:r>
              <a:rPr lang="en-US" sz="2800" dirty="0" smtClean="0">
                <a:solidFill>
                  <a:prstClr val="white"/>
                </a:solidFill>
                <a:latin typeface="Kristen ITC" panose="03050502040202030202" pitchFamily="66" charset="0"/>
              </a:rPr>
              <a:t>Impact of the Truman Doctrine &amp; Containment</a:t>
            </a:r>
            <a:r>
              <a:rPr lang="en-US" sz="3200" dirty="0">
                <a:solidFill>
                  <a:prstClr val="white"/>
                </a:solidFill>
              </a:rPr>
              <a:t/>
            </a:r>
            <a:br>
              <a:rPr lang="en-US" sz="3200" dirty="0">
                <a:solidFill>
                  <a:prstClr val="white"/>
                </a:solidFill>
              </a:rPr>
            </a:br>
            <a:endParaRPr lang="en-US" sz="3200" b="1" dirty="0">
              <a:solidFill>
                <a:srgbClr val="FFFFFF"/>
              </a:solidFill>
              <a:cs typeface="Arial"/>
            </a:endParaRPr>
          </a:p>
        </p:txBody>
      </p:sp>
      <p:pic>
        <p:nvPicPr>
          <p:cNvPr id="2050" name="Picture 2" descr="https://upload.wikimedia.org/wikipedia/commons/d/d9/Special_Message_to_Congress_on_Greece_and_Turkey_The_Truman_Doctrine.jpg"/>
          <p:cNvPicPr>
            <a:picLocks noChangeAspect="1" noChangeArrowheads="1"/>
          </p:cNvPicPr>
          <p:nvPr/>
        </p:nvPicPr>
        <p:blipFill rotWithShape="1">
          <a:blip r:embed="rId4">
            <a:extLst>
              <a:ext uri="{28A0092B-C50C-407E-A947-70E740481C1C}">
                <a14:useLocalDpi xmlns:a14="http://schemas.microsoft.com/office/drawing/2010/main" val="0"/>
              </a:ext>
            </a:extLst>
          </a:blip>
          <a:srcRect b="10024"/>
          <a:stretch/>
        </p:blipFill>
        <p:spPr bwMode="auto">
          <a:xfrm>
            <a:off x="0" y="785545"/>
            <a:ext cx="9144000" cy="537351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62759" y="1040524"/>
            <a:ext cx="8534400" cy="3170099"/>
          </a:xfrm>
          <a:prstGeom prst="rect">
            <a:avLst/>
          </a:prstGeom>
          <a:solidFill>
            <a:schemeClr val="lt1">
              <a:alpha val="96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000" dirty="0" smtClean="0">
                <a:solidFill>
                  <a:schemeClr val="tx1"/>
                </a:solidFill>
              </a:rPr>
              <a:t>The Truman Doctrine led to;</a:t>
            </a:r>
          </a:p>
          <a:p>
            <a:pPr marL="342900" indent="-342900">
              <a:buFont typeface="Arial" panose="020B0604020202020204" pitchFamily="34" charset="0"/>
              <a:buChar char="•"/>
            </a:pPr>
            <a:r>
              <a:rPr lang="en-US" sz="2000" dirty="0" smtClean="0">
                <a:solidFill>
                  <a:schemeClr val="tx1"/>
                </a:solidFill>
              </a:rPr>
              <a:t>Increased American involvement in Europe.</a:t>
            </a:r>
          </a:p>
          <a:p>
            <a:pPr marL="342900" indent="-342900">
              <a:buFont typeface="Arial" panose="020B0604020202020204" pitchFamily="34" charset="0"/>
              <a:buChar char="•"/>
            </a:pPr>
            <a:r>
              <a:rPr lang="en-US" sz="2000" dirty="0" smtClean="0">
                <a:solidFill>
                  <a:schemeClr val="tx1"/>
                </a:solidFill>
              </a:rPr>
              <a:t>Through the Marshall Plan $13 billion was given to West European nations in order to revitalize them as allies and trading partners of the USA.</a:t>
            </a:r>
          </a:p>
          <a:p>
            <a:pPr marL="342900" indent="-342900">
              <a:buFont typeface="Arial" panose="020B0604020202020204" pitchFamily="34" charset="0"/>
              <a:buChar char="•"/>
            </a:pPr>
            <a:r>
              <a:rPr lang="en-US" sz="2000" dirty="0" smtClean="0">
                <a:solidFill>
                  <a:schemeClr val="tx1"/>
                </a:solidFill>
              </a:rPr>
              <a:t>NATO was created in 1949.  This cemented the political and economic associations. NATO was partly a response to Stalin’s blockade of the American, British and French zone of Germany.  This was overcome by the airlift of 1948-9.</a:t>
            </a:r>
          </a:p>
          <a:p>
            <a:pPr marL="342900" indent="-342900">
              <a:buFont typeface="Arial" panose="020B0604020202020204" pitchFamily="34" charset="0"/>
              <a:buChar char="•"/>
            </a:pPr>
            <a:r>
              <a:rPr lang="en-US" sz="2000" dirty="0" smtClean="0">
                <a:solidFill>
                  <a:schemeClr val="tx1"/>
                </a:solidFill>
              </a:rPr>
              <a:t>By 1949 West Germany had been divided politically and militarily into two states.</a:t>
            </a:r>
            <a:endParaRPr lang="en-US" sz="2000" dirty="0">
              <a:solidFill>
                <a:schemeClr val="tx1"/>
              </a:solidFill>
            </a:endParaRPr>
          </a:p>
        </p:txBody>
      </p:sp>
    </p:spTree>
    <p:extLst>
      <p:ext uri="{BB962C8B-B14F-4D97-AF65-F5344CB8AC3E}">
        <p14:creationId xmlns:p14="http://schemas.microsoft.com/office/powerpoint/2010/main" val="1551000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6172200"/>
            <a:ext cx="9144000" cy="685800"/>
            <a:chOff x="0" y="4580821"/>
            <a:chExt cx="9144000" cy="562681"/>
          </a:xfrm>
        </p:grpSpPr>
        <p:sp>
          <p:nvSpPr>
            <p:cNvPr id="5" name="Rectangle 4"/>
            <p:cNvSpPr/>
            <p:nvPr/>
          </p:nvSpPr>
          <p:spPr>
            <a:xfrm>
              <a:off x="2" y="4580821"/>
              <a:ext cx="9143998" cy="562681"/>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pic>
          <p:nvPicPr>
            <p:cNvPr id="6" name="Picture 5" descr="Screen Shot 2015-02-09 at 12.07.14 PM.png"/>
            <p:cNvPicPr>
              <a:picLocks noChangeAspect="1"/>
            </p:cNvPicPr>
            <p:nvPr/>
          </p:nvPicPr>
          <p:blipFill>
            <a:blip r:embed="rId2" cstate="print">
              <a:alphaModFix/>
              <a:extLst>
                <a:ext uri="{28A0092B-C50C-407E-A947-70E740481C1C}">
                  <a14:useLocalDpi xmlns:a14="http://schemas.microsoft.com/office/drawing/2010/main" val="0"/>
                </a:ext>
              </a:extLst>
            </a:blip>
            <a:stretch>
              <a:fillRect/>
            </a:stretch>
          </p:blipFill>
          <p:spPr>
            <a:xfrm>
              <a:off x="0" y="4586164"/>
              <a:ext cx="2813538" cy="557336"/>
            </a:xfrm>
            <a:prstGeom prst="rect">
              <a:avLst/>
            </a:prstGeom>
          </p:spPr>
        </p:pic>
        <p:pic>
          <p:nvPicPr>
            <p:cNvPr id="7" name="Picture 6" descr="GEMS_PhotoLogo_9_DB.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28000" y="4640762"/>
              <a:ext cx="922842" cy="435429"/>
            </a:xfrm>
            <a:prstGeom prst="rect">
              <a:avLst/>
            </a:prstGeom>
          </p:spPr>
        </p:pic>
      </p:grpSp>
      <p:sp>
        <p:nvSpPr>
          <p:cNvPr id="8" name="Rectangle 7"/>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07484" fontAlgn="base" hangingPunct="0">
              <a:lnSpc>
                <a:spcPct val="93000"/>
              </a:lnSpc>
              <a:spcBef>
                <a:spcPct val="0"/>
              </a:spcBef>
              <a:spcAft>
                <a:spcPct val="0"/>
              </a:spcAft>
              <a:buClr>
                <a:srgbClr val="000000"/>
              </a:buClr>
              <a:buSzPct val="100000"/>
              <a:defRPr/>
            </a:pPr>
            <a:endParaRPr lang="en-US" sz="3200" dirty="0">
              <a:solidFill>
                <a:prstClr val="white"/>
              </a:solidFill>
              <a:latin typeface="Kristen ITC" panose="03050502040202030202" pitchFamily="66" charset="0"/>
            </a:endParaRPr>
          </a:p>
          <a:p>
            <a:pPr algn="ctr" defTabSz="407484" fontAlgn="base" hangingPunct="0">
              <a:lnSpc>
                <a:spcPct val="93000"/>
              </a:lnSpc>
              <a:spcBef>
                <a:spcPct val="0"/>
              </a:spcBef>
              <a:spcAft>
                <a:spcPct val="0"/>
              </a:spcAft>
              <a:buClr>
                <a:srgbClr val="000000"/>
              </a:buClr>
              <a:buSzPct val="100000"/>
              <a:defRPr/>
            </a:pPr>
            <a:r>
              <a:rPr lang="en-US" sz="2800" dirty="0" smtClean="0">
                <a:solidFill>
                  <a:prstClr val="white"/>
                </a:solidFill>
                <a:latin typeface="Kristen ITC" panose="03050502040202030202" pitchFamily="66" charset="0"/>
              </a:rPr>
              <a:t>Truman in Latin America</a:t>
            </a:r>
            <a:r>
              <a:rPr lang="en-US" sz="3200" dirty="0">
                <a:solidFill>
                  <a:prstClr val="white"/>
                </a:solidFill>
              </a:rPr>
              <a:t/>
            </a:r>
            <a:br>
              <a:rPr lang="en-US" sz="3200" dirty="0">
                <a:solidFill>
                  <a:prstClr val="white"/>
                </a:solidFill>
              </a:rPr>
            </a:br>
            <a:endParaRPr lang="en-US" sz="3200" b="1" dirty="0">
              <a:solidFill>
                <a:srgbClr val="FFFFFF"/>
              </a:solidFill>
              <a:cs typeface="Arial"/>
            </a:endParaRPr>
          </a:p>
        </p:txBody>
      </p:sp>
      <p:pic>
        <p:nvPicPr>
          <p:cNvPr id="2050" name="Picture 2" descr="https://upload.wikimedia.org/wikipedia/commons/d/d9/Special_Message_to_Congress_on_Greece_and_Turkey_The_Truman_Doctrine.jpg"/>
          <p:cNvPicPr>
            <a:picLocks noChangeAspect="1" noChangeArrowheads="1"/>
          </p:cNvPicPr>
          <p:nvPr/>
        </p:nvPicPr>
        <p:blipFill rotWithShape="1">
          <a:blip r:embed="rId4">
            <a:extLst>
              <a:ext uri="{28A0092B-C50C-407E-A947-70E740481C1C}">
                <a14:useLocalDpi xmlns:a14="http://schemas.microsoft.com/office/drawing/2010/main" val="0"/>
              </a:ext>
            </a:extLst>
          </a:blip>
          <a:srcRect b="10024"/>
          <a:stretch/>
        </p:blipFill>
        <p:spPr bwMode="auto">
          <a:xfrm>
            <a:off x="0" y="785545"/>
            <a:ext cx="9144000" cy="537351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62759" y="1040524"/>
            <a:ext cx="8534400" cy="707886"/>
          </a:xfrm>
          <a:prstGeom prst="rect">
            <a:avLst/>
          </a:prstGeom>
          <a:solidFill>
            <a:schemeClr val="lt1">
              <a:alpha val="96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000" dirty="0" smtClean="0">
                <a:solidFill>
                  <a:schemeClr val="tx1"/>
                </a:solidFill>
              </a:rPr>
              <a:t>Using the source below identify the main aims of Truman’s administration in Latin America.</a:t>
            </a:r>
          </a:p>
        </p:txBody>
      </p:sp>
      <p:sp>
        <p:nvSpPr>
          <p:cNvPr id="3" name="TextBox 2"/>
          <p:cNvSpPr txBox="1"/>
          <p:nvPr/>
        </p:nvSpPr>
        <p:spPr>
          <a:xfrm>
            <a:off x="262759" y="2249214"/>
            <a:ext cx="8534400" cy="2308324"/>
          </a:xfrm>
          <a:prstGeom prst="rect">
            <a:avLst/>
          </a:prstGeom>
          <a:solidFill>
            <a:schemeClr val="lt1">
              <a:alpha val="88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i="1" dirty="0" smtClean="0"/>
              <a:t>“In Latin America we seek first and foremost an orderly political and economic development which will make Latin American nations resistant to the internal growth of Communism and to Soviet political warfare…Secondly, we week hemisphere solidarity and support of our world policy and the cooperation of the Latin American nations in safeguarding the hemisphere through the individual and collective defense measures against external aggression and internal subversion.”</a:t>
            </a:r>
          </a:p>
          <a:p>
            <a:endParaRPr lang="en-US" i="1" dirty="0"/>
          </a:p>
          <a:p>
            <a:r>
              <a:rPr lang="en-US" b="1" dirty="0" smtClean="0"/>
              <a:t>National Security Council Planning Paper No: 141</a:t>
            </a:r>
            <a:endParaRPr lang="en-US" b="1" dirty="0"/>
          </a:p>
        </p:txBody>
      </p:sp>
    </p:spTree>
    <p:extLst>
      <p:ext uri="{BB962C8B-B14F-4D97-AF65-F5344CB8AC3E}">
        <p14:creationId xmlns:p14="http://schemas.microsoft.com/office/powerpoint/2010/main" val="2436708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descr="https://upload.wikimedia.org/wikipedia/commons/d/d9/Special_Message_to_Congress_on_Greece_and_Turkey_The_Truman_Doctrine.jpg"/>
          <p:cNvPicPr>
            <a:picLocks noChangeAspect="1" noChangeArrowheads="1"/>
          </p:cNvPicPr>
          <p:nvPr/>
        </p:nvPicPr>
        <p:blipFill rotWithShape="1">
          <a:blip r:embed="rId2">
            <a:extLst>
              <a:ext uri="{28A0092B-C50C-407E-A947-70E740481C1C}">
                <a14:useLocalDpi xmlns:a14="http://schemas.microsoft.com/office/drawing/2010/main" val="0"/>
              </a:ext>
            </a:extLst>
          </a:blip>
          <a:srcRect b="10024"/>
          <a:stretch/>
        </p:blipFill>
        <p:spPr bwMode="auto">
          <a:xfrm>
            <a:off x="0" y="785545"/>
            <a:ext cx="9144000" cy="5373517"/>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p:cNvGrpSpPr/>
          <p:nvPr/>
        </p:nvGrpSpPr>
        <p:grpSpPr>
          <a:xfrm>
            <a:off x="0" y="6172200"/>
            <a:ext cx="9144000" cy="685800"/>
            <a:chOff x="0" y="4580821"/>
            <a:chExt cx="9144000" cy="562681"/>
          </a:xfrm>
        </p:grpSpPr>
        <p:sp>
          <p:nvSpPr>
            <p:cNvPr id="5" name="Rectangle 4"/>
            <p:cNvSpPr/>
            <p:nvPr/>
          </p:nvSpPr>
          <p:spPr>
            <a:xfrm>
              <a:off x="2" y="4580821"/>
              <a:ext cx="9143998" cy="562681"/>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pic>
          <p:nvPicPr>
            <p:cNvPr id="6" name="Picture 5" descr="Screen Shot 2015-02-09 at 12.07.14 PM.png"/>
            <p:cNvPicPr>
              <a:picLocks noChangeAspect="1"/>
            </p:cNvPicPr>
            <p:nvPr/>
          </p:nvPicPr>
          <p:blipFill>
            <a:blip r:embed="rId3" cstate="print">
              <a:alphaModFix/>
              <a:extLst>
                <a:ext uri="{28A0092B-C50C-407E-A947-70E740481C1C}">
                  <a14:useLocalDpi xmlns:a14="http://schemas.microsoft.com/office/drawing/2010/main" val="0"/>
                </a:ext>
              </a:extLst>
            </a:blip>
            <a:stretch>
              <a:fillRect/>
            </a:stretch>
          </p:blipFill>
          <p:spPr>
            <a:xfrm>
              <a:off x="0" y="4586164"/>
              <a:ext cx="2813538" cy="557336"/>
            </a:xfrm>
            <a:prstGeom prst="rect">
              <a:avLst/>
            </a:prstGeom>
          </p:spPr>
        </p:pic>
        <p:pic>
          <p:nvPicPr>
            <p:cNvPr id="7" name="Picture 6" descr="GEMS_PhotoLogo_9_DB.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28000" y="4640762"/>
              <a:ext cx="922842" cy="435429"/>
            </a:xfrm>
            <a:prstGeom prst="rect">
              <a:avLst/>
            </a:prstGeom>
          </p:spPr>
        </p:pic>
      </p:grpSp>
      <p:sp>
        <p:nvSpPr>
          <p:cNvPr id="8" name="Rectangle 7"/>
          <p:cNvSpPr/>
          <p:nvPr/>
        </p:nvSpPr>
        <p:spPr>
          <a:xfrm>
            <a:off x="0" y="0"/>
            <a:ext cx="9144000" cy="785545"/>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07484" fontAlgn="base" hangingPunct="0">
              <a:lnSpc>
                <a:spcPct val="93000"/>
              </a:lnSpc>
              <a:spcBef>
                <a:spcPct val="0"/>
              </a:spcBef>
              <a:spcAft>
                <a:spcPct val="0"/>
              </a:spcAft>
              <a:buClr>
                <a:srgbClr val="000000"/>
              </a:buClr>
              <a:buSzPct val="100000"/>
              <a:defRPr/>
            </a:pPr>
            <a:endParaRPr lang="en-US" sz="3200" dirty="0">
              <a:solidFill>
                <a:prstClr val="white"/>
              </a:solidFill>
              <a:latin typeface="Kristen ITC" panose="03050502040202030202" pitchFamily="66" charset="0"/>
            </a:endParaRPr>
          </a:p>
          <a:p>
            <a:pPr defTabSz="407484" fontAlgn="base" hangingPunct="0">
              <a:lnSpc>
                <a:spcPct val="93000"/>
              </a:lnSpc>
              <a:spcBef>
                <a:spcPct val="0"/>
              </a:spcBef>
              <a:spcAft>
                <a:spcPct val="0"/>
              </a:spcAft>
              <a:buClr>
                <a:srgbClr val="000000"/>
              </a:buClr>
              <a:buSzPct val="100000"/>
              <a:defRPr/>
            </a:pPr>
            <a:r>
              <a:rPr lang="en-US" sz="3200" dirty="0" smtClean="0">
                <a:solidFill>
                  <a:prstClr val="white"/>
                </a:solidFill>
                <a:latin typeface="Kristen ITC" panose="03050502040202030202" pitchFamily="66" charset="0"/>
              </a:rPr>
              <a:t>Activate </a:t>
            </a:r>
            <a:r>
              <a:rPr lang="en-US" sz="3200" dirty="0" smtClean="0">
                <a:solidFill>
                  <a:prstClr val="white"/>
                </a:solidFill>
                <a:latin typeface="Kristen ITC" panose="03050502040202030202" pitchFamily="66" charset="0"/>
              </a:rPr>
              <a:t>Activity – Latin America</a:t>
            </a:r>
            <a:r>
              <a:rPr lang="en-US" sz="3200" dirty="0">
                <a:solidFill>
                  <a:prstClr val="white"/>
                </a:solidFill>
              </a:rPr>
              <a:t/>
            </a:r>
            <a:br>
              <a:rPr lang="en-US" sz="3200" dirty="0">
                <a:solidFill>
                  <a:prstClr val="white"/>
                </a:solidFill>
              </a:rPr>
            </a:br>
            <a:endParaRPr lang="en-US" sz="3200" b="1" dirty="0">
              <a:solidFill>
                <a:srgbClr val="FFFFFF"/>
              </a:solidFill>
              <a:cs typeface="Arial"/>
            </a:endParaRPr>
          </a:p>
        </p:txBody>
      </p:sp>
      <p:sp>
        <p:nvSpPr>
          <p:cNvPr id="9" name="TextBox 8"/>
          <p:cNvSpPr txBox="1"/>
          <p:nvPr/>
        </p:nvSpPr>
        <p:spPr>
          <a:xfrm>
            <a:off x="239310" y="879382"/>
            <a:ext cx="5541379" cy="193899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000" b="1" u="sng" dirty="0" smtClean="0"/>
              <a:t>PART 1</a:t>
            </a:r>
            <a:r>
              <a:rPr lang="en-US" sz="2000" dirty="0" smtClean="0"/>
              <a:t>: In groups, find out about one area of US foreign policy and complete your section of the Foreign Policy Fact Sheet.</a:t>
            </a:r>
          </a:p>
          <a:p>
            <a:r>
              <a:rPr lang="en-US" sz="2000" b="1" dirty="0" smtClean="0"/>
              <a:t>Group 1: </a:t>
            </a:r>
            <a:r>
              <a:rPr lang="en-US" sz="2000" dirty="0" smtClean="0"/>
              <a:t>The </a:t>
            </a:r>
            <a:r>
              <a:rPr lang="en-US" sz="2000" dirty="0" smtClean="0"/>
              <a:t>Rio Conference</a:t>
            </a:r>
            <a:r>
              <a:rPr lang="en-US" sz="2000" dirty="0" smtClean="0"/>
              <a:t>, 1947</a:t>
            </a:r>
            <a:endParaRPr lang="en-US" sz="2000" dirty="0" smtClean="0"/>
          </a:p>
          <a:p>
            <a:r>
              <a:rPr lang="en-US" sz="2000" b="1" dirty="0" smtClean="0"/>
              <a:t>Group 2:</a:t>
            </a:r>
            <a:r>
              <a:rPr lang="en-US" sz="2000" b="1" dirty="0"/>
              <a:t> </a:t>
            </a:r>
            <a:r>
              <a:rPr lang="en-US" sz="2000" dirty="0" smtClean="0"/>
              <a:t>The organization of American States, 1948</a:t>
            </a:r>
          </a:p>
          <a:p>
            <a:r>
              <a:rPr lang="en-US" sz="2000" b="1" dirty="0" smtClean="0"/>
              <a:t>Group </a:t>
            </a:r>
            <a:r>
              <a:rPr lang="en-US" sz="2000" b="1" dirty="0" smtClean="0"/>
              <a:t>3: </a:t>
            </a:r>
            <a:r>
              <a:rPr lang="en-US" sz="2000" dirty="0" smtClean="0"/>
              <a:t>Aid to Latin America and the ECLA, 1948</a:t>
            </a:r>
          </a:p>
        </p:txBody>
      </p:sp>
      <p:sp>
        <p:nvSpPr>
          <p:cNvPr id="11" name="TextBox 10"/>
          <p:cNvSpPr txBox="1"/>
          <p:nvPr/>
        </p:nvSpPr>
        <p:spPr>
          <a:xfrm>
            <a:off x="6293199" y="2117207"/>
            <a:ext cx="2564524" cy="304698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r>
              <a:rPr lang="en-US" sz="2400" dirty="0" smtClean="0"/>
              <a:t>Use </a:t>
            </a:r>
            <a:r>
              <a:rPr lang="en-US" sz="2400" dirty="0" smtClean="0"/>
              <a:t>your </a:t>
            </a:r>
            <a:r>
              <a:rPr lang="en-US" sz="2400" dirty="0" smtClean="0"/>
              <a:t>text book to help you.</a:t>
            </a:r>
          </a:p>
        </p:txBody>
      </p:sp>
      <p:pic>
        <p:nvPicPr>
          <p:cNvPr id="1032" name="Picture 8" descr="http://www2.palomar.edu/pages/reading/files/2015/09/keep-calm-and-love-reading-64.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36286" y="2133960"/>
            <a:ext cx="1878349" cy="219140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7076079" y="101043"/>
            <a:ext cx="1781644" cy="1848404"/>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319351" y="3603919"/>
            <a:ext cx="5381296" cy="1015663"/>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000" b="1" u="sng" dirty="0" smtClean="0"/>
              <a:t>PART 2:</a:t>
            </a:r>
            <a:r>
              <a:rPr lang="en-US" sz="2000" dirty="0" smtClean="0"/>
              <a:t>  Now you are an expert, take it in turn to teach others about Truman’s policies in Latin America.</a:t>
            </a:r>
            <a:endParaRPr lang="en-US" sz="2000" dirty="0"/>
          </a:p>
        </p:txBody>
      </p:sp>
    </p:spTree>
    <p:extLst>
      <p:ext uri="{BB962C8B-B14F-4D97-AF65-F5344CB8AC3E}">
        <p14:creationId xmlns:p14="http://schemas.microsoft.com/office/powerpoint/2010/main" val="3837215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31021" y="0"/>
            <a:ext cx="4512979"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rotWithShape="1">
          <a:blip r:embed="rId3">
            <a:extLst>
              <a:ext uri="{28A0092B-C50C-407E-A947-70E740481C1C}">
                <a14:useLocalDpi xmlns:a14="http://schemas.microsoft.com/office/drawing/2010/main" val="0"/>
              </a:ext>
            </a:extLst>
          </a:blip>
          <a:srcRect l="15873" t="4452" r="15873" b="6507"/>
          <a:stretch/>
        </p:blipFill>
        <p:spPr bwMode="auto">
          <a:xfrm>
            <a:off x="8092964" y="115613"/>
            <a:ext cx="903891" cy="840828"/>
          </a:xfrm>
          <a:prstGeom prst="ellipse">
            <a:avLst/>
          </a:prstGeom>
          <a:ln w="9525">
            <a:solidFill>
              <a:schemeClr val="tx1"/>
            </a:solidFill>
            <a:miter lim="800000"/>
            <a:headEnd/>
            <a:tailEnd/>
          </a:ln>
          <a:effectLst>
            <a:glow rad="63500">
              <a:schemeClr val="accent1">
                <a:satMod val="175000"/>
                <a:alpha val="40000"/>
              </a:schemeClr>
            </a:glow>
            <a:outerShdw blurRad="76200" dist="38100" dir="7800000" algn="tl" rotWithShape="0">
              <a:srgbClr val="000000">
                <a:alpha val="40000"/>
              </a:srgbClr>
            </a:outerShdw>
            <a:reflection blurRad="6350" stA="52000" endA="300" endPos="350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Lst>
        </p:spPr>
      </p:pic>
      <p:sp>
        <p:nvSpPr>
          <p:cNvPr id="2" name="Right Arrow 1"/>
          <p:cNvSpPr/>
          <p:nvPr/>
        </p:nvSpPr>
        <p:spPr>
          <a:xfrm>
            <a:off x="4152900" y="1392482"/>
            <a:ext cx="2552700" cy="457200"/>
          </a:xfrm>
          <a:prstGeom prst="rightArrow">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 name="Right Arrow 11"/>
          <p:cNvSpPr/>
          <p:nvPr/>
        </p:nvSpPr>
        <p:spPr>
          <a:xfrm>
            <a:off x="4159758" y="3394841"/>
            <a:ext cx="2552700" cy="457200"/>
          </a:xfrm>
          <a:prstGeom prst="rightArrow">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 name="Right Arrow 12"/>
          <p:cNvSpPr/>
          <p:nvPr/>
        </p:nvSpPr>
        <p:spPr>
          <a:xfrm>
            <a:off x="4194394" y="5410200"/>
            <a:ext cx="2552700" cy="457200"/>
          </a:xfrm>
          <a:prstGeom prst="rightArrow">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Rounded Rectangle 2"/>
          <p:cNvSpPr/>
          <p:nvPr/>
        </p:nvSpPr>
        <p:spPr>
          <a:xfrm>
            <a:off x="266700" y="956441"/>
            <a:ext cx="3886200" cy="1447800"/>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Judge </a:t>
            </a:r>
            <a:r>
              <a:rPr kumimoji="0" lang="en-US" sz="1800" b="0" i="0" u="none" strike="noStrike" kern="1200" cap="none" spc="0" normalizeH="0" baseline="0" noProof="0" dirty="0">
                <a:ln>
                  <a:noFill/>
                </a:ln>
                <a:solidFill>
                  <a:prstClr val="black"/>
                </a:solidFill>
                <a:effectLst/>
                <a:uLnTx/>
                <a:uFillTx/>
                <a:latin typeface="Calibri"/>
                <a:ea typeface="+mn-ea"/>
                <a:cs typeface="+mn-cs"/>
              </a:rPr>
              <a:t>to what extent America was a ‘good neighbor’ to Latin America using your own knowledge AND selected information from historical sources.</a:t>
            </a:r>
          </a:p>
        </p:txBody>
      </p:sp>
      <p:sp>
        <p:nvSpPr>
          <p:cNvPr id="14" name="Rounded Rectangle 13"/>
          <p:cNvSpPr/>
          <p:nvPr/>
        </p:nvSpPr>
        <p:spPr>
          <a:xfrm>
            <a:off x="273558" y="2899541"/>
            <a:ext cx="3886200" cy="1447800"/>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solidFill>
                  <a:prstClr val="black"/>
                </a:solidFill>
                <a:latin typeface="Calibri"/>
              </a:rPr>
              <a:t>How far did the Truman Administration succeed in meeting their policy aims towards Latin America</a:t>
            </a: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Rounded Rectangle 14"/>
          <p:cNvSpPr/>
          <p:nvPr/>
        </p:nvSpPr>
        <p:spPr>
          <a:xfrm>
            <a:off x="308194" y="4914900"/>
            <a:ext cx="3886200" cy="1447800"/>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dirty="0" smtClean="0">
                <a:solidFill>
                  <a:prstClr val="black"/>
                </a:solidFill>
              </a:rPr>
              <a:t>Compare and contrast the attitude of the Truman administration towards Europe and Latin America</a:t>
            </a:r>
            <a:r>
              <a:rPr lang="en-US" dirty="0" smtClean="0">
                <a:solidFill>
                  <a:prstClr val="black"/>
                </a:solidFill>
              </a:rPr>
              <a:t>. </a:t>
            </a:r>
            <a:endParaRPr lang="en-US" dirty="0">
              <a:solidFill>
                <a:prstClr val="black"/>
              </a:solidFill>
            </a:endParaRPr>
          </a:p>
        </p:txBody>
      </p:sp>
      <p:sp>
        <p:nvSpPr>
          <p:cNvPr id="11" name="Rectangle 10"/>
          <p:cNvSpPr/>
          <p:nvPr/>
        </p:nvSpPr>
        <p:spPr>
          <a:xfrm>
            <a:off x="0" y="0"/>
            <a:ext cx="4631021"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endParaRPr kumimoji="0" lang="en-US" sz="3000" b="0" i="0" u="none" strike="noStrike" kern="1200" cap="none" spc="0" normalizeH="0" baseline="0" noProof="0" dirty="0">
              <a:ln>
                <a:noFill/>
              </a:ln>
              <a:solidFill>
                <a:prstClr val="white"/>
              </a:solidFill>
              <a:effectLst/>
              <a:uLnTx/>
              <a:uFillTx/>
              <a:latin typeface="Kristen ITC" panose="03050502040202030202" pitchFamily="66" charset="0"/>
              <a:ea typeface="+mn-ea"/>
              <a:cs typeface="+mn-cs"/>
            </a:endParaRPr>
          </a:p>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r>
              <a:rPr kumimoji="0" lang="en-US" sz="3000" b="0" i="0" u="none" strike="noStrike" kern="1200" cap="none" spc="0" normalizeH="0" baseline="0" noProof="0" dirty="0" smtClean="0">
                <a:ln>
                  <a:noFill/>
                </a:ln>
                <a:solidFill>
                  <a:prstClr val="white"/>
                </a:solidFill>
                <a:effectLst/>
                <a:uLnTx/>
                <a:uFillTx/>
                <a:latin typeface="Kristen ITC" panose="03050502040202030202" pitchFamily="66" charset="0"/>
                <a:ea typeface="+mn-ea"/>
                <a:cs typeface="+mn-cs"/>
              </a:rPr>
              <a:t>Demonstrate Activity 2</a:t>
            </a: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
            </a:r>
            <a:b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br>
            <a:endParaRPr kumimoji="0" lang="en-US" sz="3200" b="1" i="0" u="none" strike="noStrike" kern="1200" cap="none" spc="0" normalizeH="0" baseline="0" noProof="0" dirty="0">
              <a:ln>
                <a:noFill/>
              </a:ln>
              <a:solidFill>
                <a:srgbClr val="FFFFFF"/>
              </a:solidFill>
              <a:effectLst/>
              <a:uLnTx/>
              <a:uFillTx/>
              <a:latin typeface="Calibri" panose="020F0502020204030204"/>
              <a:ea typeface="+mn-ea"/>
              <a:cs typeface="Arial"/>
            </a:endParaRPr>
          </a:p>
        </p:txBody>
      </p:sp>
    </p:spTree>
    <p:extLst>
      <p:ext uri="{BB962C8B-B14F-4D97-AF65-F5344CB8AC3E}">
        <p14:creationId xmlns:p14="http://schemas.microsoft.com/office/powerpoint/2010/main" val="2683859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6172200"/>
            <a:ext cx="9144000" cy="685800"/>
            <a:chOff x="0" y="4580821"/>
            <a:chExt cx="9144000" cy="562681"/>
          </a:xfrm>
        </p:grpSpPr>
        <p:sp>
          <p:nvSpPr>
            <p:cNvPr id="5" name="Rectangle 4"/>
            <p:cNvSpPr/>
            <p:nvPr/>
          </p:nvSpPr>
          <p:spPr>
            <a:xfrm>
              <a:off x="2" y="4580821"/>
              <a:ext cx="9143998" cy="562681"/>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Screen Shot 2015-02-09 at 12.07.14 PM.png"/>
            <p:cNvPicPr>
              <a:picLocks noChangeAspect="1"/>
            </p:cNvPicPr>
            <p:nvPr/>
          </p:nvPicPr>
          <p:blipFill>
            <a:blip r:embed="rId2" cstate="print">
              <a:alphaModFix/>
              <a:extLst>
                <a:ext uri="{28A0092B-C50C-407E-A947-70E740481C1C}">
                  <a14:useLocalDpi xmlns:a14="http://schemas.microsoft.com/office/drawing/2010/main" val="0"/>
                </a:ext>
              </a:extLst>
            </a:blip>
            <a:stretch>
              <a:fillRect/>
            </a:stretch>
          </p:blipFill>
          <p:spPr>
            <a:xfrm>
              <a:off x="0" y="4586164"/>
              <a:ext cx="2813538" cy="557336"/>
            </a:xfrm>
            <a:prstGeom prst="rect">
              <a:avLst/>
            </a:prstGeom>
          </p:spPr>
        </p:pic>
        <p:pic>
          <p:nvPicPr>
            <p:cNvPr id="7" name="Picture 6" descr="GEMS_PhotoLogo_9_DB.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28000" y="4640762"/>
              <a:ext cx="922842" cy="435429"/>
            </a:xfrm>
            <a:prstGeom prst="rect">
              <a:avLst/>
            </a:prstGeom>
          </p:spPr>
        </p:pic>
      </p:grpSp>
      <p:sp>
        <p:nvSpPr>
          <p:cNvPr id="8" name="Rectangle 7"/>
          <p:cNvSpPr/>
          <p:nvPr/>
        </p:nvSpPr>
        <p:spPr>
          <a:xfrm>
            <a:off x="0" y="0"/>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endParaRPr kumimoji="0" lang="en-US" sz="3200" b="0" i="0" u="none" strike="noStrike" kern="1200" cap="none" spc="0" normalizeH="0" baseline="0" noProof="0" dirty="0">
              <a:ln>
                <a:noFill/>
              </a:ln>
              <a:solidFill>
                <a:prstClr val="white"/>
              </a:solidFill>
              <a:effectLst/>
              <a:uLnTx/>
              <a:uFillTx/>
              <a:latin typeface="Kristen ITC" panose="03050502040202030202" pitchFamily="66" charset="0"/>
              <a:ea typeface="+mn-ea"/>
              <a:cs typeface="+mn-cs"/>
            </a:endParaRPr>
          </a:p>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r>
              <a:rPr lang="en-US" sz="3200" noProof="0" dirty="0" smtClean="0">
                <a:solidFill>
                  <a:prstClr val="white"/>
                </a:solidFill>
                <a:latin typeface="Kristen ITC" panose="03050502040202030202" pitchFamily="66" charset="0"/>
              </a:rPr>
              <a:t>Consolidate</a:t>
            </a: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
            </a:r>
            <a:b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br>
            <a:endParaRPr kumimoji="0" lang="en-US" sz="3200" b="1" i="0" u="none" strike="noStrike" kern="1200" cap="none" spc="0" normalizeH="0" baseline="0" noProof="0" dirty="0">
              <a:ln>
                <a:noFill/>
              </a:ln>
              <a:solidFill>
                <a:srgbClr val="FFFFFF"/>
              </a:solidFill>
              <a:effectLst/>
              <a:uLnTx/>
              <a:uFillTx/>
              <a:latin typeface="Calibri" panose="020F0502020204030204"/>
              <a:ea typeface="+mn-ea"/>
              <a:cs typeface="Aria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0" y="761724"/>
            <a:ext cx="9143999" cy="541698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3"/>
          <p:cNvSpPr txBox="1">
            <a:spLocks noChangeArrowheads="1"/>
          </p:cNvSpPr>
          <p:nvPr/>
        </p:nvSpPr>
        <p:spPr>
          <a:xfrm>
            <a:off x="451945" y="1207234"/>
            <a:ext cx="8229600" cy="4525963"/>
          </a:xfrm>
          <a:prstGeom prst="rect">
            <a:avLst/>
          </a:prstGeom>
        </p:spPr>
        <p:style>
          <a:lnRef idx="2">
            <a:schemeClr val="accent6"/>
          </a:lnRef>
          <a:fillRef idx="1">
            <a:schemeClr val="lt1"/>
          </a:fillRef>
          <a:effectRef idx="0">
            <a:schemeClr val="accent6"/>
          </a:effectRef>
          <a:fontRef idx="minor">
            <a:schemeClr val="dk1"/>
          </a:fontRef>
        </p:style>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buFontTx/>
              <a:buNone/>
            </a:pPr>
            <a:r>
              <a:rPr lang="en-GB" sz="2200" dirty="0" smtClean="0">
                <a:latin typeface="Calibri" pitchFamily="34" charset="0"/>
              </a:rPr>
              <a:t>As a result of the lesson today I:</a:t>
            </a:r>
          </a:p>
          <a:p>
            <a:pPr>
              <a:lnSpc>
                <a:spcPct val="90000"/>
              </a:lnSpc>
              <a:buFontTx/>
              <a:buNone/>
            </a:pPr>
            <a:endParaRPr lang="en-GB" sz="2200" dirty="0" smtClean="0">
              <a:latin typeface="Calibri" pitchFamily="34" charset="0"/>
            </a:endParaRPr>
          </a:p>
          <a:p>
            <a:pPr>
              <a:lnSpc>
                <a:spcPct val="90000"/>
              </a:lnSpc>
              <a:buFontTx/>
              <a:buNone/>
            </a:pPr>
            <a:r>
              <a:rPr lang="en-GB" b="1" dirty="0" smtClean="0">
                <a:latin typeface="Calibri" pitchFamily="34" charset="0"/>
              </a:rPr>
              <a:t>Know</a:t>
            </a:r>
            <a:r>
              <a:rPr lang="en-GB" dirty="0" smtClean="0">
                <a:latin typeface="Calibri" pitchFamily="34" charset="0"/>
              </a:rPr>
              <a:t>…</a:t>
            </a:r>
          </a:p>
          <a:p>
            <a:pPr>
              <a:lnSpc>
                <a:spcPct val="90000"/>
              </a:lnSpc>
              <a:buFontTx/>
              <a:buNone/>
            </a:pPr>
            <a:endParaRPr lang="en-GB" dirty="0" smtClean="0">
              <a:latin typeface="Calibri" pitchFamily="34" charset="0"/>
            </a:endParaRPr>
          </a:p>
          <a:p>
            <a:pPr>
              <a:lnSpc>
                <a:spcPct val="90000"/>
              </a:lnSpc>
              <a:buFontTx/>
              <a:buNone/>
            </a:pPr>
            <a:endParaRPr lang="en-GB" dirty="0" smtClean="0">
              <a:latin typeface="Calibri" pitchFamily="34" charset="0"/>
            </a:endParaRPr>
          </a:p>
          <a:p>
            <a:pPr>
              <a:lnSpc>
                <a:spcPct val="90000"/>
              </a:lnSpc>
              <a:buFontTx/>
              <a:buNone/>
            </a:pPr>
            <a:r>
              <a:rPr lang="en-GB" b="1" dirty="0" smtClean="0">
                <a:latin typeface="Calibri" pitchFamily="34" charset="0"/>
              </a:rPr>
              <a:t>Understand</a:t>
            </a:r>
            <a:r>
              <a:rPr lang="en-GB" dirty="0" smtClean="0">
                <a:latin typeface="Calibri" pitchFamily="34" charset="0"/>
              </a:rPr>
              <a:t>…</a:t>
            </a:r>
          </a:p>
          <a:p>
            <a:pPr>
              <a:lnSpc>
                <a:spcPct val="90000"/>
              </a:lnSpc>
              <a:buFontTx/>
              <a:buNone/>
            </a:pPr>
            <a:endParaRPr lang="en-GB" dirty="0" smtClean="0">
              <a:latin typeface="Calibri" pitchFamily="34" charset="0"/>
            </a:endParaRPr>
          </a:p>
          <a:p>
            <a:pPr>
              <a:lnSpc>
                <a:spcPct val="90000"/>
              </a:lnSpc>
              <a:buFontTx/>
              <a:buNone/>
            </a:pPr>
            <a:endParaRPr lang="en-GB" dirty="0" smtClean="0">
              <a:latin typeface="Calibri" pitchFamily="34" charset="0"/>
            </a:endParaRPr>
          </a:p>
          <a:p>
            <a:pPr>
              <a:lnSpc>
                <a:spcPct val="90000"/>
              </a:lnSpc>
              <a:buFontTx/>
              <a:buNone/>
            </a:pPr>
            <a:r>
              <a:rPr lang="en-GB" dirty="0" smtClean="0">
                <a:latin typeface="Calibri" pitchFamily="34" charset="0"/>
              </a:rPr>
              <a:t>Can use the </a:t>
            </a:r>
            <a:r>
              <a:rPr lang="en-GB" b="1" dirty="0" smtClean="0">
                <a:latin typeface="Calibri" pitchFamily="34" charset="0"/>
              </a:rPr>
              <a:t>information</a:t>
            </a:r>
            <a:r>
              <a:rPr lang="en-GB" dirty="0" smtClean="0">
                <a:latin typeface="Calibri" pitchFamily="34" charset="0"/>
              </a:rPr>
              <a:t> to….</a:t>
            </a:r>
          </a:p>
          <a:p>
            <a:pPr>
              <a:lnSpc>
                <a:spcPct val="90000"/>
              </a:lnSpc>
              <a:buFontTx/>
              <a:buNone/>
            </a:pPr>
            <a:endParaRPr lang="en-GB" dirty="0">
              <a:latin typeface="Calibri" pitchFamily="34" charset="0"/>
            </a:endParaRPr>
          </a:p>
        </p:txBody>
      </p:sp>
      <p:pic>
        <p:nvPicPr>
          <p:cNvPr id="10" name="Picture 2" descr="http://www.really-learn-english.com/image-files/letter-k.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06615" y="2067063"/>
            <a:ext cx="2381250" cy="238125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http://www.clipartkid.com/images/396/download-png-download-eps-download-zip-email-bookmark-report-AN74zp-clipart.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87865" y="2219463"/>
            <a:ext cx="18288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http://www.okclipart.com/img6/zwtqhvbirgchdtrudjfg.jpg"/>
          <p:cNvPicPr>
            <a:picLocks noChangeAspect="1" noChangeArrowheads="1"/>
          </p:cNvPicPr>
          <p:nvPr/>
        </p:nvPicPr>
        <p:blipFill rotWithShape="1">
          <a:blip r:embed="rId7">
            <a:extLst>
              <a:ext uri="{28A0092B-C50C-407E-A947-70E740481C1C}">
                <a14:useLocalDpi xmlns:a14="http://schemas.microsoft.com/office/drawing/2010/main" val="0"/>
              </a:ext>
            </a:extLst>
          </a:blip>
          <a:srcRect l="27917" r="28083"/>
          <a:stretch/>
        </p:blipFill>
        <p:spPr bwMode="auto">
          <a:xfrm>
            <a:off x="7326263" y="1762263"/>
            <a:ext cx="1072896"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77998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480</TotalTime>
  <Words>716</Words>
  <Application>Microsoft Office PowerPoint</Application>
  <PresentationFormat>On-screen Show (4:3)</PresentationFormat>
  <Paragraphs>90</Paragraphs>
  <Slides>8</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8</vt:i4>
      </vt:variant>
    </vt:vector>
  </HeadingPairs>
  <TitlesOfParts>
    <vt:vector size="16" baseType="lpstr">
      <vt:lpstr>ＭＳ Ｐゴシック</vt:lpstr>
      <vt:lpstr>Arial</vt:lpstr>
      <vt:lpstr>Calibri</vt:lpstr>
      <vt:lpstr>Calibri Light</vt:lpstr>
      <vt:lpstr>Kristen ITC</vt:lpstr>
      <vt:lpstr>Office Theme</vt: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Loxston-Baker</dc:creator>
  <cp:lastModifiedBy>Helen Loxston-Baker</cp:lastModifiedBy>
  <cp:revision>48</cp:revision>
  <dcterms:created xsi:type="dcterms:W3CDTF">2017-01-25T04:36:07Z</dcterms:created>
  <dcterms:modified xsi:type="dcterms:W3CDTF">2017-02-18T04:15:08Z</dcterms:modified>
</cp:coreProperties>
</file>