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61" r:id="rId3"/>
    <p:sldId id="260" r:id="rId4"/>
    <p:sldId id="269" r:id="rId5"/>
    <p:sldId id="274" r:id="rId6"/>
    <p:sldId id="273"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8" d="100"/>
          <a:sy n="88" d="100"/>
        </p:scale>
        <p:origin x="141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9756303-0ED3-44F9-8454-060D533871BE}" type="datetimeFigureOut">
              <a:rPr lang="en-US" smtClean="0"/>
              <a:t>3/4/2017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C1F611-2D7C-46BB-8DE1-B3C92C2AD534}" type="slidenum">
              <a:rPr lang="en-US" smtClean="0"/>
              <a:t>‹#›</a:t>
            </a:fld>
            <a:endParaRPr lang="en-US"/>
          </a:p>
        </p:txBody>
      </p:sp>
    </p:spTree>
    <p:extLst>
      <p:ext uri="{BB962C8B-B14F-4D97-AF65-F5344CB8AC3E}">
        <p14:creationId xmlns:p14="http://schemas.microsoft.com/office/powerpoint/2010/main" val="36449603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9756303-0ED3-44F9-8454-060D533871BE}" type="datetimeFigureOut">
              <a:rPr lang="en-US" smtClean="0"/>
              <a:t>3/4/2017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C1F611-2D7C-46BB-8DE1-B3C92C2AD534}" type="slidenum">
              <a:rPr lang="en-US" smtClean="0"/>
              <a:t>‹#›</a:t>
            </a:fld>
            <a:endParaRPr lang="en-US"/>
          </a:p>
        </p:txBody>
      </p:sp>
    </p:spTree>
    <p:extLst>
      <p:ext uri="{BB962C8B-B14F-4D97-AF65-F5344CB8AC3E}">
        <p14:creationId xmlns:p14="http://schemas.microsoft.com/office/powerpoint/2010/main" val="3591380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9756303-0ED3-44F9-8454-060D533871BE}" type="datetimeFigureOut">
              <a:rPr lang="en-US" smtClean="0"/>
              <a:t>3/4/2017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C1F611-2D7C-46BB-8DE1-B3C92C2AD534}" type="slidenum">
              <a:rPr lang="en-US" smtClean="0"/>
              <a:t>‹#›</a:t>
            </a:fld>
            <a:endParaRPr lang="en-US"/>
          </a:p>
        </p:txBody>
      </p:sp>
    </p:spTree>
    <p:extLst>
      <p:ext uri="{BB962C8B-B14F-4D97-AF65-F5344CB8AC3E}">
        <p14:creationId xmlns:p14="http://schemas.microsoft.com/office/powerpoint/2010/main" val="40217006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5ADAD49-14B2-41D2-AEB5-08DC6C7FB1D5}"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3/4/2017</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F56ED88-13D1-4D62-AC8F-895ABF0C29EE}"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969993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5ADAD49-14B2-41D2-AEB5-08DC6C7FB1D5}"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3/4/2017</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F56ED88-13D1-4D62-AC8F-895ABF0C29EE}"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530414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5ADAD49-14B2-41D2-AEB5-08DC6C7FB1D5}"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3/4/2017</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F56ED88-13D1-4D62-AC8F-895ABF0C29EE}"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478038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5ADAD49-14B2-41D2-AEB5-08DC6C7FB1D5}"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3/4/2017</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F56ED88-13D1-4D62-AC8F-895ABF0C29EE}"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970737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5ADAD49-14B2-41D2-AEB5-08DC6C7FB1D5}"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3/4/2017</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F56ED88-13D1-4D62-AC8F-895ABF0C29EE}"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742186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5ADAD49-14B2-41D2-AEB5-08DC6C7FB1D5}"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3/4/2017</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F56ED88-13D1-4D62-AC8F-895ABF0C29EE}"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001681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5ADAD49-14B2-41D2-AEB5-08DC6C7FB1D5}"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3/4/2017</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F56ED88-13D1-4D62-AC8F-895ABF0C29EE}"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521471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5ADAD49-14B2-41D2-AEB5-08DC6C7FB1D5}"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3/4/2017</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F56ED88-13D1-4D62-AC8F-895ABF0C29EE}"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944558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9756303-0ED3-44F9-8454-060D533871BE}" type="datetimeFigureOut">
              <a:rPr lang="en-US" smtClean="0"/>
              <a:t>3/4/2017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C1F611-2D7C-46BB-8DE1-B3C92C2AD534}" type="slidenum">
              <a:rPr lang="en-US" smtClean="0"/>
              <a:t>‹#›</a:t>
            </a:fld>
            <a:endParaRPr lang="en-US"/>
          </a:p>
        </p:txBody>
      </p:sp>
    </p:spTree>
    <p:extLst>
      <p:ext uri="{BB962C8B-B14F-4D97-AF65-F5344CB8AC3E}">
        <p14:creationId xmlns:p14="http://schemas.microsoft.com/office/powerpoint/2010/main" val="248706759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5ADAD49-14B2-41D2-AEB5-08DC6C7FB1D5}"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3/4/2017</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F56ED88-13D1-4D62-AC8F-895ABF0C29EE}"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5966133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5ADAD49-14B2-41D2-AEB5-08DC6C7FB1D5}"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3/4/2017</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F56ED88-13D1-4D62-AC8F-895ABF0C29EE}"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687477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5ADAD49-14B2-41D2-AEB5-08DC6C7FB1D5}"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3/4/2017</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F56ED88-13D1-4D62-AC8F-895ABF0C29EE}"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175630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9756303-0ED3-44F9-8454-060D533871BE}" type="datetimeFigureOut">
              <a:rPr lang="en-US" smtClean="0"/>
              <a:t>3/4/2017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C1F611-2D7C-46BB-8DE1-B3C92C2AD534}" type="slidenum">
              <a:rPr lang="en-US" smtClean="0"/>
              <a:t>‹#›</a:t>
            </a:fld>
            <a:endParaRPr lang="en-US"/>
          </a:p>
        </p:txBody>
      </p:sp>
    </p:spTree>
    <p:extLst>
      <p:ext uri="{BB962C8B-B14F-4D97-AF65-F5344CB8AC3E}">
        <p14:creationId xmlns:p14="http://schemas.microsoft.com/office/powerpoint/2010/main" val="19724443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9756303-0ED3-44F9-8454-060D533871BE}" type="datetimeFigureOut">
              <a:rPr lang="en-US" smtClean="0"/>
              <a:t>3/4/2017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C1F611-2D7C-46BB-8DE1-B3C92C2AD534}" type="slidenum">
              <a:rPr lang="en-US" smtClean="0"/>
              <a:t>‹#›</a:t>
            </a:fld>
            <a:endParaRPr lang="en-US"/>
          </a:p>
        </p:txBody>
      </p:sp>
    </p:spTree>
    <p:extLst>
      <p:ext uri="{BB962C8B-B14F-4D97-AF65-F5344CB8AC3E}">
        <p14:creationId xmlns:p14="http://schemas.microsoft.com/office/powerpoint/2010/main" val="33943644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9756303-0ED3-44F9-8454-060D533871BE}" type="datetimeFigureOut">
              <a:rPr lang="en-US" smtClean="0"/>
              <a:t>3/4/2017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C1F611-2D7C-46BB-8DE1-B3C92C2AD534}" type="slidenum">
              <a:rPr lang="en-US" smtClean="0"/>
              <a:t>‹#›</a:t>
            </a:fld>
            <a:endParaRPr lang="en-US"/>
          </a:p>
        </p:txBody>
      </p:sp>
    </p:spTree>
    <p:extLst>
      <p:ext uri="{BB962C8B-B14F-4D97-AF65-F5344CB8AC3E}">
        <p14:creationId xmlns:p14="http://schemas.microsoft.com/office/powerpoint/2010/main" val="3782127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9756303-0ED3-44F9-8454-060D533871BE}" type="datetimeFigureOut">
              <a:rPr lang="en-US" smtClean="0"/>
              <a:t>3/4/2017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C1F611-2D7C-46BB-8DE1-B3C92C2AD534}" type="slidenum">
              <a:rPr lang="en-US" smtClean="0"/>
              <a:t>‹#›</a:t>
            </a:fld>
            <a:endParaRPr lang="en-US"/>
          </a:p>
        </p:txBody>
      </p:sp>
    </p:spTree>
    <p:extLst>
      <p:ext uri="{BB962C8B-B14F-4D97-AF65-F5344CB8AC3E}">
        <p14:creationId xmlns:p14="http://schemas.microsoft.com/office/powerpoint/2010/main" val="2035214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756303-0ED3-44F9-8454-060D533871BE}" type="datetimeFigureOut">
              <a:rPr lang="en-US" smtClean="0"/>
              <a:t>3/4/2017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C1F611-2D7C-46BB-8DE1-B3C92C2AD534}" type="slidenum">
              <a:rPr lang="en-US" smtClean="0"/>
              <a:t>‹#›</a:t>
            </a:fld>
            <a:endParaRPr lang="en-US"/>
          </a:p>
        </p:txBody>
      </p:sp>
    </p:spTree>
    <p:extLst>
      <p:ext uri="{BB962C8B-B14F-4D97-AF65-F5344CB8AC3E}">
        <p14:creationId xmlns:p14="http://schemas.microsoft.com/office/powerpoint/2010/main" val="3243578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9756303-0ED3-44F9-8454-060D533871BE}" type="datetimeFigureOut">
              <a:rPr lang="en-US" smtClean="0"/>
              <a:t>3/4/2017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C1F611-2D7C-46BB-8DE1-B3C92C2AD534}" type="slidenum">
              <a:rPr lang="en-US" smtClean="0"/>
              <a:t>‹#›</a:t>
            </a:fld>
            <a:endParaRPr lang="en-US"/>
          </a:p>
        </p:txBody>
      </p:sp>
    </p:spTree>
    <p:extLst>
      <p:ext uri="{BB962C8B-B14F-4D97-AF65-F5344CB8AC3E}">
        <p14:creationId xmlns:p14="http://schemas.microsoft.com/office/powerpoint/2010/main" val="1777321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9756303-0ED3-44F9-8454-060D533871BE}" type="datetimeFigureOut">
              <a:rPr lang="en-US" smtClean="0"/>
              <a:t>3/4/2017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C1F611-2D7C-46BB-8DE1-B3C92C2AD534}" type="slidenum">
              <a:rPr lang="en-US" smtClean="0"/>
              <a:t>‹#›</a:t>
            </a:fld>
            <a:endParaRPr lang="en-US"/>
          </a:p>
        </p:txBody>
      </p:sp>
    </p:spTree>
    <p:extLst>
      <p:ext uri="{BB962C8B-B14F-4D97-AF65-F5344CB8AC3E}">
        <p14:creationId xmlns:p14="http://schemas.microsoft.com/office/powerpoint/2010/main" val="32279660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756303-0ED3-44F9-8454-060D533871BE}" type="datetimeFigureOut">
              <a:rPr lang="en-US" smtClean="0"/>
              <a:t>3/4/2017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C1F611-2D7C-46BB-8DE1-B3C92C2AD534}" type="slidenum">
              <a:rPr lang="en-US" smtClean="0"/>
              <a:t>‹#›</a:t>
            </a:fld>
            <a:endParaRPr lang="en-US"/>
          </a:p>
        </p:txBody>
      </p:sp>
    </p:spTree>
    <p:extLst>
      <p:ext uri="{BB962C8B-B14F-4D97-AF65-F5344CB8AC3E}">
        <p14:creationId xmlns:p14="http://schemas.microsoft.com/office/powerpoint/2010/main" val="20106152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75ADAD49-14B2-41D2-AEB5-08DC6C7FB1D5}"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3/4/2017</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3F56ED88-13D1-4D62-AC8F-895ABF0C29EE}"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7113642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3821"/>
            <a:ext cx="9144000" cy="761724"/>
          </a:xfrm>
          <a:prstGeom prst="rect">
            <a:avLst/>
          </a:prstGeom>
          <a:solidFill>
            <a:srgbClr val="97D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07484" fontAlgn="base" hangingPunct="0">
              <a:lnSpc>
                <a:spcPct val="93000"/>
              </a:lnSpc>
              <a:spcBef>
                <a:spcPct val="0"/>
              </a:spcBef>
              <a:spcAft>
                <a:spcPct val="0"/>
              </a:spcAft>
              <a:buClr>
                <a:srgbClr val="000000"/>
              </a:buClr>
              <a:buSzPct val="100000"/>
              <a:defRPr/>
            </a:pPr>
            <a:endParaRPr lang="en-US" sz="3200" dirty="0">
              <a:solidFill>
                <a:prstClr val="white"/>
              </a:solidFill>
              <a:latin typeface="Kristen ITC" panose="03050502040202030202" pitchFamily="66" charset="0"/>
            </a:endParaRPr>
          </a:p>
          <a:p>
            <a:pPr defTabSz="407484" fontAlgn="base" hangingPunct="0">
              <a:lnSpc>
                <a:spcPct val="93000"/>
              </a:lnSpc>
              <a:spcBef>
                <a:spcPct val="0"/>
              </a:spcBef>
              <a:spcAft>
                <a:spcPct val="0"/>
              </a:spcAft>
              <a:buClr>
                <a:srgbClr val="000000"/>
              </a:buClr>
              <a:buSzPct val="100000"/>
              <a:defRPr/>
            </a:pPr>
            <a:r>
              <a:rPr lang="en-US" sz="3200" dirty="0" smtClean="0">
                <a:solidFill>
                  <a:prstClr val="white"/>
                </a:solidFill>
                <a:latin typeface="Kristen ITC" panose="03050502040202030202" pitchFamily="66" charset="0"/>
              </a:rPr>
              <a:t>Task on Entry</a:t>
            </a:r>
            <a:r>
              <a:rPr lang="en-US" sz="3200" dirty="0">
                <a:solidFill>
                  <a:prstClr val="white"/>
                </a:solidFill>
              </a:rPr>
              <a:t/>
            </a:r>
            <a:br>
              <a:rPr lang="en-US" sz="3200" dirty="0">
                <a:solidFill>
                  <a:prstClr val="white"/>
                </a:solidFill>
              </a:rPr>
            </a:br>
            <a:endParaRPr lang="en-US" sz="3200" b="1" dirty="0">
              <a:solidFill>
                <a:srgbClr val="FFFFFF"/>
              </a:solidFill>
              <a:cs typeface="Arial"/>
            </a:endParaRPr>
          </a:p>
        </p:txBody>
      </p:sp>
      <p:sp>
        <p:nvSpPr>
          <p:cNvPr id="8" name="TextBox 7"/>
          <p:cNvSpPr txBox="1"/>
          <p:nvPr/>
        </p:nvSpPr>
        <p:spPr>
          <a:xfrm>
            <a:off x="445563" y="5819329"/>
            <a:ext cx="8121493" cy="523220"/>
          </a:xfrm>
          <a:prstGeom prst="rect">
            <a:avLst/>
          </a:prstGeom>
          <a:noFill/>
        </p:spPr>
        <p:txBody>
          <a:bodyPr wrap="square" rtlCol="0">
            <a:spAutoFit/>
          </a:bodyPr>
          <a:lstStyle/>
          <a:p>
            <a:pPr algn="ctr"/>
            <a:r>
              <a:rPr lang="en-US" sz="2800" dirty="0" smtClean="0"/>
              <a:t>What does this map tell us about Native Americans?</a:t>
            </a:r>
            <a:endParaRPr lang="en-US" sz="2800" dirty="0"/>
          </a:p>
        </p:txBody>
      </p:sp>
      <p:pic>
        <p:nvPicPr>
          <p:cNvPr id="1026" name="Picture 2" descr="https://image.slidesharecdn.com/nativeamericanpp-130924071703-phpapp02/95/native-american-music-powerpoint-19-638.jpg?cb=1380007092"/>
          <p:cNvPicPr>
            <a:picLocks noChangeAspect="1" noChangeArrowheads="1"/>
          </p:cNvPicPr>
          <p:nvPr/>
        </p:nvPicPr>
        <p:blipFill rotWithShape="1">
          <a:blip r:embed="rId2">
            <a:extLst>
              <a:ext uri="{28A0092B-C50C-407E-A947-70E740481C1C}">
                <a14:useLocalDpi xmlns:a14="http://schemas.microsoft.com/office/drawing/2010/main" val="0"/>
              </a:ext>
            </a:extLst>
          </a:blip>
          <a:srcRect r="7442" b="9141"/>
          <a:stretch/>
        </p:blipFill>
        <p:spPr bwMode="auto">
          <a:xfrm>
            <a:off x="1693939" y="1229728"/>
            <a:ext cx="5624739" cy="414541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72023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a:spLocks noChangeArrowheads="1"/>
          </p:cNvSpPr>
          <p:nvPr/>
        </p:nvSpPr>
        <p:spPr bwMode="auto">
          <a:xfrm>
            <a:off x="107950" y="1125538"/>
            <a:ext cx="3902075" cy="422275"/>
          </a:xfrm>
          <a:prstGeom prst="roundRect">
            <a:avLst>
              <a:gd name="adj" fmla="val 16667"/>
            </a:avLst>
          </a:prstGeom>
          <a:gradFill rotWithShape="1">
            <a:gsLst>
              <a:gs pos="0">
                <a:srgbClr val="9BC1FF"/>
              </a:gs>
              <a:gs pos="100000">
                <a:srgbClr val="3F80CD"/>
              </a:gs>
            </a:gsLst>
            <a:lin ang="5400000"/>
          </a:gradFill>
          <a:ln w="9525">
            <a:solidFill>
              <a:srgbClr val="4A7EBB"/>
            </a:solidFill>
            <a:round/>
            <a:headEnd/>
            <a:tailEnd/>
          </a:ln>
          <a:effectLst>
            <a:outerShdw blurRad="40000" dist="23000" dir="5400000" rotWithShape="0">
              <a:srgbClr val="808080">
                <a:alpha val="34999"/>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Arial"/>
                <a:ea typeface="+mn-ea"/>
                <a:cs typeface="Arial"/>
              </a:rPr>
              <a:t>Learning Objective</a:t>
            </a:r>
            <a:r>
              <a:rPr kumimoji="0" lang="en-US" sz="2400" b="0" i="0" u="none" strike="noStrike" kern="1200" cap="none" spc="0" normalizeH="0" baseline="0" noProof="0" dirty="0">
                <a:ln>
                  <a:noFill/>
                </a:ln>
                <a:solidFill>
                  <a:prstClr val="white"/>
                </a:solidFill>
                <a:effectLst/>
                <a:uLnTx/>
                <a:uFillTx/>
                <a:latin typeface="Calibri" panose="020F0502020204030204"/>
                <a:ea typeface="+mn-ea"/>
                <a:cs typeface="+mn-cs"/>
              </a:rPr>
              <a:t>:</a:t>
            </a:r>
          </a:p>
        </p:txBody>
      </p:sp>
      <p:sp>
        <p:nvSpPr>
          <p:cNvPr id="5" name="Rounded Rectangle 4"/>
          <p:cNvSpPr>
            <a:spLocks noChangeArrowheads="1"/>
          </p:cNvSpPr>
          <p:nvPr/>
        </p:nvSpPr>
        <p:spPr bwMode="auto">
          <a:xfrm>
            <a:off x="131763" y="3440036"/>
            <a:ext cx="3902075" cy="423863"/>
          </a:xfrm>
          <a:prstGeom prst="roundRect">
            <a:avLst>
              <a:gd name="adj" fmla="val 16667"/>
            </a:avLst>
          </a:prstGeom>
          <a:gradFill rotWithShape="1">
            <a:gsLst>
              <a:gs pos="0">
                <a:srgbClr val="9BC1FF"/>
              </a:gs>
              <a:gs pos="100000">
                <a:srgbClr val="3F80CD"/>
              </a:gs>
            </a:gsLst>
            <a:lin ang="5400000"/>
          </a:gradFill>
          <a:ln w="9525">
            <a:solidFill>
              <a:srgbClr val="4A7EBB"/>
            </a:solidFill>
            <a:round/>
            <a:headEnd/>
            <a:tailEnd/>
          </a:ln>
          <a:effectLst>
            <a:outerShdw blurRad="40000" dist="23000" dir="5400000" rotWithShape="0">
              <a:srgbClr val="808080">
                <a:alpha val="34999"/>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Arial"/>
                <a:ea typeface="+mn-ea"/>
                <a:cs typeface="Arial"/>
              </a:rPr>
              <a:t>Learning Outcomes</a:t>
            </a:r>
            <a:r>
              <a:rPr kumimoji="0" lang="en-US" sz="2400" b="0" i="0" u="none" strike="noStrike" kern="1200" cap="none" spc="0" normalizeH="0" baseline="0" noProof="0" dirty="0">
                <a:ln>
                  <a:noFill/>
                </a:ln>
                <a:solidFill>
                  <a:prstClr val="white"/>
                </a:solidFill>
                <a:effectLst/>
                <a:uLnTx/>
                <a:uFillTx/>
                <a:latin typeface="Calibri" panose="020F0502020204030204"/>
                <a:ea typeface="+mn-ea"/>
                <a:cs typeface="+mn-cs"/>
              </a:rPr>
              <a:t>:</a:t>
            </a:r>
          </a:p>
        </p:txBody>
      </p:sp>
      <p:sp>
        <p:nvSpPr>
          <p:cNvPr id="6" name="Rounded Rectangle 5"/>
          <p:cNvSpPr>
            <a:spLocks noChangeArrowheads="1"/>
          </p:cNvSpPr>
          <p:nvPr/>
        </p:nvSpPr>
        <p:spPr bwMode="auto">
          <a:xfrm>
            <a:off x="185738" y="3949223"/>
            <a:ext cx="2922587" cy="2792890"/>
          </a:xfrm>
          <a:prstGeom prst="roundRect">
            <a:avLst>
              <a:gd name="adj" fmla="val 16667"/>
            </a:avLst>
          </a:prstGeom>
          <a:gradFill rotWithShape="1">
            <a:gsLst>
              <a:gs pos="0">
                <a:srgbClr val="FFE5E5"/>
              </a:gs>
              <a:gs pos="64999">
                <a:srgbClr val="FFBEBD"/>
              </a:gs>
              <a:gs pos="100000">
                <a:srgbClr val="FFA2A1"/>
              </a:gs>
            </a:gsLst>
            <a:lin ang="5400000" scaled="1"/>
          </a:gradFill>
          <a:ln w="9525">
            <a:solidFill>
              <a:srgbClr val="BE4B48"/>
            </a:solidFill>
            <a:round/>
            <a:headEnd/>
            <a:tailEnd/>
          </a:ln>
          <a:effectLst>
            <a:outerShdw blurRad="40000" dist="20000" dir="5400000" rotWithShape="0">
              <a:srgbClr val="808080">
                <a:alpha val="37999"/>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000000"/>
                </a:solidFill>
                <a:effectLst/>
                <a:uLnTx/>
                <a:uFillTx/>
                <a:latin typeface="Arial"/>
                <a:ea typeface="+mn-ea"/>
                <a:cs typeface="Arial"/>
              </a:rPr>
              <a:t>Grade 4</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black"/>
                </a:solidFill>
                <a:effectLst/>
                <a:uLnTx/>
                <a:uFillTx/>
                <a:latin typeface="Calibri" panose="020F0502020204030204"/>
                <a:ea typeface="+mn-ea"/>
                <a:cs typeface="+mn-cs"/>
              </a:rPr>
              <a:t>You</a:t>
            </a:r>
            <a:r>
              <a:rPr kumimoji="0" lang="en-US" sz="2400" b="0" i="0" u="none" strike="noStrike" kern="1200" cap="none" spc="0" normalizeH="0" noProof="0" dirty="0" smtClean="0">
                <a:ln>
                  <a:noFill/>
                </a:ln>
                <a:solidFill>
                  <a:prstClr val="black"/>
                </a:solidFill>
                <a:effectLst/>
                <a:uLnTx/>
                <a:uFillTx/>
                <a:latin typeface="Calibri" panose="020F0502020204030204"/>
                <a:ea typeface="+mn-ea"/>
                <a:cs typeface="+mn-cs"/>
              </a:rPr>
              <a:t> can describe examples of how improvements had been made in achieving equality for the indigenous people. </a:t>
            </a:r>
            <a:endPar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ounded Rectangle 7"/>
          <p:cNvSpPr>
            <a:spLocks noChangeArrowheads="1"/>
          </p:cNvSpPr>
          <p:nvPr/>
        </p:nvSpPr>
        <p:spPr bwMode="auto">
          <a:xfrm>
            <a:off x="3248025" y="3949223"/>
            <a:ext cx="2876550" cy="2792890"/>
          </a:xfrm>
          <a:prstGeom prst="roundRect">
            <a:avLst>
              <a:gd name="adj" fmla="val 16667"/>
            </a:avLst>
          </a:prstGeom>
          <a:gradFill rotWithShape="1">
            <a:gsLst>
              <a:gs pos="0">
                <a:srgbClr val="F0EAF9"/>
              </a:gs>
              <a:gs pos="64999">
                <a:srgbClr val="D9CBEE"/>
              </a:gs>
              <a:gs pos="100000">
                <a:srgbClr val="C9B5E8"/>
              </a:gs>
            </a:gsLst>
            <a:lin ang="5400000" scaled="1"/>
          </a:gradFill>
          <a:ln w="9525">
            <a:solidFill>
              <a:srgbClr val="7D60A0"/>
            </a:solidFill>
            <a:round/>
            <a:headEnd/>
            <a:tailEnd/>
          </a:ln>
          <a:effectLst>
            <a:outerShdw blurRad="40000" dist="20000" dir="5400000" rotWithShape="0">
              <a:srgbClr val="808080">
                <a:alpha val="37999"/>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000000"/>
                </a:solidFill>
                <a:effectLst/>
                <a:uLnTx/>
                <a:uFillTx/>
                <a:latin typeface="Arial"/>
                <a:ea typeface="+mn-ea"/>
                <a:cs typeface="Arial"/>
              </a:rPr>
              <a:t>Grade 5</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black"/>
                </a:solidFill>
                <a:effectLst/>
                <a:uLnTx/>
                <a:uFillTx/>
                <a:latin typeface="Calibri" panose="020F0502020204030204"/>
                <a:ea typeface="+mn-ea"/>
                <a:cs typeface="+mn-cs"/>
              </a:rPr>
              <a:t>You can consider</a:t>
            </a:r>
            <a:r>
              <a:rPr kumimoji="0" lang="en-US" sz="2400" b="0" i="0" u="none" strike="noStrike" kern="1200" cap="none" spc="0" normalizeH="0" noProof="0" dirty="0" smtClean="0">
                <a:ln>
                  <a:noFill/>
                </a:ln>
                <a:solidFill>
                  <a:prstClr val="black"/>
                </a:solidFill>
                <a:effectLst/>
                <a:uLnTx/>
                <a:uFillTx/>
                <a:latin typeface="Calibri" panose="020F0502020204030204"/>
                <a:ea typeface="+mn-ea"/>
                <a:cs typeface="+mn-cs"/>
              </a:rPr>
              <a:t> how far the indigenous people had achieved equality after 1945.</a:t>
            </a:r>
            <a:endPar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9" name="Rounded Rectangle 8"/>
          <p:cNvSpPr>
            <a:spLocks noChangeArrowheads="1"/>
          </p:cNvSpPr>
          <p:nvPr/>
        </p:nvSpPr>
        <p:spPr bwMode="auto">
          <a:xfrm>
            <a:off x="6230938" y="3991955"/>
            <a:ext cx="2724150" cy="2750157"/>
          </a:xfrm>
          <a:prstGeom prst="roundRect">
            <a:avLst>
              <a:gd name="adj" fmla="val 16667"/>
            </a:avLst>
          </a:prstGeom>
          <a:gradFill rotWithShape="1">
            <a:gsLst>
              <a:gs pos="0">
                <a:srgbClr val="F5FFE6"/>
              </a:gs>
              <a:gs pos="64999">
                <a:srgbClr val="E4FDC2"/>
              </a:gs>
              <a:gs pos="100000">
                <a:srgbClr val="DAFDA7"/>
              </a:gs>
            </a:gsLst>
            <a:lin ang="5400000" scaled="1"/>
          </a:gradFill>
          <a:ln w="9525">
            <a:solidFill>
              <a:srgbClr val="98B954"/>
            </a:solidFill>
            <a:round/>
            <a:headEnd/>
            <a:tailEnd/>
          </a:ln>
          <a:effectLst>
            <a:outerShdw blurRad="40000" dist="20000" dir="5400000" rotWithShape="0">
              <a:srgbClr val="808080">
                <a:alpha val="37999"/>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262626"/>
                </a:solidFill>
                <a:effectLst/>
                <a:uLnTx/>
                <a:uFillTx/>
                <a:latin typeface="Arial"/>
                <a:ea typeface="+mn-ea"/>
                <a:cs typeface="Arial"/>
              </a:rPr>
              <a:t>Grade 6/7</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smtClean="0">
                <a:ln>
                  <a:noFill/>
                </a:ln>
                <a:solidFill>
                  <a:srgbClr val="262626"/>
                </a:solidFill>
                <a:effectLst/>
                <a:uLnTx/>
                <a:uFillTx/>
                <a:latin typeface="Arial"/>
                <a:cs typeface="Arial"/>
              </a:rPr>
              <a:t>You</a:t>
            </a:r>
            <a:r>
              <a:rPr kumimoji="0" lang="en-US" sz="2000" b="0" i="0" u="none" strike="noStrike" kern="1200" cap="none" spc="0" normalizeH="0" noProof="0" dirty="0" smtClean="0">
                <a:ln>
                  <a:noFill/>
                </a:ln>
                <a:solidFill>
                  <a:srgbClr val="262626"/>
                </a:solidFill>
                <a:effectLst/>
                <a:uLnTx/>
                <a:uFillTx/>
                <a:latin typeface="Arial"/>
                <a:cs typeface="Arial"/>
              </a:rPr>
              <a:t> can explain the extent to which indigenous people had achieved equality after 1945, supporting your points with specific examples.</a:t>
            </a:r>
            <a:endParaRPr kumimoji="0" lang="en-US" sz="2000" b="0" i="0" u="none" strike="noStrike" kern="1200" cap="none" spc="0" normalizeH="0" baseline="0" noProof="0" dirty="0">
              <a:ln>
                <a:noFill/>
              </a:ln>
              <a:solidFill>
                <a:srgbClr val="262626"/>
              </a:solidFill>
              <a:effectLst/>
              <a:uLnTx/>
              <a:uFillTx/>
              <a:latin typeface="Calibri" panose="020F0502020204030204"/>
            </a:endParaRPr>
          </a:p>
        </p:txBody>
      </p:sp>
      <p:sp>
        <p:nvSpPr>
          <p:cNvPr id="5127" name="Rectangle 6"/>
          <p:cNvSpPr>
            <a:spLocks noChangeArrowheads="1"/>
          </p:cNvSpPr>
          <p:nvPr/>
        </p:nvSpPr>
        <p:spPr bwMode="auto">
          <a:xfrm>
            <a:off x="107950" y="1567885"/>
            <a:ext cx="5205479"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marL="342900" marR="0" lvl="0" indent="-342900" algn="l" defTabSz="914400" rtl="0" eaLnBrk="1" fontAlgn="auto" latinLnBrk="0" hangingPunct="1">
              <a:lnSpc>
                <a:spcPct val="100000"/>
              </a:lnSpc>
              <a:spcBef>
                <a:spcPct val="0"/>
              </a:spcBef>
              <a:spcAft>
                <a:spcPts val="0"/>
              </a:spcAft>
              <a:buClrTx/>
              <a:buSzTx/>
              <a:buFontTx/>
              <a:buAutoNum type="arabicPeriod"/>
              <a:tabLst/>
              <a:defRPr/>
            </a:pPr>
            <a:r>
              <a:rPr lang="en-GB" altLang="en-US" sz="2000" dirty="0" smtClean="0">
                <a:solidFill>
                  <a:prstClr val="black"/>
                </a:solidFill>
                <a:latin typeface="Arial" panose="020B0604020202020204" pitchFamily="34" charset="0"/>
              </a:rPr>
              <a:t>To consider the extent to which the Native Americans of the United States of America achieved equality after 1945.</a:t>
            </a:r>
          </a:p>
          <a:p>
            <a:pPr marL="342900" marR="0" lvl="0" indent="-342900" algn="l" defTabSz="914400" rtl="0" eaLnBrk="1" fontAlgn="auto" latinLnBrk="0" hangingPunct="1">
              <a:lnSpc>
                <a:spcPct val="100000"/>
              </a:lnSpc>
              <a:spcBef>
                <a:spcPct val="0"/>
              </a:spcBef>
              <a:spcAft>
                <a:spcPts val="0"/>
              </a:spcAft>
              <a:buClrTx/>
              <a:buSzTx/>
              <a:buFontTx/>
              <a:buAutoNum type="arabicPeriod"/>
              <a:tabLst/>
              <a:defRPr/>
            </a:pPr>
            <a:r>
              <a:rPr kumimoji="0" lang="en-GB" altLang="en-US" sz="2000" b="0" i="0" u="none" strike="noStrike" kern="1200" cap="none" spc="0" normalizeH="0" baseline="0" noProof="0" dirty="0" smtClean="0">
                <a:ln>
                  <a:noFill/>
                </a:ln>
                <a:solidFill>
                  <a:prstClr val="black"/>
                </a:solidFill>
                <a:effectLst/>
                <a:uLnTx/>
                <a:uFillTx/>
                <a:latin typeface="Arial" panose="020B0604020202020204" pitchFamily="34" charset="0"/>
                <a:ea typeface="ＭＳ Ｐゴシック" panose="020B0600070205080204" pitchFamily="34" charset="-128"/>
                <a:cs typeface="+mn-cs"/>
              </a:rPr>
              <a:t>To</a:t>
            </a:r>
            <a:r>
              <a:rPr kumimoji="0" lang="en-GB" altLang="en-US" sz="2000" b="0" i="0" u="none" strike="noStrike" kern="1200" cap="none" spc="0" normalizeH="0" noProof="0" dirty="0" smtClean="0">
                <a:ln>
                  <a:noFill/>
                </a:ln>
                <a:solidFill>
                  <a:prstClr val="black"/>
                </a:solidFill>
                <a:effectLst/>
                <a:uLnTx/>
                <a:uFillTx/>
                <a:latin typeface="Arial" panose="020B0604020202020204" pitchFamily="34" charset="0"/>
                <a:ea typeface="ＭＳ Ｐゴシック" panose="020B0600070205080204" pitchFamily="34" charset="-128"/>
                <a:cs typeface="+mn-cs"/>
              </a:rPr>
              <a:t> </a:t>
            </a:r>
            <a:r>
              <a:rPr lang="en-GB" altLang="en-US" sz="2000" dirty="0" smtClean="0">
                <a:solidFill>
                  <a:prstClr val="black"/>
                </a:solidFill>
                <a:latin typeface="Arial" panose="020B0604020202020204" pitchFamily="34" charset="0"/>
              </a:rPr>
              <a:t>consider how effective Native American organisations were in achieving equality</a:t>
            </a:r>
            <a:r>
              <a:rPr kumimoji="0" lang="en-GB" altLang="en-US" sz="2000" b="0" i="0" u="none" strike="noStrike" kern="1200" cap="none" spc="0" normalizeH="0" noProof="0" dirty="0" smtClean="0">
                <a:ln>
                  <a:noFill/>
                </a:ln>
                <a:solidFill>
                  <a:prstClr val="black"/>
                </a:solidFill>
                <a:effectLst/>
                <a:uLnTx/>
                <a:uFillTx/>
                <a:latin typeface="Arial" panose="020B0604020202020204" pitchFamily="34" charset="0"/>
                <a:ea typeface="ＭＳ Ｐゴシック" panose="020B0600070205080204" pitchFamily="34" charset="-128"/>
                <a:cs typeface="+mn-cs"/>
              </a:rPr>
              <a:t>.</a:t>
            </a:r>
            <a:endParaRPr kumimoji="0" lang="en-GB" altLang="en-US" sz="20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
        <p:nvSpPr>
          <p:cNvPr id="2" name="Rectangle 1"/>
          <p:cNvSpPr>
            <a:spLocks noChangeArrowheads="1"/>
          </p:cNvSpPr>
          <p:nvPr/>
        </p:nvSpPr>
        <p:spPr bwMode="auto">
          <a:xfrm>
            <a:off x="5203371" y="1125539"/>
            <a:ext cx="3751717" cy="2823684"/>
          </a:xfrm>
          <a:prstGeom prst="rect">
            <a:avLst/>
          </a:prstGeom>
          <a:solidFill>
            <a:srgbClr val="FFFF00"/>
          </a:solidFill>
          <a:ln w="9525">
            <a:solidFill>
              <a:srgbClr val="4A7EBB"/>
            </a:solidFill>
            <a:miter lim="800000"/>
            <a:headEnd/>
            <a:tailEnd/>
          </a:ln>
          <a:effectLst>
            <a:outerShdw blurRad="40000" dist="23000" dir="5400000" rotWithShape="0">
              <a:srgbClr val="808080">
                <a:alpha val="34999"/>
              </a:srgbClr>
            </a:outerShdw>
          </a:effectLst>
        </p:spPr>
        <p:txBody>
          <a:bodyPr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2000" b="1" i="0" u="sng" strike="noStrike" kern="1200" cap="none" spc="0" normalizeH="0" baseline="0" noProof="0" dirty="0" smtClean="0">
                <a:ln>
                  <a:noFill/>
                </a:ln>
                <a:solidFill>
                  <a:srgbClr val="262626"/>
                </a:solidFill>
                <a:effectLst/>
                <a:uLnTx/>
                <a:uFillTx/>
                <a:latin typeface="Calibri" pitchFamily="34" charset="0"/>
                <a:ea typeface="ＭＳ Ｐゴシック" pitchFamily="34" charset="-128"/>
                <a:cs typeface="+mn-cs"/>
              </a:rPr>
              <a:t>KEY TERMS: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000" dirty="0" smtClean="0">
                <a:solidFill>
                  <a:srgbClr val="262626"/>
                </a:solidFill>
                <a:latin typeface="Calibri" pitchFamily="34" charset="0"/>
              </a:rPr>
              <a:t>Reservation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2000" i="0" strike="noStrike" kern="1200" cap="none" spc="0" normalizeH="0" baseline="0" noProof="0" dirty="0" smtClean="0">
                <a:ln>
                  <a:noFill/>
                </a:ln>
                <a:solidFill>
                  <a:srgbClr val="262626"/>
                </a:solidFill>
                <a:effectLst/>
                <a:uLnTx/>
                <a:uFillTx/>
                <a:latin typeface="Calibri" pitchFamily="34" charset="0"/>
                <a:ea typeface="ＭＳ Ｐゴシック" pitchFamily="34" charset="-128"/>
                <a:cs typeface="+mn-cs"/>
              </a:rPr>
              <a:t>Bureau</a:t>
            </a:r>
            <a:r>
              <a:rPr kumimoji="0" lang="en-US" altLang="en-US" sz="2000" i="0" strike="noStrike" kern="1200" cap="none" spc="0" normalizeH="0" noProof="0" dirty="0" smtClean="0">
                <a:ln>
                  <a:noFill/>
                </a:ln>
                <a:solidFill>
                  <a:srgbClr val="262626"/>
                </a:solidFill>
                <a:effectLst/>
                <a:uLnTx/>
                <a:uFillTx/>
                <a:latin typeface="Calibri" pitchFamily="34" charset="0"/>
                <a:ea typeface="ＭＳ Ｐゴシック" pitchFamily="34" charset="-128"/>
                <a:cs typeface="+mn-cs"/>
              </a:rPr>
              <a:t> of Indian Affairs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2000" i="0" strike="noStrike" kern="1200" cap="none" spc="0" normalizeH="0" noProof="0" dirty="0" smtClean="0">
                <a:ln>
                  <a:noFill/>
                </a:ln>
                <a:solidFill>
                  <a:srgbClr val="262626"/>
                </a:solidFill>
                <a:effectLst/>
                <a:uLnTx/>
                <a:uFillTx/>
                <a:latin typeface="Calibri" pitchFamily="34" charset="0"/>
                <a:ea typeface="ＭＳ Ｐゴシック" pitchFamily="34" charset="-128"/>
                <a:cs typeface="+mn-cs"/>
              </a:rPr>
              <a:t>NCAI (National Congress of American Indians)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000" baseline="0" dirty="0" smtClean="0">
                <a:solidFill>
                  <a:srgbClr val="262626"/>
                </a:solidFill>
                <a:latin typeface="Calibri" pitchFamily="34" charset="0"/>
              </a:rPr>
              <a:t>NIYC (National Indian Youth Council)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2000" i="0" strike="noStrike" kern="1200" cap="none" spc="0" normalizeH="0" noProof="0" dirty="0" smtClean="0">
                <a:ln>
                  <a:noFill/>
                </a:ln>
                <a:solidFill>
                  <a:srgbClr val="262626"/>
                </a:solidFill>
                <a:effectLst/>
                <a:uLnTx/>
                <a:uFillTx/>
                <a:latin typeface="Calibri" pitchFamily="34" charset="0"/>
                <a:ea typeface="ＭＳ Ｐゴシック" pitchFamily="34" charset="-128"/>
                <a:cs typeface="+mn-cs"/>
              </a:rPr>
              <a:t>AIM (American Indian Movement)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000" baseline="0" dirty="0" smtClean="0">
                <a:solidFill>
                  <a:srgbClr val="262626"/>
                </a:solidFill>
                <a:latin typeface="Calibri" pitchFamily="34" charset="0"/>
              </a:rPr>
              <a:t>IAT (Indians of All Tribes)</a:t>
            </a:r>
            <a:endParaRPr kumimoji="0" lang="en-US" altLang="en-US" sz="2000" i="0" strike="noStrike" kern="1200" cap="none" spc="0" normalizeH="0" baseline="0" noProof="0" dirty="0" smtClean="0">
              <a:ln>
                <a:noFill/>
              </a:ln>
              <a:solidFill>
                <a:srgbClr val="262626"/>
              </a:solidFill>
              <a:effectLst/>
              <a:uLnTx/>
              <a:uFillTx/>
              <a:latin typeface="Calibri" pitchFamily="34" charset="0"/>
              <a:ea typeface="ＭＳ Ｐゴシック" pitchFamily="34" charset="-128"/>
              <a:cs typeface="+mn-cs"/>
            </a:endParaRPr>
          </a:p>
        </p:txBody>
      </p:sp>
      <p:sp>
        <p:nvSpPr>
          <p:cNvPr id="10" name="Rounded Rectangle 9"/>
          <p:cNvSpPr>
            <a:spLocks noChangeArrowheads="1"/>
          </p:cNvSpPr>
          <p:nvPr/>
        </p:nvSpPr>
        <p:spPr bwMode="auto">
          <a:xfrm>
            <a:off x="-11113" y="3175"/>
            <a:ext cx="5770782" cy="927100"/>
          </a:xfrm>
          <a:prstGeom prst="roundRect">
            <a:avLst>
              <a:gd name="adj" fmla="val 16667"/>
            </a:avLst>
          </a:prstGeom>
          <a:solidFill>
            <a:srgbClr val="00FF00"/>
          </a:solidFill>
          <a:ln>
            <a:headEnd/>
            <a:tailEnd/>
          </a:ln>
        </p:spPr>
        <p:style>
          <a:lnRef idx="2">
            <a:schemeClr val="accent3">
              <a:shade val="50000"/>
            </a:schemeClr>
          </a:lnRef>
          <a:fillRef idx="1">
            <a:schemeClr val="accent3"/>
          </a:fillRef>
          <a:effectRef idx="0">
            <a:schemeClr val="accent3"/>
          </a:effectRef>
          <a:fontRef idx="minor">
            <a:schemeClr val="lt1"/>
          </a:fontRef>
        </p:style>
        <p:txBody>
          <a:bodyPr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en-US" sz="2600" b="1" dirty="0" smtClean="0">
                <a:solidFill>
                  <a:prstClr val="black"/>
                </a:solidFill>
                <a:latin typeface="Calibri" panose="020F0502020204030204"/>
              </a:rPr>
              <a:t>The indigenous population in Latin America</a:t>
            </a:r>
            <a:endParaRPr kumimoji="0" lang="en-US" altLang="en-US" sz="2600" b="1" i="0" u="none" strike="noStrike" kern="1200" cap="none" spc="0" normalizeH="0" baseline="0" noProof="0" dirty="0" smtClean="0">
              <a:ln>
                <a:noFill/>
              </a:ln>
              <a:solidFill>
                <a:prstClr val="black"/>
              </a:solidFill>
              <a:effectLst/>
              <a:uLnTx/>
              <a:uFillTx/>
              <a:latin typeface="Calibri" panose="020F0502020204030204"/>
            </a:endParaRPr>
          </a:p>
        </p:txBody>
      </p:sp>
      <p:pic>
        <p:nvPicPr>
          <p:cNvPr id="12" name="Picture 2" descr="http://blogs.ibo.org/files/2016/01/learner-profile-sticker-englishoptmized.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59669" y="7611"/>
            <a:ext cx="1117927" cy="1117927"/>
          </a:xfrm>
          <a:prstGeom prst="rect">
            <a:avLst/>
          </a:prstGeom>
          <a:noFill/>
          <a:extLst>
            <a:ext uri="{909E8E84-426E-40DD-AFC4-6F175D3DCCD1}">
              <a14:hiddenFill xmlns:a14="http://schemas.microsoft.com/office/drawing/2010/main">
                <a:solidFill>
                  <a:srgbClr val="FFFFFF"/>
                </a:solidFill>
              </a14:hiddenFill>
            </a:ext>
          </a:extLst>
        </p:spPr>
      </p:pic>
      <p:sp>
        <p:nvSpPr>
          <p:cNvPr id="13" name="Rounded Rectangular Callout 12"/>
          <p:cNvSpPr/>
          <p:nvPr/>
        </p:nvSpPr>
        <p:spPr>
          <a:xfrm>
            <a:off x="6993923" y="123313"/>
            <a:ext cx="1961165" cy="870864"/>
          </a:xfrm>
          <a:prstGeom prst="wedgeRoundRectCallout">
            <a:avLst>
              <a:gd name="adj1" fmla="val -75494"/>
              <a:gd name="adj2" fmla="val 31114"/>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smtClean="0">
                <a:ln>
                  <a:noFill/>
                </a:ln>
                <a:solidFill>
                  <a:prstClr val="white"/>
                </a:solidFill>
                <a:effectLst/>
                <a:uLnTx/>
                <a:uFillTx/>
                <a:latin typeface="Calibri" panose="020F0502020204030204"/>
                <a:ea typeface="+mn-ea"/>
                <a:cs typeface="+mn-cs"/>
              </a:rPr>
              <a:t>Communication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smtClean="0">
                <a:ln>
                  <a:noFill/>
                </a:ln>
                <a:solidFill>
                  <a:prstClr val="white"/>
                </a:solidFill>
                <a:effectLst/>
                <a:uLnTx/>
                <a:uFillTx/>
                <a:latin typeface="Calibri" panose="020F0502020204030204"/>
                <a:ea typeface="+mn-ea"/>
                <a:cs typeface="+mn-cs"/>
              </a:rPr>
              <a:t>Inquirer</a:t>
            </a:r>
          </a:p>
        </p:txBody>
      </p:sp>
    </p:spTree>
    <p:extLst>
      <p:ext uri="{BB962C8B-B14F-4D97-AF65-F5344CB8AC3E}">
        <p14:creationId xmlns:p14="http://schemas.microsoft.com/office/powerpoint/2010/main" val="34200578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3821"/>
            <a:ext cx="9144000" cy="761724"/>
          </a:xfrm>
          <a:prstGeom prst="rect">
            <a:avLst/>
          </a:prstGeom>
          <a:solidFill>
            <a:srgbClr val="97D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07484" fontAlgn="base" hangingPunct="0">
              <a:lnSpc>
                <a:spcPct val="93000"/>
              </a:lnSpc>
              <a:spcBef>
                <a:spcPct val="0"/>
              </a:spcBef>
              <a:spcAft>
                <a:spcPct val="0"/>
              </a:spcAft>
              <a:buClr>
                <a:srgbClr val="000000"/>
              </a:buClr>
              <a:buSzPct val="100000"/>
              <a:defRPr/>
            </a:pPr>
            <a:endParaRPr lang="en-US" sz="3200" dirty="0">
              <a:solidFill>
                <a:prstClr val="white"/>
              </a:solidFill>
              <a:latin typeface="Kristen ITC" panose="03050502040202030202" pitchFamily="66" charset="0"/>
            </a:endParaRPr>
          </a:p>
          <a:p>
            <a:pPr algn="ctr" defTabSz="407484" fontAlgn="base" hangingPunct="0">
              <a:lnSpc>
                <a:spcPct val="93000"/>
              </a:lnSpc>
              <a:spcBef>
                <a:spcPct val="0"/>
              </a:spcBef>
              <a:spcAft>
                <a:spcPct val="0"/>
              </a:spcAft>
              <a:buClr>
                <a:srgbClr val="000000"/>
              </a:buClr>
              <a:buSzPct val="100000"/>
              <a:defRPr/>
            </a:pPr>
            <a:r>
              <a:rPr lang="en-US" sz="3200" dirty="0" smtClean="0">
                <a:solidFill>
                  <a:prstClr val="white"/>
                </a:solidFill>
                <a:latin typeface="Kristen ITC" panose="03050502040202030202" pitchFamily="66" charset="0"/>
              </a:rPr>
              <a:t>Connect Activity</a:t>
            </a:r>
            <a:r>
              <a:rPr lang="en-US" sz="3200" dirty="0">
                <a:solidFill>
                  <a:prstClr val="white"/>
                </a:solidFill>
              </a:rPr>
              <a:t/>
            </a:r>
            <a:br>
              <a:rPr lang="en-US" sz="3200" dirty="0">
                <a:solidFill>
                  <a:prstClr val="white"/>
                </a:solidFill>
              </a:rPr>
            </a:br>
            <a:endParaRPr lang="en-US" sz="3200" b="1" dirty="0">
              <a:solidFill>
                <a:srgbClr val="FFFFFF"/>
              </a:solidFill>
              <a:cs typeface="Arial"/>
            </a:endParaRPr>
          </a:p>
        </p:txBody>
      </p:sp>
      <p:pic>
        <p:nvPicPr>
          <p:cNvPr id="2050" name="Picture 2" descr="https://s-media-cache-ak0.pinimg.com/originals/6c/33/70/6c3370f1ad914c19f6dc1ce23f524d56.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9450" y="988104"/>
            <a:ext cx="4649494" cy="3256047"/>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5453743" y="988104"/>
            <a:ext cx="3537857" cy="3139321"/>
          </a:xfrm>
          <a:prstGeom prst="rect">
            <a:avLst/>
          </a:prstGeom>
          <a:noFill/>
        </p:spPr>
        <p:txBody>
          <a:bodyPr wrap="square" rtlCol="0">
            <a:spAutoFit/>
          </a:bodyPr>
          <a:lstStyle/>
          <a:p>
            <a:r>
              <a:rPr lang="en-US" dirty="0" smtClean="0"/>
              <a:t>In 1492 Christopher Columbus landed in America.  He believed he had landed in India.  In the years that followed, all sorts of countries claimed land in the Americas and England began to dominate North America.</a:t>
            </a:r>
          </a:p>
          <a:p>
            <a:endParaRPr lang="en-US" dirty="0"/>
          </a:p>
          <a:p>
            <a:r>
              <a:rPr lang="en-US" dirty="0" smtClean="0"/>
              <a:t>During the 17</a:t>
            </a:r>
            <a:r>
              <a:rPr lang="en-US" baseline="30000" dirty="0" smtClean="0"/>
              <a:t>th</a:t>
            </a:r>
            <a:r>
              <a:rPr lang="en-US" dirty="0" smtClean="0"/>
              <a:t> century, Europeans created settlements on North America’s east coast.</a:t>
            </a:r>
            <a:endParaRPr lang="en-US" dirty="0"/>
          </a:p>
        </p:txBody>
      </p:sp>
      <p:sp>
        <p:nvSpPr>
          <p:cNvPr id="4" name="TextBox 3"/>
          <p:cNvSpPr txBox="1"/>
          <p:nvPr/>
        </p:nvSpPr>
        <p:spPr>
          <a:xfrm>
            <a:off x="282381" y="4329984"/>
            <a:ext cx="8579237" cy="1754326"/>
          </a:xfrm>
          <a:prstGeom prst="rect">
            <a:avLst/>
          </a:prstGeom>
          <a:noFill/>
        </p:spPr>
        <p:txBody>
          <a:bodyPr wrap="square" rtlCol="0">
            <a:spAutoFit/>
          </a:bodyPr>
          <a:lstStyle/>
          <a:p>
            <a:r>
              <a:rPr lang="en-US" dirty="0" smtClean="0"/>
              <a:t>Native Americans were treated as inferior and their lands were taken away from them.  In the 19</a:t>
            </a:r>
            <a:r>
              <a:rPr lang="en-US" baseline="30000" dirty="0" smtClean="0"/>
              <a:t>th</a:t>
            </a:r>
            <a:r>
              <a:rPr lang="en-US" dirty="0" smtClean="0"/>
              <a:t> century a combination of force and treaties took possession of Indian lands.  Native American tribes were either decimated or militarily defeated and placed on reservations on land </a:t>
            </a:r>
            <a:r>
              <a:rPr lang="en-US" dirty="0" smtClean="0"/>
              <a:t>white people </a:t>
            </a:r>
            <a:r>
              <a:rPr lang="en-US" dirty="0" smtClean="0"/>
              <a:t>did not want.  Many Native American children were taken away from their parents and ‘civilized’ in federal-funded boarding schools in the 1880s.</a:t>
            </a:r>
            <a:endParaRPr lang="en-US" dirty="0"/>
          </a:p>
        </p:txBody>
      </p:sp>
      <p:sp>
        <p:nvSpPr>
          <p:cNvPr id="8" name="TextBox 7"/>
          <p:cNvSpPr txBox="1"/>
          <p:nvPr/>
        </p:nvSpPr>
        <p:spPr>
          <a:xfrm>
            <a:off x="1442355" y="6009871"/>
            <a:ext cx="6259287" cy="461665"/>
          </a:xfrm>
          <a:prstGeom prst="rect">
            <a:avLst/>
          </a:prstGeom>
          <a:solidFill>
            <a:schemeClr val="accent4">
              <a:lumMod val="20000"/>
              <a:lumOff val="80000"/>
            </a:schemeClr>
          </a:solidFill>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2400" b="1" dirty="0" smtClean="0"/>
              <a:t>What is the message of the photograph above?</a:t>
            </a:r>
            <a:endParaRPr lang="en-US" sz="2400" b="1" dirty="0"/>
          </a:p>
        </p:txBody>
      </p:sp>
    </p:spTree>
    <p:extLst>
      <p:ext uri="{BB962C8B-B14F-4D97-AF65-F5344CB8AC3E}">
        <p14:creationId xmlns:p14="http://schemas.microsoft.com/office/powerpoint/2010/main" val="35330198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3821"/>
            <a:ext cx="9144000" cy="761724"/>
          </a:xfrm>
          <a:prstGeom prst="rect">
            <a:avLst/>
          </a:prstGeom>
          <a:solidFill>
            <a:srgbClr val="97D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07484" fontAlgn="base" hangingPunct="0">
              <a:lnSpc>
                <a:spcPct val="93000"/>
              </a:lnSpc>
              <a:spcBef>
                <a:spcPct val="0"/>
              </a:spcBef>
              <a:spcAft>
                <a:spcPct val="0"/>
              </a:spcAft>
              <a:buClr>
                <a:srgbClr val="000000"/>
              </a:buClr>
              <a:buSzPct val="100000"/>
              <a:defRPr/>
            </a:pPr>
            <a:endParaRPr lang="en-US" sz="3200" dirty="0">
              <a:solidFill>
                <a:prstClr val="white"/>
              </a:solidFill>
              <a:latin typeface="Kristen ITC" panose="03050502040202030202" pitchFamily="66" charset="0"/>
            </a:endParaRPr>
          </a:p>
          <a:p>
            <a:pPr algn="ctr" defTabSz="407484" fontAlgn="base" hangingPunct="0">
              <a:lnSpc>
                <a:spcPct val="93000"/>
              </a:lnSpc>
              <a:spcBef>
                <a:spcPct val="0"/>
              </a:spcBef>
              <a:spcAft>
                <a:spcPct val="0"/>
              </a:spcAft>
              <a:buClr>
                <a:srgbClr val="000000"/>
              </a:buClr>
              <a:buSzPct val="100000"/>
              <a:defRPr/>
            </a:pPr>
            <a:r>
              <a:rPr lang="en-US" sz="3200" dirty="0" smtClean="0">
                <a:solidFill>
                  <a:prstClr val="white"/>
                </a:solidFill>
                <a:latin typeface="Kristen ITC" panose="03050502040202030202" pitchFamily="66" charset="0"/>
              </a:rPr>
              <a:t>Activate Activity</a:t>
            </a:r>
            <a:r>
              <a:rPr lang="en-US" sz="3200" dirty="0">
                <a:solidFill>
                  <a:prstClr val="white"/>
                </a:solidFill>
              </a:rPr>
              <a:t/>
            </a:r>
            <a:br>
              <a:rPr lang="en-US" sz="3200" dirty="0">
                <a:solidFill>
                  <a:prstClr val="white"/>
                </a:solidFill>
              </a:rPr>
            </a:br>
            <a:endParaRPr lang="en-US" sz="3200" b="1" dirty="0">
              <a:solidFill>
                <a:srgbClr val="FFFFFF"/>
              </a:solidFill>
              <a:cs typeface="Arial"/>
            </a:endParaRPr>
          </a:p>
        </p:txBody>
      </p:sp>
      <p:sp>
        <p:nvSpPr>
          <p:cNvPr id="3" name="TextBox 2"/>
          <p:cNvSpPr txBox="1"/>
          <p:nvPr/>
        </p:nvSpPr>
        <p:spPr>
          <a:xfrm>
            <a:off x="293914" y="968829"/>
            <a:ext cx="8523515" cy="830997"/>
          </a:xfrm>
          <a:prstGeom prst="rect">
            <a:avLst/>
          </a:prstGeom>
          <a:noFill/>
        </p:spPr>
        <p:txBody>
          <a:bodyPr wrap="square" rtlCol="0">
            <a:spAutoFit/>
          </a:bodyPr>
          <a:lstStyle/>
          <a:p>
            <a:r>
              <a:rPr lang="en-US" sz="2400" dirty="0" smtClean="0"/>
              <a:t>Create a timeline to show the extent to which Native Americans achieved equality after 1945.</a:t>
            </a:r>
            <a:endParaRPr lang="en-US" sz="2400" dirty="0"/>
          </a:p>
        </p:txBody>
      </p:sp>
      <p:sp>
        <p:nvSpPr>
          <p:cNvPr id="4" name="TextBox 3"/>
          <p:cNvSpPr txBox="1"/>
          <p:nvPr/>
        </p:nvSpPr>
        <p:spPr>
          <a:xfrm>
            <a:off x="413656" y="2126788"/>
            <a:ext cx="8284029" cy="461665"/>
          </a:xfrm>
          <a:prstGeom prst="rect">
            <a:avLst/>
          </a:prstGeom>
          <a:noFill/>
        </p:spPr>
        <p:txBody>
          <a:bodyPr wrap="square" rtlCol="0">
            <a:spAutoFit/>
          </a:bodyPr>
          <a:lstStyle/>
          <a:p>
            <a:r>
              <a:rPr lang="en-US" sz="2400" dirty="0" smtClean="0"/>
              <a:t>Use the worksheet provided and </a:t>
            </a:r>
            <a:r>
              <a:rPr lang="en-US" sz="2400" b="1" dirty="0" smtClean="0"/>
              <a:t>pages 27-36</a:t>
            </a:r>
            <a:r>
              <a:rPr lang="en-US" sz="2400" dirty="0" smtClean="0"/>
              <a:t> of the textbook</a:t>
            </a:r>
            <a:r>
              <a:rPr lang="en-US" dirty="0" smtClean="0"/>
              <a:t>.</a:t>
            </a:r>
            <a:endParaRPr lang="en-US" dirty="0"/>
          </a:p>
        </p:txBody>
      </p:sp>
      <p:pic>
        <p:nvPicPr>
          <p:cNvPr id="3074" name="Picture 2" descr="http://historythings.com/wp-content/uploads/2016/09/alcatraz-occupation.jpg2_.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090" y="3361729"/>
            <a:ext cx="3486327" cy="2353271"/>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http://depts.washington.edu/civilr/images/fish-ins/times2_27_64.jpg"/>
          <p:cNvPicPr>
            <a:picLocks noChangeAspect="1" noChangeArrowheads="1"/>
          </p:cNvPicPr>
          <p:nvPr/>
        </p:nvPicPr>
        <p:blipFill rotWithShape="1">
          <a:blip r:embed="rId3">
            <a:extLst>
              <a:ext uri="{28A0092B-C50C-407E-A947-70E740481C1C}">
                <a14:useLocalDpi xmlns:a14="http://schemas.microsoft.com/office/drawing/2010/main" val="0"/>
              </a:ext>
            </a:extLst>
          </a:blip>
          <a:srcRect l="381" t="1861" r="-381" b="46463"/>
          <a:stretch/>
        </p:blipFill>
        <p:spPr bwMode="auto">
          <a:xfrm rot="240639">
            <a:off x="3699438" y="3246741"/>
            <a:ext cx="5212972" cy="27566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53245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3821"/>
            <a:ext cx="9144000" cy="761724"/>
          </a:xfrm>
          <a:prstGeom prst="rect">
            <a:avLst/>
          </a:prstGeom>
          <a:solidFill>
            <a:srgbClr val="97D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07484" fontAlgn="base" hangingPunct="0">
              <a:lnSpc>
                <a:spcPct val="93000"/>
              </a:lnSpc>
              <a:spcBef>
                <a:spcPct val="0"/>
              </a:spcBef>
              <a:spcAft>
                <a:spcPct val="0"/>
              </a:spcAft>
              <a:buClr>
                <a:srgbClr val="000000"/>
              </a:buClr>
              <a:buSzPct val="100000"/>
              <a:defRPr/>
            </a:pPr>
            <a:endParaRPr lang="en-US" sz="3200" dirty="0">
              <a:solidFill>
                <a:prstClr val="white"/>
              </a:solidFill>
              <a:latin typeface="Kristen ITC" panose="03050502040202030202" pitchFamily="66" charset="0"/>
            </a:endParaRPr>
          </a:p>
          <a:p>
            <a:pPr algn="ctr" defTabSz="407484" fontAlgn="base" hangingPunct="0">
              <a:lnSpc>
                <a:spcPct val="93000"/>
              </a:lnSpc>
              <a:spcBef>
                <a:spcPct val="0"/>
              </a:spcBef>
              <a:spcAft>
                <a:spcPct val="0"/>
              </a:spcAft>
              <a:buClr>
                <a:srgbClr val="000000"/>
              </a:buClr>
              <a:buSzPct val="100000"/>
              <a:defRPr/>
            </a:pPr>
            <a:r>
              <a:rPr lang="en-US" sz="3200" dirty="0" smtClean="0">
                <a:solidFill>
                  <a:prstClr val="white"/>
                </a:solidFill>
                <a:latin typeface="Kristen ITC" panose="03050502040202030202" pitchFamily="66" charset="0"/>
              </a:rPr>
              <a:t>Demonstrate Activity </a:t>
            </a:r>
          </a:p>
          <a:p>
            <a:pPr algn="ctr" defTabSz="407484" fontAlgn="base" hangingPunct="0">
              <a:lnSpc>
                <a:spcPct val="93000"/>
              </a:lnSpc>
              <a:spcBef>
                <a:spcPct val="0"/>
              </a:spcBef>
              <a:spcAft>
                <a:spcPct val="0"/>
              </a:spcAft>
              <a:buClr>
                <a:srgbClr val="000000"/>
              </a:buClr>
              <a:buSzPct val="100000"/>
              <a:defRPr/>
            </a:pPr>
            <a:endParaRPr lang="en-US" sz="3200" b="1" dirty="0">
              <a:solidFill>
                <a:srgbClr val="FFFFFF"/>
              </a:solidFill>
              <a:cs typeface="Arial"/>
            </a:endParaRPr>
          </a:p>
        </p:txBody>
      </p:sp>
      <p:sp>
        <p:nvSpPr>
          <p:cNvPr id="5" name="TextBox 4"/>
          <p:cNvSpPr txBox="1"/>
          <p:nvPr/>
        </p:nvSpPr>
        <p:spPr>
          <a:xfrm>
            <a:off x="261257" y="968829"/>
            <a:ext cx="8675914" cy="2123658"/>
          </a:xfrm>
          <a:prstGeom prst="rect">
            <a:avLst/>
          </a:prstGeom>
          <a:noFill/>
        </p:spPr>
        <p:txBody>
          <a:bodyPr wrap="square" rtlCol="0">
            <a:spAutoFit/>
          </a:bodyPr>
          <a:lstStyle/>
          <a:p>
            <a:r>
              <a:rPr lang="en-US" sz="2400" dirty="0" smtClean="0"/>
              <a:t>Consider the effect of the different Native American </a:t>
            </a:r>
            <a:r>
              <a:rPr lang="en-US" sz="2400" dirty="0" err="1" smtClean="0"/>
              <a:t>organisations</a:t>
            </a:r>
            <a:r>
              <a:rPr lang="en-US" sz="2400" dirty="0" smtClean="0"/>
              <a:t>.  Select one organization from the list below.  Give examples of their campaigns or protests.  Consider the goals, successes and failures of their campaigns.</a:t>
            </a:r>
          </a:p>
          <a:p>
            <a:endParaRPr lang="en-US" dirty="0"/>
          </a:p>
          <a:p>
            <a:endParaRPr lang="en-US" dirty="0"/>
          </a:p>
        </p:txBody>
      </p:sp>
      <p:sp>
        <p:nvSpPr>
          <p:cNvPr id="6" name="Rectangle 5"/>
          <p:cNvSpPr/>
          <p:nvPr/>
        </p:nvSpPr>
        <p:spPr>
          <a:xfrm>
            <a:off x="1524001" y="2915065"/>
            <a:ext cx="6302828" cy="2246769"/>
          </a:xfrm>
          <a:prstGeom prst="rect">
            <a:avLst/>
          </a:prstGeom>
          <a:solidFill>
            <a:schemeClr val="accent2">
              <a:lumMod val="20000"/>
              <a:lumOff val="80000"/>
            </a:schemeClr>
          </a:solidFill>
        </p:spPr>
        <p:style>
          <a:lnRef idx="2">
            <a:schemeClr val="accent2"/>
          </a:lnRef>
          <a:fillRef idx="1">
            <a:schemeClr val="lt1"/>
          </a:fillRef>
          <a:effectRef idx="0">
            <a:schemeClr val="accent2"/>
          </a:effectRef>
          <a:fontRef idx="minor">
            <a:schemeClr val="dk1"/>
          </a:fontRef>
        </p:style>
        <p:txBody>
          <a:bodyPr wrap="square">
            <a:spAutoFit/>
          </a:bodyPr>
          <a:lstStyle/>
          <a:p>
            <a:pPr lvl="0">
              <a:defRPr/>
            </a:pPr>
            <a:r>
              <a:rPr lang="en-US" altLang="en-US" sz="2800" b="1" dirty="0">
                <a:solidFill>
                  <a:srgbClr val="262626"/>
                </a:solidFill>
                <a:latin typeface="Calibri" pitchFamily="34" charset="0"/>
                <a:ea typeface="ＭＳ Ｐゴシック" pitchFamily="34" charset="-128"/>
              </a:rPr>
              <a:t>NCAI (National Congress of American Indians)</a:t>
            </a:r>
          </a:p>
          <a:p>
            <a:pPr lvl="0">
              <a:defRPr/>
            </a:pPr>
            <a:r>
              <a:rPr lang="en-US" altLang="en-US" sz="2800" b="1" dirty="0">
                <a:solidFill>
                  <a:srgbClr val="262626"/>
                </a:solidFill>
                <a:latin typeface="Calibri" pitchFamily="34" charset="0"/>
              </a:rPr>
              <a:t>NIYC (National Indian Youth Council)</a:t>
            </a:r>
          </a:p>
          <a:p>
            <a:pPr lvl="0">
              <a:defRPr/>
            </a:pPr>
            <a:r>
              <a:rPr lang="en-US" altLang="en-US" sz="2800" b="1" dirty="0">
                <a:solidFill>
                  <a:srgbClr val="262626"/>
                </a:solidFill>
                <a:latin typeface="Calibri" pitchFamily="34" charset="0"/>
                <a:ea typeface="ＭＳ Ｐゴシック" pitchFamily="34" charset="-128"/>
              </a:rPr>
              <a:t>AIM (American Indian Movement)</a:t>
            </a:r>
          </a:p>
          <a:p>
            <a:pPr lvl="0">
              <a:defRPr/>
            </a:pPr>
            <a:r>
              <a:rPr lang="en-US" altLang="en-US" sz="2800" b="1" dirty="0">
                <a:solidFill>
                  <a:srgbClr val="262626"/>
                </a:solidFill>
                <a:latin typeface="Calibri" pitchFamily="34" charset="0"/>
              </a:rPr>
              <a:t>IAT (Indians of All Tribes)</a:t>
            </a:r>
            <a:endParaRPr lang="en-US" altLang="en-US" sz="2800" b="1" dirty="0">
              <a:solidFill>
                <a:srgbClr val="262626"/>
              </a:solidFill>
              <a:latin typeface="Calibri" pitchFamily="34" charset="0"/>
              <a:ea typeface="ＭＳ Ｐゴシック" pitchFamily="34" charset="-128"/>
            </a:endParaRPr>
          </a:p>
        </p:txBody>
      </p:sp>
    </p:spTree>
    <p:extLst>
      <p:ext uri="{BB962C8B-B14F-4D97-AF65-F5344CB8AC3E}">
        <p14:creationId xmlns:p14="http://schemas.microsoft.com/office/powerpoint/2010/main" val="25541540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0" y="6172200"/>
            <a:ext cx="9144000" cy="685800"/>
            <a:chOff x="0" y="4580821"/>
            <a:chExt cx="9144000" cy="562681"/>
          </a:xfrm>
        </p:grpSpPr>
        <p:sp>
          <p:nvSpPr>
            <p:cNvPr id="5" name="Rectangle 4"/>
            <p:cNvSpPr/>
            <p:nvPr/>
          </p:nvSpPr>
          <p:spPr>
            <a:xfrm>
              <a:off x="2" y="4580821"/>
              <a:ext cx="9143998" cy="562681"/>
            </a:xfrm>
            <a:prstGeom prst="rect">
              <a:avLst/>
            </a:prstGeom>
            <a:solidFill>
              <a:srgbClr val="97D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Picture 5" descr="Screen Shot 2015-02-09 at 12.07.14 PM.png"/>
            <p:cNvPicPr>
              <a:picLocks noChangeAspect="1"/>
            </p:cNvPicPr>
            <p:nvPr/>
          </p:nvPicPr>
          <p:blipFill>
            <a:blip r:embed="rId2" cstate="print">
              <a:alphaModFix/>
              <a:extLst>
                <a:ext uri="{28A0092B-C50C-407E-A947-70E740481C1C}">
                  <a14:useLocalDpi xmlns:a14="http://schemas.microsoft.com/office/drawing/2010/main" val="0"/>
                </a:ext>
              </a:extLst>
            </a:blip>
            <a:stretch>
              <a:fillRect/>
            </a:stretch>
          </p:blipFill>
          <p:spPr>
            <a:xfrm>
              <a:off x="0" y="4586164"/>
              <a:ext cx="2813538" cy="557336"/>
            </a:xfrm>
            <a:prstGeom prst="rect">
              <a:avLst/>
            </a:prstGeom>
          </p:spPr>
        </p:pic>
        <p:pic>
          <p:nvPicPr>
            <p:cNvPr id="7" name="Picture 6" descr="GEMS_PhotoLogo_9_DB.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28000" y="4640762"/>
              <a:ext cx="922842" cy="435429"/>
            </a:xfrm>
            <a:prstGeom prst="rect">
              <a:avLst/>
            </a:prstGeom>
          </p:spPr>
        </p:pic>
      </p:grpSp>
      <p:sp>
        <p:nvSpPr>
          <p:cNvPr id="8" name="Rectangle 7"/>
          <p:cNvSpPr/>
          <p:nvPr/>
        </p:nvSpPr>
        <p:spPr>
          <a:xfrm>
            <a:off x="0" y="0"/>
            <a:ext cx="9144000" cy="761724"/>
          </a:xfrm>
          <a:prstGeom prst="rect">
            <a:avLst/>
          </a:prstGeom>
          <a:solidFill>
            <a:srgbClr val="97D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07484" rtl="0" eaLnBrk="1" fontAlgn="base" latinLnBrk="0" hangingPunct="0">
              <a:lnSpc>
                <a:spcPct val="93000"/>
              </a:lnSpc>
              <a:spcBef>
                <a:spcPct val="0"/>
              </a:spcBef>
              <a:spcAft>
                <a:spcPct val="0"/>
              </a:spcAft>
              <a:buClr>
                <a:srgbClr val="000000"/>
              </a:buClr>
              <a:buSzPct val="100000"/>
              <a:buFontTx/>
              <a:buNone/>
              <a:tabLst/>
              <a:defRPr/>
            </a:pPr>
            <a:endParaRPr kumimoji="0" lang="en-US" sz="3200" b="0" i="0" u="none" strike="noStrike" kern="1200" cap="none" spc="0" normalizeH="0" baseline="0" noProof="0" dirty="0">
              <a:ln>
                <a:noFill/>
              </a:ln>
              <a:solidFill>
                <a:prstClr val="white"/>
              </a:solidFill>
              <a:effectLst/>
              <a:uLnTx/>
              <a:uFillTx/>
              <a:latin typeface="Kristen ITC" panose="03050502040202030202" pitchFamily="66" charset="0"/>
              <a:ea typeface="+mn-ea"/>
              <a:cs typeface="+mn-cs"/>
            </a:endParaRPr>
          </a:p>
          <a:p>
            <a:pPr marL="0" marR="0" lvl="0" indent="0" algn="ctr" defTabSz="407484" rtl="0" eaLnBrk="1" fontAlgn="base" latinLnBrk="0" hangingPunct="0">
              <a:lnSpc>
                <a:spcPct val="93000"/>
              </a:lnSpc>
              <a:spcBef>
                <a:spcPct val="0"/>
              </a:spcBef>
              <a:spcAft>
                <a:spcPct val="0"/>
              </a:spcAft>
              <a:buClr>
                <a:srgbClr val="000000"/>
              </a:buClr>
              <a:buSzPct val="100000"/>
              <a:buFontTx/>
              <a:buNone/>
              <a:tabLst/>
              <a:defRPr/>
            </a:pPr>
            <a:r>
              <a:rPr lang="en-US" sz="3200" noProof="0" dirty="0" smtClean="0">
                <a:solidFill>
                  <a:prstClr val="white"/>
                </a:solidFill>
                <a:latin typeface="Kristen ITC" panose="03050502040202030202" pitchFamily="66" charset="0"/>
              </a:rPr>
              <a:t>Consolidate</a:t>
            </a:r>
            <a:r>
              <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mn-cs"/>
              </a:rPr>
              <a:t/>
            </a:r>
            <a:br>
              <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mn-cs"/>
              </a:rPr>
            </a:br>
            <a:endParaRPr kumimoji="0" lang="en-US" sz="3200" b="1" i="0" u="none" strike="noStrike" kern="1200" cap="none" spc="0" normalizeH="0" baseline="0" noProof="0" dirty="0">
              <a:ln>
                <a:noFill/>
              </a:ln>
              <a:solidFill>
                <a:srgbClr val="FFFFFF"/>
              </a:solidFill>
              <a:effectLst/>
              <a:uLnTx/>
              <a:uFillTx/>
              <a:latin typeface="Calibri" panose="020F0502020204030204"/>
              <a:ea typeface="+mn-ea"/>
              <a:cs typeface="Arial"/>
            </a:endParaRPr>
          </a:p>
        </p:txBody>
      </p:sp>
      <p:pic>
        <p:nvPicPr>
          <p:cNvPr id="13" name="Picture 2" descr="http://caringcampus.ca/wp-content/uploads/mind-health-continuum0A741E4E4D976BBED09E35DF.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9704" y="999037"/>
            <a:ext cx="8713075" cy="866776"/>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p:cNvSpPr txBox="1"/>
          <p:nvPr/>
        </p:nvSpPr>
        <p:spPr>
          <a:xfrm>
            <a:off x="189704" y="708128"/>
            <a:ext cx="1844126" cy="523220"/>
          </a:xfrm>
          <a:prstGeom prst="rect">
            <a:avLst/>
          </a:prstGeom>
          <a:noFill/>
        </p:spPr>
        <p:txBody>
          <a:bodyPr wrap="square" rtlCol="0">
            <a:spAutoFit/>
          </a:bodyPr>
          <a:lstStyle/>
          <a:p>
            <a:r>
              <a:rPr lang="en-US" sz="2800" dirty="0" smtClean="0"/>
              <a:t>Agree</a:t>
            </a:r>
            <a:endParaRPr lang="en-US" sz="2800" dirty="0"/>
          </a:p>
        </p:txBody>
      </p:sp>
      <p:sp>
        <p:nvSpPr>
          <p:cNvPr id="15" name="TextBox 14"/>
          <p:cNvSpPr txBox="1"/>
          <p:nvPr/>
        </p:nvSpPr>
        <p:spPr>
          <a:xfrm>
            <a:off x="7525407" y="691944"/>
            <a:ext cx="1522569" cy="523220"/>
          </a:xfrm>
          <a:prstGeom prst="rect">
            <a:avLst/>
          </a:prstGeom>
          <a:noFill/>
        </p:spPr>
        <p:txBody>
          <a:bodyPr wrap="square" rtlCol="0">
            <a:spAutoFit/>
          </a:bodyPr>
          <a:lstStyle/>
          <a:p>
            <a:r>
              <a:rPr lang="en-US" sz="2800" dirty="0" smtClean="0"/>
              <a:t>Disagree</a:t>
            </a:r>
            <a:endParaRPr lang="en-US" sz="2800" dirty="0"/>
          </a:p>
        </p:txBody>
      </p:sp>
      <p:sp>
        <p:nvSpPr>
          <p:cNvPr id="2" name="TextBox 1"/>
          <p:cNvSpPr txBox="1"/>
          <p:nvPr/>
        </p:nvSpPr>
        <p:spPr>
          <a:xfrm>
            <a:off x="883198" y="2363079"/>
            <a:ext cx="7326086" cy="1754326"/>
          </a:xfrm>
          <a:prstGeom prst="rect">
            <a:avLst/>
          </a:prstGeom>
          <a:noFill/>
        </p:spPr>
        <p:txBody>
          <a:bodyPr wrap="square" rtlCol="0">
            <a:spAutoFit/>
          </a:bodyPr>
          <a:lstStyle/>
          <a:p>
            <a:pPr algn="ctr"/>
            <a:r>
              <a:rPr lang="en-US" sz="3600" dirty="0" smtClean="0"/>
              <a:t>“Native American </a:t>
            </a:r>
            <a:r>
              <a:rPr lang="en-US" sz="3600" dirty="0" err="1" smtClean="0"/>
              <a:t>organisations</a:t>
            </a:r>
            <a:r>
              <a:rPr lang="en-US" sz="3600" dirty="0" smtClean="0"/>
              <a:t> have hindered the fight for equality since 1945.”</a:t>
            </a:r>
            <a:endParaRPr lang="en-US" sz="3600" dirty="0"/>
          </a:p>
        </p:txBody>
      </p:sp>
    </p:spTree>
    <p:extLst>
      <p:ext uri="{BB962C8B-B14F-4D97-AF65-F5344CB8AC3E}">
        <p14:creationId xmlns:p14="http://schemas.microsoft.com/office/powerpoint/2010/main" val="76779989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720</TotalTime>
  <Words>405</Words>
  <Application>Microsoft Office PowerPoint</Application>
  <PresentationFormat>On-screen Show (4:3)</PresentationFormat>
  <Paragraphs>46</Paragraphs>
  <Slides>6</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6</vt:i4>
      </vt:variant>
    </vt:vector>
  </HeadingPairs>
  <TitlesOfParts>
    <vt:vector size="13" baseType="lpstr">
      <vt:lpstr>ＭＳ Ｐゴシック</vt:lpstr>
      <vt:lpstr>Arial</vt:lpstr>
      <vt:lpstr>Calibri</vt:lpstr>
      <vt:lpstr>Calibri Light</vt:lpstr>
      <vt:lpstr>Kristen ITC</vt:lpstr>
      <vt:lpstr>Office Theme</vt:lpstr>
      <vt:lpstr>1_Office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Helen Loxston-Baker</dc:creator>
  <cp:lastModifiedBy>Helen Loxston-Baker</cp:lastModifiedBy>
  <cp:revision>71</cp:revision>
  <dcterms:created xsi:type="dcterms:W3CDTF">2017-01-25T04:36:07Z</dcterms:created>
  <dcterms:modified xsi:type="dcterms:W3CDTF">2017-03-04T12:47:37Z</dcterms:modified>
</cp:coreProperties>
</file>