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61" r:id="rId3"/>
    <p:sldId id="260" r:id="rId4"/>
    <p:sldId id="257" r:id="rId5"/>
    <p:sldId id="265" r:id="rId6"/>
    <p:sldId id="267" r:id="rId7"/>
    <p:sldId id="269" r:id="rId8"/>
    <p:sldId id="270" r:id="rId9"/>
    <p:sldId id="271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0323" autoAdjust="0"/>
  </p:normalViewPr>
  <p:slideViewPr>
    <p:cSldViewPr snapToGrid="0">
      <p:cViewPr varScale="1">
        <p:scale>
          <a:sx n="70" d="100"/>
          <a:sy n="70" d="100"/>
        </p:scale>
        <p:origin x="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E9CF2-9EC0-47B1-89EA-E2843A62B0CE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FC1D1-6514-4276-B98B-40734017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2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FC1D1-6514-4276-B98B-40734017F8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7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6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8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00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999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041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803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073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218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168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147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45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67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661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747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56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6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2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1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7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2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303-0ED3-44F9-8454-060D533871BE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6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56303-0ED3-44F9-8454-060D533871BE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1F611-2D7C-46BB-8DE1-B3C92C2AD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1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AD49-14B2-41D2-AEB5-08DC6C7FB1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6ED88-13D1-4D62-AC8F-895ABF0C2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13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85545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3200" dirty="0">
              <a:solidFill>
                <a:prstClr val="white"/>
              </a:solidFill>
              <a:latin typeface="Kristen ITC" panose="03050502040202030202" pitchFamily="66" charset="0"/>
            </a:endParaRPr>
          </a:p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32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Task on Entry</a:t>
            </a:r>
            <a:r>
              <a:rPr lang="en-US" sz="3200" dirty="0">
                <a:solidFill>
                  <a:prstClr val="white"/>
                </a:solidFill>
              </a:rPr>
              <a:t/>
            </a:r>
            <a:br>
              <a:rPr lang="en-US" sz="3200" dirty="0">
                <a:solidFill>
                  <a:prstClr val="white"/>
                </a:solidFill>
              </a:rPr>
            </a:br>
            <a:endParaRPr lang="en-US" sz="32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8735" y="4189757"/>
            <a:ext cx="3035809" cy="2485787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TOK</a:t>
            </a:r>
            <a:r>
              <a:rPr lang="en-US" sz="2000" b="1" dirty="0" smtClean="0"/>
              <a:t> </a:t>
            </a:r>
            <a:r>
              <a:rPr lang="en-US" sz="2000" b="1" dirty="0" smtClean="0"/>
              <a:t>Question</a:t>
            </a:r>
            <a:r>
              <a:rPr lang="en-US" sz="2000" b="1" dirty="0" smtClean="0"/>
              <a:t>:  </a:t>
            </a:r>
            <a:r>
              <a:rPr lang="en-US" sz="2000" dirty="0" smtClean="0"/>
              <a:t>Why do we remember certain people and events more than others?  Can this shape our own interpretations of the past?  </a:t>
            </a:r>
            <a:endParaRPr lang="en-US" sz="2000" dirty="0"/>
          </a:p>
        </p:txBody>
      </p:sp>
      <p:pic>
        <p:nvPicPr>
          <p:cNvPr id="1028" name="Picture 4" descr="http://www.yankeereiki.com/wp-content/uploads/2016/11/no-one-born-another-person-beacause-colour-skin-or-relogion-big-people-nelson-mandela-famous-quotes-inspiration-motiv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 b="7551"/>
          <a:stretch/>
        </p:blipFill>
        <p:spPr bwMode="auto">
          <a:xfrm>
            <a:off x="0" y="3979327"/>
            <a:ext cx="5742432" cy="290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-media-cache-ak0.pinimg.com/236x/ec/a7/34/eca734da2ec19e2949a88648f20db06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"/>
          <a:stretch/>
        </p:blipFill>
        <p:spPr bwMode="auto">
          <a:xfrm>
            <a:off x="0" y="768209"/>
            <a:ext cx="3174542" cy="321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-media-cache-ak0.pinimg.com/736x/fb/be/4d/fbbe4dfc7790f41ef4d4b2bfcd367f2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48" y="781474"/>
            <a:ext cx="6091847" cy="324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1" r="256" b="15056"/>
          <a:stretch/>
        </p:blipFill>
        <p:spPr>
          <a:xfrm>
            <a:off x="0" y="0"/>
            <a:ext cx="1402080" cy="83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107950" y="1125538"/>
            <a:ext cx="3902075" cy="422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Learning Objective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31763" y="3440036"/>
            <a:ext cx="3902075" cy="423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Learning Outcomes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85738" y="3949223"/>
            <a:ext cx="2922587" cy="27928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Grade 4</a:t>
            </a:r>
          </a:p>
          <a:p>
            <a:pPr lvl="0" algn="ctr">
              <a:defRPr/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You can describe what apartheid was and when it was introduced.  You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can describe some of the ways in which the history of South Africa led to Apartheid.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You can </a:t>
            </a:r>
            <a:r>
              <a:rPr lang="en-US" dirty="0">
                <a:solidFill>
                  <a:prstClr val="black"/>
                </a:solidFill>
              </a:rPr>
              <a:t>use some of the new terms correctly.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3248025" y="3949223"/>
            <a:ext cx="2876550" cy="27928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Grade 5</a:t>
            </a:r>
          </a:p>
          <a:p>
            <a:pPr algn="ctr">
              <a:defRPr/>
            </a:pPr>
            <a:r>
              <a:rPr lang="en-US" dirty="0" smtClean="0">
                <a:solidFill>
                  <a:srgbClr val="262626"/>
                </a:solidFill>
              </a:rPr>
              <a:t>You </a:t>
            </a:r>
            <a:r>
              <a:rPr lang="en-US" dirty="0">
                <a:solidFill>
                  <a:srgbClr val="262626"/>
                </a:solidFill>
              </a:rPr>
              <a:t>can explain what the different apartheid policies were and </a:t>
            </a:r>
            <a:r>
              <a:rPr lang="en-US" dirty="0" smtClean="0">
                <a:solidFill>
                  <a:srgbClr val="262626"/>
                </a:solidFill>
              </a:rPr>
              <a:t>you </a:t>
            </a:r>
            <a:r>
              <a:rPr lang="en-US" dirty="0">
                <a:solidFill>
                  <a:srgbClr val="262626"/>
                </a:solidFill>
              </a:rPr>
              <a:t>can explain why Apartheid was introduced and use precisely selected historical knowledge to support my points.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230938" y="4136496"/>
            <a:ext cx="2724150" cy="226764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6/7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You can also explain the extent to which segregation already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/>
              </a:rPr>
              <a:t> existed within South Africa before 1948.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150292" y="1743076"/>
            <a:ext cx="684363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To </a:t>
            </a:r>
            <a:r>
              <a:rPr lang="en-GB" altLang="en-US" sz="2000" noProof="0" dirty="0" smtClean="0">
                <a:solidFill>
                  <a:prstClr val="black"/>
                </a:solidFill>
                <a:latin typeface="Arial" panose="020B0604020202020204" pitchFamily="34" charset="0"/>
              </a:rPr>
              <a:t>describe the key reasons apartheid became law in 1948</a:t>
            </a:r>
            <a:r>
              <a:rPr kumimoji="0" lang="en-GB" alt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altLang="en-US" sz="2000" baseline="0" dirty="0" smtClean="0">
                <a:solidFill>
                  <a:prstClr val="black"/>
                </a:solidFill>
                <a:latin typeface="Arial" panose="020B0604020202020204" pitchFamily="34" charset="0"/>
              </a:rPr>
              <a:t>To understand the extent to which segregation existed before 1948.</a:t>
            </a: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302528" y="1125538"/>
            <a:ext cx="1652560" cy="2823685"/>
          </a:xfrm>
          <a:prstGeom prst="rect">
            <a:avLst/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KEY TERMS</a:t>
            </a:r>
            <a:r>
              <a:rPr kumimoji="0" lang="en-US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 smtClean="0">
                <a:solidFill>
                  <a:srgbClr val="262626"/>
                </a:solidFill>
                <a:latin typeface="Calibri" pitchFamily="34" charset="0"/>
              </a:rPr>
              <a:t>Coalition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0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</a:rPr>
              <a:t>Apartheid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 smtClean="0">
                <a:solidFill>
                  <a:srgbClr val="262626"/>
                </a:solidFill>
                <a:latin typeface="Calibri" pitchFamily="34" charset="0"/>
              </a:rPr>
              <a:t>Afrikaners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0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</a:rPr>
              <a:t>Africans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 smtClean="0">
                <a:solidFill>
                  <a:srgbClr val="262626"/>
                </a:solidFill>
                <a:latin typeface="Calibri" pitchFamily="34" charset="0"/>
              </a:rPr>
              <a:t>Bantu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0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</a:rPr>
              <a:t>Hinterland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 smtClean="0">
                <a:solidFill>
                  <a:srgbClr val="262626"/>
                </a:solidFill>
                <a:latin typeface="Calibri" pitchFamily="34" charset="0"/>
              </a:rPr>
              <a:t>Pass books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0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itchFamily="34" charset="0"/>
              </a:rPr>
              <a:t>Homelands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 smtClean="0">
                <a:solidFill>
                  <a:srgbClr val="262626"/>
                </a:solidFill>
                <a:latin typeface="Calibri" pitchFamily="34" charset="0"/>
              </a:rPr>
              <a:t>Townships</a:t>
            </a:r>
            <a:endParaRPr kumimoji="0" lang="en-US" altLang="en-US" sz="1800" i="0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-11113" y="3175"/>
            <a:ext cx="5770782" cy="9271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What was apartheid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?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  <p:pic>
        <p:nvPicPr>
          <p:cNvPr id="12" name="Picture 2" descr="http://blogs.ibo.org/files/2016/01/learner-profile-sticker-englishoptmiz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69" y="7611"/>
            <a:ext cx="1117927" cy="111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6993923" y="123313"/>
            <a:ext cx="1961165" cy="870864"/>
          </a:xfrm>
          <a:prstGeom prst="wedgeRoundRectCallout">
            <a:avLst>
              <a:gd name="adj1" fmla="val -75494"/>
              <a:gd name="adj2" fmla="val 31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Inquirer</a:t>
            </a:r>
          </a:p>
        </p:txBody>
      </p:sp>
    </p:spTree>
    <p:extLst>
      <p:ext uri="{BB962C8B-B14F-4D97-AF65-F5344CB8AC3E}">
        <p14:creationId xmlns:p14="http://schemas.microsoft.com/office/powerpoint/2010/main" val="34200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istory105.libraries.wsu.edu/fall2016-unangst/wp-content/uploads/sites/10/2016/12/Apartheid-boycot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4"/>
          <a:stretch/>
        </p:blipFill>
        <p:spPr bwMode="auto">
          <a:xfrm>
            <a:off x="0" y="768944"/>
            <a:ext cx="9144000" cy="540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6172200"/>
            <a:ext cx="9144000" cy="685800"/>
            <a:chOff x="0" y="4580821"/>
            <a:chExt cx="9144000" cy="562681"/>
          </a:xfrm>
        </p:grpSpPr>
        <p:sp>
          <p:nvSpPr>
            <p:cNvPr id="5" name="Rectangle 4"/>
            <p:cNvSpPr/>
            <p:nvPr/>
          </p:nvSpPr>
          <p:spPr>
            <a:xfrm>
              <a:off x="2" y="4580821"/>
              <a:ext cx="9143998" cy="562681"/>
            </a:xfrm>
            <a:prstGeom prst="rect">
              <a:avLst/>
            </a:prstGeom>
            <a:solidFill>
              <a:srgbClr val="97D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5" descr="Screen Shot 2015-02-09 at 12.07.14 PM.png"/>
            <p:cNvPicPr>
              <a:picLocks noChangeAspect="1"/>
            </p:cNvPicPr>
            <p:nvPr/>
          </p:nvPicPr>
          <p:blipFill>
            <a:blip r:embed="rId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86164"/>
              <a:ext cx="2813538" cy="557336"/>
            </a:xfrm>
            <a:prstGeom prst="rect">
              <a:avLst/>
            </a:prstGeom>
          </p:spPr>
        </p:pic>
        <p:pic>
          <p:nvPicPr>
            <p:cNvPr id="7" name="Picture 6" descr="GEMS_PhotoLogo_9_D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0" y="4640762"/>
              <a:ext cx="922842" cy="435429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23821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3200" dirty="0">
              <a:solidFill>
                <a:prstClr val="white"/>
              </a:solidFill>
              <a:latin typeface="Kristen ITC" panose="03050502040202030202" pitchFamily="66" charset="0"/>
            </a:endParaRPr>
          </a:p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32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Connect Activity – Quick Fire Challenge</a:t>
            </a:r>
            <a:r>
              <a:rPr lang="en-US" sz="3200" dirty="0">
                <a:solidFill>
                  <a:prstClr val="white"/>
                </a:solidFill>
              </a:rPr>
              <a:t/>
            </a:r>
            <a:br>
              <a:rPr lang="en-US" sz="3200" dirty="0">
                <a:solidFill>
                  <a:prstClr val="white"/>
                </a:solidFill>
              </a:rPr>
            </a:br>
            <a:endParaRPr lang="en-US" sz="32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310" y="1019504"/>
            <a:ext cx="8502869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Watch the video on </a:t>
            </a:r>
            <a:r>
              <a:rPr lang="en-US" sz="2800" dirty="0" smtClean="0"/>
              <a:t>wsohistory.weebly.com </a:t>
            </a:r>
            <a:r>
              <a:rPr lang="en-US" sz="2800" dirty="0" smtClean="0"/>
              <a:t>and start to complete your notes page</a:t>
            </a:r>
            <a:endParaRPr lang="en-US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30621" y="3469048"/>
            <a:ext cx="7958800" cy="1200329"/>
          </a:xfrm>
          <a:prstGeom prst="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Consider what YOU want to find out about this topic.</a:t>
            </a:r>
          </a:p>
          <a:p>
            <a:endParaRPr lang="en-US" sz="2400" dirty="0"/>
          </a:p>
          <a:p>
            <a:pPr algn="ctr"/>
            <a:r>
              <a:rPr lang="en-US" sz="2400" b="1" dirty="0" smtClean="0"/>
              <a:t>Write down three wonder questions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5510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history105.libraries.wsu.edu/fall2016-unangst/wp-content/uploads/sites/10/2016/12/Apartheid-boycott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4"/>
          <a:stretch/>
        </p:blipFill>
        <p:spPr bwMode="auto">
          <a:xfrm>
            <a:off x="0" y="768944"/>
            <a:ext cx="9144000" cy="540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6172200"/>
            <a:ext cx="9144000" cy="685800"/>
            <a:chOff x="0" y="4580821"/>
            <a:chExt cx="9144000" cy="562681"/>
          </a:xfrm>
        </p:grpSpPr>
        <p:sp>
          <p:nvSpPr>
            <p:cNvPr id="5" name="Rectangle 4"/>
            <p:cNvSpPr/>
            <p:nvPr/>
          </p:nvSpPr>
          <p:spPr>
            <a:xfrm>
              <a:off x="2" y="4580821"/>
              <a:ext cx="9143998" cy="562681"/>
            </a:xfrm>
            <a:prstGeom prst="rect">
              <a:avLst/>
            </a:prstGeom>
            <a:solidFill>
              <a:srgbClr val="97D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5" descr="Screen Shot 2015-02-09 at 12.07.14 PM.png"/>
            <p:cNvPicPr>
              <a:picLocks noChangeAspect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86164"/>
              <a:ext cx="2813538" cy="557336"/>
            </a:xfrm>
            <a:prstGeom prst="rect">
              <a:avLst/>
            </a:prstGeom>
          </p:spPr>
        </p:pic>
        <p:pic>
          <p:nvPicPr>
            <p:cNvPr id="7" name="Picture 6" descr="GEMS_PhotoLogo_9_D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0" y="4640762"/>
              <a:ext cx="922842" cy="435429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23821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3200" dirty="0">
              <a:solidFill>
                <a:prstClr val="white"/>
              </a:solidFill>
              <a:latin typeface="Kristen ITC" panose="03050502040202030202" pitchFamily="66" charset="0"/>
            </a:endParaRPr>
          </a:p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32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Activate Activity</a:t>
            </a:r>
            <a:r>
              <a:rPr lang="en-US" sz="3200" dirty="0">
                <a:solidFill>
                  <a:prstClr val="white"/>
                </a:solidFill>
              </a:rPr>
              <a:t/>
            </a:r>
            <a:br>
              <a:rPr lang="en-US" sz="3200" dirty="0">
                <a:solidFill>
                  <a:prstClr val="white"/>
                </a:solidFill>
              </a:rPr>
            </a:br>
            <a:endParaRPr lang="en-US" sz="32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634" y="896051"/>
            <a:ext cx="8797159" cy="8056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Activity:  Create notes on the following three themes.  You may use the worksheet provided.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171151" y="2045594"/>
            <a:ext cx="2827282" cy="14216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2800" dirty="0" smtClean="0"/>
              <a:t>What was Apartheid in practice</a:t>
            </a:r>
            <a:endParaRPr lang="en-US" sz="2200" i="1" dirty="0" smtClean="0"/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16385" y="3027403"/>
            <a:ext cx="2827282" cy="14371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South Africa</a:t>
            </a:r>
          </a:p>
          <a:p>
            <a:pPr algn="ctr"/>
            <a:r>
              <a:rPr lang="en-US" sz="2800" i="1" dirty="0" smtClean="0"/>
              <a:t>A brief History before 1948</a:t>
            </a:r>
            <a:endParaRPr lang="en-US" sz="2200" i="1" dirty="0"/>
          </a:p>
        </p:txBody>
      </p:sp>
      <p:sp>
        <p:nvSpPr>
          <p:cNvPr id="13" name="Rounded Rectangle 12"/>
          <p:cNvSpPr/>
          <p:nvPr/>
        </p:nvSpPr>
        <p:spPr>
          <a:xfrm>
            <a:off x="144552" y="4197021"/>
            <a:ext cx="2827282" cy="14293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racial makeup of South Africa</a:t>
            </a:r>
            <a:endParaRPr lang="en-US" sz="2200" i="1" dirty="0"/>
          </a:p>
        </p:txBody>
      </p:sp>
      <p:sp>
        <p:nvSpPr>
          <p:cNvPr id="15" name="Oval 14"/>
          <p:cNvSpPr/>
          <p:nvPr/>
        </p:nvSpPr>
        <p:spPr>
          <a:xfrm>
            <a:off x="3229473" y="4608507"/>
            <a:ext cx="2685054" cy="1017883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Textbook p120-124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23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97597" y="128648"/>
            <a:ext cx="3303185" cy="3126616"/>
          </a:xfrm>
          <a:prstGeom prst="foldedCorner">
            <a:avLst/>
          </a:prstGeom>
          <a:solidFill>
            <a:srgbClr val="FFCC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30480" y="170688"/>
            <a:ext cx="320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What was apartheid?</a:t>
            </a:r>
            <a:endParaRPr lang="en-US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17792" y="913961"/>
            <a:ext cx="2231137" cy="3404053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625505" y="141280"/>
            <a:ext cx="2323424" cy="1114471"/>
            <a:chOff x="276727" y="5119520"/>
            <a:chExt cx="3105940" cy="1521911"/>
          </a:xfrm>
        </p:grpSpPr>
        <p:pic>
          <p:nvPicPr>
            <p:cNvPr id="5" name="Picture 4" descr="http://worldartsme.com/images/cartoon-key-clipart-1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27" y="5119520"/>
              <a:ext cx="3105940" cy="1521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hlinkClick r:id="rId2" action="ppaction://hlinksldjump"/>
            </p:cNvPr>
            <p:cNvSpPr txBox="1"/>
            <p:nvPr/>
          </p:nvSpPr>
          <p:spPr>
            <a:xfrm>
              <a:off x="700562" y="5628298"/>
              <a:ext cx="1378248" cy="5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Words</a:t>
              </a:r>
              <a:endParaRPr lang="en-US" sz="20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2089" y="1784264"/>
            <a:ext cx="2657856" cy="1015663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Grand apartheid: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Petty apartheid: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 rot="5400000">
            <a:off x="628400" y="3041299"/>
            <a:ext cx="6583496" cy="75819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28868" y="836534"/>
            <a:ext cx="6703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1652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1795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1833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1838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1899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1902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 smtClean="0"/>
              <a:t>1910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 smtClean="0"/>
              <a:t>1948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920148" y="141280"/>
            <a:ext cx="2418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lackadder ITC" panose="04020505051007020D02" pitchFamily="82" charset="0"/>
              </a:rPr>
              <a:t>Brief South African History</a:t>
            </a:r>
            <a:endParaRPr lang="en-US" sz="2400" dirty="0">
              <a:latin typeface="Blackadder ITC" panose="04020505051007020D02" pitchFamily="8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871599"/>
              </p:ext>
            </p:extLst>
          </p:nvPr>
        </p:nvGraphicFramePr>
        <p:xfrm>
          <a:off x="162089" y="3591134"/>
          <a:ext cx="3174200" cy="2926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87100">
                  <a:extLst>
                    <a:ext uri="{9D8B030D-6E8A-4147-A177-3AD203B41FA5}">
                      <a16:colId xmlns:a16="http://schemas.microsoft.com/office/drawing/2014/main" val="2053311551"/>
                    </a:ext>
                  </a:extLst>
                </a:gridCol>
                <a:gridCol w="1587100">
                  <a:extLst>
                    <a:ext uri="{9D8B030D-6E8A-4147-A177-3AD203B41FA5}">
                      <a16:colId xmlns:a16="http://schemas.microsoft.com/office/drawing/2014/main" val="2099943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433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24418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3163" y="3179499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erlin Sans FB Demi" panose="020E0802020502020306" pitchFamily="34" charset="0"/>
              </a:rPr>
              <a:t>Racial Groups</a:t>
            </a:r>
            <a:endParaRPr lang="en-US" sz="2800" dirty="0">
              <a:latin typeface="Berlin Sans FB Demi" panose="020E0802020502020306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15328" y="4693696"/>
            <a:ext cx="2133601" cy="463296"/>
          </a:xfrm>
          <a:prstGeom prst="rect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15328" y="5214008"/>
            <a:ext cx="2133601" cy="463296"/>
          </a:xfrm>
          <a:prstGeom prst="rect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15328" y="5729792"/>
            <a:ext cx="2133601" cy="463296"/>
          </a:xfrm>
          <a:prstGeom prst="rect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15328" y="6245576"/>
            <a:ext cx="2133601" cy="463296"/>
          </a:xfrm>
          <a:prstGeom prst="rect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687312" y="4375030"/>
            <a:ext cx="229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odoni MT Black" panose="02070A03080606020203" pitchFamily="18" charset="0"/>
              </a:rPr>
              <a:t>4 Principles</a:t>
            </a:r>
            <a:endParaRPr lang="en-US" b="1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Activate Activity  </a:t>
            </a:r>
            <a:r>
              <a:rPr lang="en-US" sz="2600" dirty="0">
                <a:solidFill>
                  <a:prstClr val="white"/>
                </a:solidFill>
                <a:latin typeface="Kristen ITC" panose="03050502040202030202" pitchFamily="66" charset="0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697" y="2107431"/>
            <a:ext cx="865414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prstClr val="black"/>
                </a:solidFill>
                <a:latin typeface="Calibri" panose="020F0502020204030204"/>
              </a:rPr>
              <a:t>You are a member of the History faculty at Cape Town University.  The government has just introduced new funding for a new research project focusing on the origins of Apartheid in South Africa.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been tasked with producing  a one page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briefing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assessing to what extent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segregation was introduced before the National Party victory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761724"/>
            <a:ext cx="8909538" cy="9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2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Activate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Activity  </a:t>
            </a:r>
            <a:r>
              <a:rPr lang="en-US" sz="2600" dirty="0">
                <a:solidFill>
                  <a:prstClr val="white"/>
                </a:solidFill>
                <a:latin typeface="Kristen ITC" panose="03050502040202030202" pitchFamily="66" charset="0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251" y="1826077"/>
            <a:ext cx="865414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team will assess a different aspect of the origins of apartheid between 1910-1936.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 1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Segregation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legislation (</a:t>
            </a:r>
            <a:r>
              <a:rPr lang="en-US" sz="2500" dirty="0" smtClean="0">
                <a:solidFill>
                  <a:prstClr val="black"/>
                </a:solidFill>
                <a:latin typeface="Calibri" panose="020F0502020204030204"/>
              </a:rPr>
              <a:t>law-making)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p. </a:t>
            </a:r>
            <a:r>
              <a:rPr lang="en-US" sz="2500" dirty="0" smtClean="0">
                <a:solidFill>
                  <a:prstClr val="black"/>
                </a:solidFill>
                <a:latin typeface="Calibri" panose="020F0502020204030204"/>
              </a:rPr>
              <a:t>124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-127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 2: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Transient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migration and urbanization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p.128-130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 3: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5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South Africa and political power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- p.130-132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complete your report in a format that is shareable with other team members.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thirty minutes to prepare you Academic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report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761724"/>
            <a:ext cx="8909538" cy="9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Demonstrate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251" y="1826077"/>
            <a:ext cx="865414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team will verbally present their findings to the History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faculty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focus of this meeting is to consider this question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‘To what extent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was segregation introduced before the National Party victory?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the findings have been reported and shared, all faculty members will be expected to contribute to the debate on this question.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761724"/>
            <a:ext cx="8909538" cy="9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8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history105.libraries.wsu.edu/fall2016-unangst/wp-content/uploads/sites/10/2016/12/Apartheid-boycott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4"/>
          <a:stretch/>
        </p:blipFill>
        <p:spPr bwMode="auto">
          <a:xfrm>
            <a:off x="0" y="768944"/>
            <a:ext cx="9144000" cy="540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6172200"/>
            <a:ext cx="9144000" cy="685800"/>
            <a:chOff x="0" y="4580821"/>
            <a:chExt cx="9144000" cy="562681"/>
          </a:xfrm>
        </p:grpSpPr>
        <p:sp>
          <p:nvSpPr>
            <p:cNvPr id="5" name="Rectangle 4"/>
            <p:cNvSpPr/>
            <p:nvPr/>
          </p:nvSpPr>
          <p:spPr>
            <a:xfrm>
              <a:off x="2" y="4580821"/>
              <a:ext cx="9143998" cy="562681"/>
            </a:xfrm>
            <a:prstGeom prst="rect">
              <a:avLst/>
            </a:prstGeom>
            <a:solidFill>
              <a:srgbClr val="97D7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 descr="Screen Shot 2015-02-09 at 12.07.14 PM.png"/>
            <p:cNvPicPr>
              <a:picLocks noChangeAspect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86164"/>
              <a:ext cx="2813538" cy="557336"/>
            </a:xfrm>
            <a:prstGeom prst="rect">
              <a:avLst/>
            </a:prstGeom>
          </p:spPr>
        </p:pic>
        <p:pic>
          <p:nvPicPr>
            <p:cNvPr id="7" name="Picture 6" descr="GEMS_PhotoLogo_9_D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0" y="4640762"/>
              <a:ext cx="922842" cy="435429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0"/>
            <a:ext cx="9144000" cy="761724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sz="3200" noProof="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Consolidate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100" y="862502"/>
            <a:ext cx="3910146" cy="48677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800" b="1" u="sng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Have a look at the wonder questions on the forum at the bottom of the </a:t>
            </a:r>
            <a:r>
              <a:rPr lang="en-US" sz="2800" b="1" dirty="0" err="1" smtClean="0">
                <a:solidFill>
                  <a:schemeClr val="tx1"/>
                </a:solidFill>
              </a:rPr>
              <a:t>wsohistory</a:t>
            </a:r>
            <a:r>
              <a:rPr lang="en-US" sz="2800" b="1" dirty="0" smtClean="0">
                <a:solidFill>
                  <a:schemeClr val="tx1"/>
                </a:solidFill>
              </a:rPr>
              <a:t> page.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Answer at least one question from another student.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99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668</TotalTime>
  <Words>412</Words>
  <Application>Microsoft Office PowerPoint</Application>
  <PresentationFormat>On-screen Show (4:3)</PresentationFormat>
  <Paragraphs>106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ＭＳ Ｐゴシック</vt:lpstr>
      <vt:lpstr>Arial</vt:lpstr>
      <vt:lpstr>Arial Black</vt:lpstr>
      <vt:lpstr>Berlin Sans FB Demi</vt:lpstr>
      <vt:lpstr>Blackadder ITC</vt:lpstr>
      <vt:lpstr>Bodoni MT Black</vt:lpstr>
      <vt:lpstr>Calibri</vt:lpstr>
      <vt:lpstr>Calibri Light</vt:lpstr>
      <vt:lpstr>Kristen ITC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Loxston-Baker</dc:creator>
  <cp:lastModifiedBy>Helen Loxston-Baker</cp:lastModifiedBy>
  <cp:revision>59</cp:revision>
  <dcterms:created xsi:type="dcterms:W3CDTF">2017-01-25T04:36:07Z</dcterms:created>
  <dcterms:modified xsi:type="dcterms:W3CDTF">2017-05-02T19:37:06Z</dcterms:modified>
</cp:coreProperties>
</file>