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sldIdLst>
    <p:sldId id="261" r:id="rId7"/>
    <p:sldId id="260" r:id="rId8"/>
    <p:sldId id="259" r:id="rId9"/>
    <p:sldId id="257" r:id="rId10"/>
    <p:sldId id="265" r:id="rId11"/>
    <p:sldId id="266" r:id="rId12"/>
    <p:sldId id="268" r:id="rId13"/>
    <p:sldId id="263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9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28-09-2019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6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28-09-2019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8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28-09-2019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00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28-09-2019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999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28-09-2019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041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28-09-2019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80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28-09-2019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073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28-09-2019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218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28-09-2019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168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28-09-2019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147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28-09-2019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45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28-09-2019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67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28-09-2019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661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28-09-2019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747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28-09-2019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563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50701-0FEB-4323-9187-14336EA2F3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28-09-2019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9986-D4BA-425B-8C4D-E17AFC6EA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164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50701-0FEB-4323-9187-14336EA2F3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28-09-2019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9986-D4BA-425B-8C4D-E17AFC6EA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819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50701-0FEB-4323-9187-14336EA2F3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28-09-2019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9986-D4BA-425B-8C4D-E17AFC6EA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386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50701-0FEB-4323-9187-14336EA2F3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28-09-2019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9986-D4BA-425B-8C4D-E17AFC6EA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272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50701-0FEB-4323-9187-14336EA2F3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28-09-2019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9986-D4BA-425B-8C4D-E17AFC6EA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831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50701-0FEB-4323-9187-14336EA2F3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28-09-2019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9986-D4BA-425B-8C4D-E17AFC6EA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402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50701-0FEB-4323-9187-14336EA2F3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28-09-2019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9986-D4BA-425B-8C4D-E17AFC6EA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83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28-09-2019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4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50701-0FEB-4323-9187-14336EA2F3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28-09-2019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9986-D4BA-425B-8C4D-E17AFC6EA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854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50701-0FEB-4323-9187-14336EA2F3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28-09-2019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9986-D4BA-425B-8C4D-E17AFC6EA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033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50701-0FEB-4323-9187-14336EA2F3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28-09-2019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9986-D4BA-425B-8C4D-E17AFC6EA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92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50701-0FEB-4323-9187-14336EA2F3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28-09-2019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9986-D4BA-425B-8C4D-E17AFC6EA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06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28-09-2019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6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28-09-2019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2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28-09-2019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1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28-09-2019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7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28-09-2019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2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28-09-2019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6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56303-0ED3-44F9-8454-060D533871BE}" type="datetimeFigureOut">
              <a:rPr lang="en-US" smtClean="0"/>
              <a:t>28-09-2019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1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28-09-2019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13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50701-0FEB-4323-9187-14336EA2F3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28-09-2019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9986-D4BA-425B-8C4D-E17AFC6EA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96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inyurl.com/zqwp9sb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QfsfoFqsFk4" TargetMode="External"/><Relationship Id="rId10" Type="http://schemas.openxmlformats.org/officeDocument/2006/relationships/hyperlink" Target="https://tinyurl.com/pw4pc44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s://tinyurl.com/jcly5qj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821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3200" dirty="0">
              <a:solidFill>
                <a:prstClr val="white"/>
              </a:solidFill>
              <a:latin typeface="Kristen ITC" panose="03050502040202030202" pitchFamily="66" charset="0"/>
            </a:endParaRPr>
          </a:p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Task on Entry</a:t>
            </a:r>
            <a:r>
              <a:rPr lang="en-US" sz="3200" dirty="0">
                <a:solidFill>
                  <a:prstClr val="white"/>
                </a:solidFill>
              </a:rPr>
              <a:t/>
            </a:r>
            <a:br>
              <a:rPr lang="en-US" sz="3200" dirty="0">
                <a:solidFill>
                  <a:prstClr val="white"/>
                </a:solidFill>
              </a:rPr>
            </a:br>
            <a:endParaRPr lang="en-US" sz="3200" b="1" dirty="0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6172200"/>
            <a:ext cx="9144000" cy="685800"/>
            <a:chOff x="0" y="4580821"/>
            <a:chExt cx="9144000" cy="562681"/>
          </a:xfrm>
        </p:grpSpPr>
        <p:sp>
          <p:nvSpPr>
            <p:cNvPr id="4" name="Rectangle 3"/>
            <p:cNvSpPr/>
            <p:nvPr/>
          </p:nvSpPr>
          <p:spPr>
            <a:xfrm>
              <a:off x="2" y="4580821"/>
              <a:ext cx="9143998" cy="562681"/>
            </a:xfrm>
            <a:prstGeom prst="rect">
              <a:avLst/>
            </a:prstGeom>
            <a:solidFill>
              <a:srgbClr val="97D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" name="Picture 4" descr="Screen Shot 2015-02-09 at 12.07.14 PM.png"/>
            <p:cNvPicPr>
              <a:picLocks noChangeAspect="1"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86164"/>
              <a:ext cx="2813538" cy="557336"/>
            </a:xfrm>
            <a:prstGeom prst="rect">
              <a:avLst/>
            </a:prstGeom>
          </p:spPr>
        </p:pic>
        <p:pic>
          <p:nvPicPr>
            <p:cNvPr id="6" name="Picture 5" descr="GEMS_PhotoLogo_9_D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0" y="4640762"/>
              <a:ext cx="922842" cy="435429"/>
            </a:xfrm>
            <a:prstGeom prst="rect">
              <a:avLst/>
            </a:prstGeom>
          </p:spPr>
        </p:pic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509" y="292366"/>
            <a:ext cx="1957765" cy="20311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57564" y="953297"/>
            <a:ext cx="593214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Connect</a:t>
            </a:r>
            <a:r>
              <a:rPr lang="en-US" sz="2000" b="1" dirty="0" smtClean="0"/>
              <a:t>: </a:t>
            </a:r>
            <a:r>
              <a:rPr lang="en-US" sz="2000" dirty="0" smtClean="0"/>
              <a:t>How are the ideas and information connected to what you already knew?</a:t>
            </a:r>
          </a:p>
          <a:p>
            <a:r>
              <a:rPr lang="en-US" sz="2000" b="1" dirty="0" smtClean="0">
                <a:solidFill>
                  <a:schemeClr val="accent5"/>
                </a:solidFill>
              </a:rPr>
              <a:t>Extend</a:t>
            </a:r>
            <a:r>
              <a:rPr lang="en-US" sz="2000" b="1" dirty="0" smtClean="0"/>
              <a:t>: </a:t>
            </a:r>
            <a:r>
              <a:rPr lang="en-US" sz="2000" dirty="0" smtClean="0"/>
              <a:t>What knew ideas do you get that extend or broaden your thinking in new directions?</a:t>
            </a:r>
          </a:p>
          <a:p>
            <a:r>
              <a:rPr lang="en-US" sz="2000" b="1" dirty="0" smtClean="0">
                <a:solidFill>
                  <a:schemeClr val="accent5"/>
                </a:solidFill>
              </a:rPr>
              <a:t>Challenge</a:t>
            </a:r>
            <a:r>
              <a:rPr lang="en-US" sz="2000" b="1" dirty="0" smtClean="0"/>
              <a:t>: </a:t>
            </a:r>
            <a:r>
              <a:rPr lang="en-US" sz="2000" dirty="0" smtClean="0"/>
              <a:t>What challenges or puzzles have come up in your mind from the ideas and information presented?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26156" y="3060041"/>
            <a:ext cx="7919528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Extract from the </a:t>
            </a:r>
            <a:r>
              <a:rPr lang="en-US" sz="2400" b="1" u="sng" dirty="0" smtClean="0"/>
              <a:t>Roosevelt Corollary </a:t>
            </a:r>
            <a:r>
              <a:rPr lang="en-US" sz="2400" b="1" dirty="0" smtClean="0"/>
              <a:t>of 1904.</a:t>
            </a:r>
          </a:p>
          <a:p>
            <a:endParaRPr lang="en-US" sz="2400" b="1" dirty="0"/>
          </a:p>
          <a:p>
            <a:r>
              <a:rPr lang="en-US" sz="2400" i="1" dirty="0" smtClean="0"/>
              <a:t>“Flagrant cases…[of] chronic wrongdoing or an impotence which results in a general loosening of the ties of civilized society…may ultimately require intervention by some civilized nation…[and] force the United States, however reluctantly, to the exercise of an international police power.”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572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107950" y="1125538"/>
            <a:ext cx="3902075" cy="422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 Objective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31763" y="3440036"/>
            <a:ext cx="3902075" cy="423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 Outcomes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85738" y="3949223"/>
            <a:ext cx="2922587" cy="27928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can describe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the key features of US foreign policy towards Latin America pre-1945.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3248025" y="3949223"/>
            <a:ext cx="2876550" cy="27928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explain the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consequences of US foreign policy in Latin America pre-1945.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230938" y="3270193"/>
            <a:ext cx="2724150" cy="34719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 6/7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</a:rPr>
              <a:t>You </a:t>
            </a:r>
            <a:r>
              <a:rPr lang="en-US" sz="2000" dirty="0" smtClean="0">
                <a:solidFill>
                  <a:srgbClr val="262626"/>
                </a:solidFill>
                <a:latin typeface="Arial"/>
                <a:cs typeface="Arial"/>
              </a:rPr>
              <a:t>can judge to what extent America was a ‘good neighbor’ to Latin America using your own knowledge AND selected information from historical sources.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150292" y="1815391"/>
            <a:ext cx="61954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To know what</a:t>
            </a:r>
            <a:r>
              <a:rPr kumimoji="0" lang="en-GB" alt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American foreign policy in Latin America pre-1945 involved.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To know what the consequences of US</a:t>
            </a:r>
            <a:r>
              <a:rPr kumimoji="0" lang="en-GB" alt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foreign policy were for Latin America.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42841" y="1125539"/>
            <a:ext cx="2512247" cy="2013292"/>
          </a:xfrm>
          <a:prstGeom prst="rect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KEY TERMS: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 smtClean="0">
                <a:solidFill>
                  <a:srgbClr val="262626"/>
                </a:solidFill>
                <a:latin typeface="Calibri" pitchFamily="34" charset="0"/>
              </a:rPr>
              <a:t>foreign policy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i="0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</a:rPr>
              <a:t>corollary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 smtClean="0">
                <a:solidFill>
                  <a:srgbClr val="262626"/>
                </a:solidFill>
                <a:latin typeface="Calibri" pitchFamily="34" charset="0"/>
              </a:rPr>
              <a:t>neo-colonialism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 smtClean="0">
                <a:solidFill>
                  <a:srgbClr val="262626"/>
                </a:solidFill>
                <a:latin typeface="Calibri" pitchFamily="34" charset="0"/>
              </a:rPr>
              <a:t>Colossus of the North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 smtClean="0">
                <a:solidFill>
                  <a:srgbClr val="262626"/>
                </a:solidFill>
                <a:latin typeface="Calibri" pitchFamily="34" charset="0"/>
              </a:rPr>
              <a:t>protectorate</a:t>
            </a:r>
            <a:endParaRPr kumimoji="0" lang="en-US" altLang="en-US" sz="2000" i="0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-11113" y="3175"/>
            <a:ext cx="5770782" cy="9271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prstClr val="black"/>
                </a:solidFill>
                <a:latin typeface="Calibri" panose="020F0502020204030204"/>
              </a:rPr>
              <a:t>Why and with what results was the US interested in Latin America before 1945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?</a:t>
            </a:r>
            <a:endParaRPr kumimoji="0" lang="en-US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2" name="Picture 2" descr="http://blogs.ibo.org/files/2016/01/learner-profile-sticker-englishoptmiz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69" y="7611"/>
            <a:ext cx="1117927" cy="111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6993923" y="123313"/>
            <a:ext cx="1961165" cy="870864"/>
          </a:xfrm>
          <a:prstGeom prst="wedgeRoundRectCallout">
            <a:avLst>
              <a:gd name="adj1" fmla="val -75494"/>
              <a:gd name="adj2" fmla="val 31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Inquirer</a:t>
            </a:r>
          </a:p>
        </p:txBody>
      </p:sp>
    </p:spTree>
    <p:extLst>
      <p:ext uri="{BB962C8B-B14F-4D97-AF65-F5344CB8AC3E}">
        <p14:creationId xmlns:p14="http://schemas.microsoft.com/office/powerpoint/2010/main" val="34200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172200"/>
            <a:ext cx="9144000" cy="685800"/>
            <a:chOff x="0" y="4580821"/>
            <a:chExt cx="9144000" cy="562681"/>
          </a:xfrm>
        </p:grpSpPr>
        <p:sp>
          <p:nvSpPr>
            <p:cNvPr id="5" name="Rectangle 4"/>
            <p:cNvSpPr/>
            <p:nvPr/>
          </p:nvSpPr>
          <p:spPr>
            <a:xfrm>
              <a:off x="2" y="4580821"/>
              <a:ext cx="9143998" cy="562681"/>
            </a:xfrm>
            <a:prstGeom prst="rect">
              <a:avLst/>
            </a:prstGeom>
            <a:solidFill>
              <a:srgbClr val="97D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5" descr="Screen Shot 2015-02-09 at 12.07.14 PM.png"/>
            <p:cNvPicPr>
              <a:picLocks noChangeAspect="1"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86164"/>
              <a:ext cx="2813538" cy="557336"/>
            </a:xfrm>
            <a:prstGeom prst="rect">
              <a:avLst/>
            </a:prstGeom>
          </p:spPr>
        </p:pic>
        <p:pic>
          <p:nvPicPr>
            <p:cNvPr id="7" name="Picture 6" descr="GEMS_PhotoLogo_9_D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0" y="4640762"/>
              <a:ext cx="922842" cy="43542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23821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3200" dirty="0">
              <a:solidFill>
                <a:prstClr val="white"/>
              </a:solidFill>
              <a:latin typeface="Kristen ITC" panose="03050502040202030202" pitchFamily="66" charset="0"/>
            </a:endParaRPr>
          </a:p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Connect Activity</a:t>
            </a:r>
            <a:r>
              <a:rPr lang="en-US" sz="3200" dirty="0">
                <a:solidFill>
                  <a:prstClr val="white"/>
                </a:solidFill>
              </a:rPr>
              <a:t/>
            </a:r>
            <a:br>
              <a:rPr lang="en-US" sz="3200" dirty="0">
                <a:solidFill>
                  <a:prstClr val="white"/>
                </a:solidFill>
              </a:rPr>
            </a:br>
            <a:endParaRPr lang="en-US" sz="3200" b="1" dirty="0">
              <a:solidFill>
                <a:srgbClr val="FFFFFF"/>
              </a:solidFill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2057"/>
            <a:ext cx="9143999" cy="5386652"/>
          </a:xfrm>
          <a:prstGeom prst="rect">
            <a:avLst/>
          </a:prstGeom>
          <a:blipFill dpi="0" rotWithShape="1">
            <a:blip r:embed="rId5">
              <a:alphaModFix amt="60000"/>
            </a:blip>
            <a:srcRect/>
            <a:tile tx="0" ty="0" sx="100000" sy="100000" flip="none" algn="tl"/>
          </a:blipFill>
        </p:spPr>
      </p:pic>
      <p:sp>
        <p:nvSpPr>
          <p:cNvPr id="2" name="Rounded Rectangle 1"/>
          <p:cNvSpPr/>
          <p:nvPr/>
        </p:nvSpPr>
        <p:spPr>
          <a:xfrm>
            <a:off x="220717" y="924910"/>
            <a:ext cx="8607973" cy="599090"/>
          </a:xfrm>
          <a:prstGeom prst="roundRect">
            <a:avLst/>
          </a:prstGeom>
          <a:solidFill>
            <a:schemeClr val="accent4">
              <a:alpha val="83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Use the images below to identify the main problems facing Latin America in the early 20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 century.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717" y="1656853"/>
            <a:ext cx="8692056" cy="43342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089" y="1835394"/>
            <a:ext cx="2213608" cy="11068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472" y="1705087"/>
            <a:ext cx="1804512" cy="128297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5457" y="4426449"/>
            <a:ext cx="1972543" cy="124157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317" y="4426449"/>
            <a:ext cx="2507704" cy="12695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2732" y="1844661"/>
            <a:ext cx="2282676" cy="25817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1337" y="4584930"/>
            <a:ext cx="1106804" cy="11068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2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172200"/>
            <a:ext cx="9144000" cy="685800"/>
            <a:chOff x="0" y="4580821"/>
            <a:chExt cx="9144000" cy="562681"/>
          </a:xfrm>
        </p:grpSpPr>
        <p:sp>
          <p:nvSpPr>
            <p:cNvPr id="5" name="Rectangle 4"/>
            <p:cNvSpPr/>
            <p:nvPr/>
          </p:nvSpPr>
          <p:spPr>
            <a:xfrm>
              <a:off x="2" y="4580821"/>
              <a:ext cx="9143998" cy="562681"/>
            </a:xfrm>
            <a:prstGeom prst="rect">
              <a:avLst/>
            </a:prstGeom>
            <a:solidFill>
              <a:srgbClr val="97D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5" descr="Screen Shot 2015-02-09 at 12.07.14 PM.png"/>
            <p:cNvPicPr>
              <a:picLocks noChangeAspect="1"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86164"/>
              <a:ext cx="2813538" cy="557336"/>
            </a:xfrm>
            <a:prstGeom prst="rect">
              <a:avLst/>
            </a:prstGeom>
          </p:spPr>
        </p:pic>
        <p:pic>
          <p:nvPicPr>
            <p:cNvPr id="7" name="Picture 6" descr="GEMS_PhotoLogo_9_D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0" y="4640762"/>
              <a:ext cx="922842" cy="43542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23821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3200" dirty="0">
              <a:solidFill>
                <a:prstClr val="white"/>
              </a:solidFill>
              <a:latin typeface="Kristen ITC" panose="03050502040202030202" pitchFamily="66" charset="0"/>
            </a:endParaRPr>
          </a:p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Background: Latin America in 1945</a:t>
            </a:r>
            <a:r>
              <a:rPr lang="en-US" sz="3200" dirty="0">
                <a:solidFill>
                  <a:prstClr val="white"/>
                </a:solidFill>
              </a:rPr>
              <a:t/>
            </a:r>
            <a:br>
              <a:rPr lang="en-US" sz="3200" dirty="0">
                <a:solidFill>
                  <a:prstClr val="white"/>
                </a:solidFill>
              </a:rPr>
            </a:br>
            <a:endParaRPr lang="en-US" sz="3200" b="1" dirty="0">
              <a:solidFill>
                <a:srgbClr val="FFFFFF"/>
              </a:solidFill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2057"/>
            <a:ext cx="9143999" cy="538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59" y="1040524"/>
            <a:ext cx="8534400" cy="5324535"/>
          </a:xfrm>
          <a:prstGeom prst="rect">
            <a:avLst/>
          </a:prstGeom>
          <a:solidFill>
            <a:schemeClr val="lt1">
              <a:alpha val="9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Latin America faced a diverse range of political, economic and social issues in the early part of the 20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</a:rPr>
              <a:t> century.  Issues that arguably continue to affect much of Latin America today.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European conquest and </a:t>
            </a:r>
            <a:r>
              <a:rPr lang="en-US" sz="2000" b="1" dirty="0" smtClean="0">
                <a:solidFill>
                  <a:schemeClr val="tx1"/>
                </a:solidFill>
              </a:rPr>
              <a:t>colonization</a:t>
            </a:r>
            <a:r>
              <a:rPr lang="en-US" sz="2000" dirty="0" smtClean="0">
                <a:solidFill>
                  <a:schemeClr val="tx1"/>
                </a:solidFill>
              </a:rPr>
              <a:t> beginning in the 15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 century resulted in deep-set racial, political and economic inequalities.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Descendants of European colonists remained politically, socially and economically </a:t>
            </a:r>
            <a:r>
              <a:rPr lang="en-US" sz="2000" b="1" dirty="0" smtClean="0">
                <a:solidFill>
                  <a:schemeClr val="tx1"/>
                </a:solidFill>
              </a:rPr>
              <a:t>dominant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Colonial elites owned most of the land and dominated agriculture.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Latin America economies mainly agricultural and frequently dependent on one crop or staple product.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Little domestic industrialization undertaken. Investment in </a:t>
            </a:r>
            <a:r>
              <a:rPr lang="en-US" sz="2000" b="1" dirty="0" smtClean="0">
                <a:solidFill>
                  <a:schemeClr val="tx1"/>
                </a:solidFill>
              </a:rPr>
              <a:t>industrialization</a:t>
            </a:r>
            <a:r>
              <a:rPr lang="en-US" sz="2000" dirty="0" smtClean="0">
                <a:solidFill>
                  <a:schemeClr val="tx1"/>
                </a:solidFill>
              </a:rPr>
              <a:t> was principally by foreign governments, particularly America.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National armies had often replaced the monarchies of the colonizing countries as the major central powers in politics following  widespread revolutions in the 19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 century.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Few Latin American nations had a strong and established democratic system of government.  Exceptions like Chile </a:t>
            </a:r>
            <a:r>
              <a:rPr lang="en-US" sz="2000" i="1" dirty="0" smtClean="0">
                <a:solidFill>
                  <a:schemeClr val="tx1"/>
                </a:solidFill>
              </a:rPr>
              <a:t>did</a:t>
            </a:r>
            <a:r>
              <a:rPr lang="en-US" sz="2000" dirty="0" smtClean="0">
                <a:solidFill>
                  <a:schemeClr val="tx1"/>
                </a:solidFill>
              </a:rPr>
              <a:t> exist. 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172200"/>
            <a:ext cx="9144000" cy="685800"/>
            <a:chOff x="0" y="4580821"/>
            <a:chExt cx="9144000" cy="562681"/>
          </a:xfrm>
        </p:grpSpPr>
        <p:sp>
          <p:nvSpPr>
            <p:cNvPr id="5" name="Rectangle 4"/>
            <p:cNvSpPr/>
            <p:nvPr/>
          </p:nvSpPr>
          <p:spPr>
            <a:xfrm>
              <a:off x="2" y="4580821"/>
              <a:ext cx="9143998" cy="562681"/>
            </a:xfrm>
            <a:prstGeom prst="rect">
              <a:avLst/>
            </a:prstGeom>
            <a:solidFill>
              <a:srgbClr val="97D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5" descr="Screen Shot 2015-02-09 at 12.07.14 PM.png"/>
            <p:cNvPicPr>
              <a:picLocks noChangeAspect="1"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86164"/>
              <a:ext cx="2813538" cy="557336"/>
            </a:xfrm>
            <a:prstGeom prst="rect">
              <a:avLst/>
            </a:prstGeom>
          </p:spPr>
        </p:pic>
        <p:pic>
          <p:nvPicPr>
            <p:cNvPr id="7" name="Picture 6" descr="GEMS_PhotoLogo_9_D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0" y="4640762"/>
              <a:ext cx="922842" cy="43542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0"/>
            <a:ext cx="9144000" cy="785545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3200" dirty="0">
              <a:solidFill>
                <a:prstClr val="white"/>
              </a:solidFill>
              <a:latin typeface="Kristen ITC" panose="03050502040202030202" pitchFamily="66" charset="0"/>
            </a:endParaRPr>
          </a:p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Activate Activity</a:t>
            </a:r>
            <a:r>
              <a:rPr lang="en-US" sz="3200" dirty="0">
                <a:solidFill>
                  <a:prstClr val="white"/>
                </a:solidFill>
              </a:rPr>
              <a:t/>
            </a:r>
            <a:br>
              <a:rPr lang="en-US" sz="3200" dirty="0">
                <a:solidFill>
                  <a:prstClr val="white"/>
                </a:solidFill>
              </a:rPr>
            </a:br>
            <a:endParaRPr lang="en-US" sz="3200" b="1" dirty="0">
              <a:solidFill>
                <a:srgbClr val="FFFFFF"/>
              </a:solidFill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2057"/>
            <a:ext cx="9143999" cy="538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7352" y="5796327"/>
            <a:ext cx="519736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https://www.youtube.com/watch?v=QfsfoFqsFk4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9311" y="879382"/>
            <a:ext cx="5339250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 dirty="0" smtClean="0"/>
              <a:t>PART 1</a:t>
            </a:r>
            <a:r>
              <a:rPr lang="en-US" sz="2000" dirty="0" smtClean="0"/>
              <a:t>: In groups, find out about one area of US foreign policy and complete your section of the Foreign Policy Fact Sheet.</a:t>
            </a:r>
          </a:p>
          <a:p>
            <a:r>
              <a:rPr lang="en-US" sz="2000" b="1" dirty="0" smtClean="0"/>
              <a:t>Group 1: </a:t>
            </a:r>
            <a:r>
              <a:rPr lang="en-US" sz="2000" dirty="0" smtClean="0"/>
              <a:t>The Monroe Doctrine, 1823</a:t>
            </a:r>
          </a:p>
          <a:p>
            <a:r>
              <a:rPr lang="en-US" sz="2000" b="1" dirty="0" smtClean="0"/>
              <a:t>Group 2:</a:t>
            </a:r>
            <a:r>
              <a:rPr lang="en-US" sz="2000" b="1" dirty="0"/>
              <a:t> </a:t>
            </a:r>
            <a:r>
              <a:rPr lang="en-US" sz="2000" dirty="0" smtClean="0"/>
              <a:t>Cuba, the Canal Zone and the Roosevelt Corollary (1904)</a:t>
            </a:r>
          </a:p>
          <a:p>
            <a:r>
              <a:rPr lang="en-US" sz="2000" b="1" dirty="0" smtClean="0"/>
              <a:t>Group 3: </a:t>
            </a:r>
            <a:r>
              <a:rPr lang="en-US" sz="2000" dirty="0" smtClean="0"/>
              <a:t>The ‘Good </a:t>
            </a:r>
            <a:r>
              <a:rPr lang="en-US" sz="2000" dirty="0" err="1"/>
              <a:t>N</a:t>
            </a:r>
            <a:r>
              <a:rPr lang="en-US" sz="2000" dirty="0" err="1" smtClean="0"/>
              <a:t>eighbour</a:t>
            </a:r>
            <a:r>
              <a:rPr lang="en-US" sz="2000" dirty="0" smtClean="0"/>
              <a:t>’ 1934-1945.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3199" y="2117207"/>
            <a:ext cx="2564524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Use page 9–13 of your text book to help you.</a:t>
            </a:r>
          </a:p>
        </p:txBody>
      </p:sp>
      <p:pic>
        <p:nvPicPr>
          <p:cNvPr id="1032" name="Picture 8" descr="http://www2.palomar.edu/pages/reading/files/2015/09/keep-calm-and-love-reading-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86" y="2133960"/>
            <a:ext cx="1878349" cy="21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6079" y="101043"/>
            <a:ext cx="1781644" cy="18484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6985" y="3872969"/>
            <a:ext cx="5559983" cy="1046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The Monroe Doctrine: </a:t>
            </a:r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tinyurl.com/zqwp9sb</a:t>
            </a:r>
            <a:endParaRPr lang="en-US" dirty="0" smtClean="0"/>
          </a:p>
          <a:p>
            <a:r>
              <a:rPr lang="en-US" b="1" dirty="0">
                <a:solidFill>
                  <a:schemeClr val="tx1"/>
                </a:solidFill>
                <a:hlinkClick r:id="rId9"/>
              </a:rPr>
              <a:t>USA and Latin America: </a:t>
            </a:r>
            <a:r>
              <a:rPr lang="en-US" dirty="0" smtClean="0">
                <a:hlinkClick r:id="rId9"/>
              </a:rPr>
              <a:t>https</a:t>
            </a:r>
            <a:r>
              <a:rPr lang="en-US" dirty="0">
                <a:hlinkClick r:id="rId9"/>
              </a:rPr>
              <a:t>://</a:t>
            </a:r>
            <a:r>
              <a:rPr lang="en-US" dirty="0" smtClean="0">
                <a:hlinkClick r:id="rId9"/>
              </a:rPr>
              <a:t>tinyurl.com/jcly5qj</a:t>
            </a:r>
            <a:endParaRPr lang="en-US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Interventions: </a:t>
            </a:r>
            <a:r>
              <a:rPr lang="en-US" dirty="0" smtClean="0">
                <a:hlinkClick r:id="rId10"/>
              </a:rPr>
              <a:t>https://tinyurl.com/pw4pc44</a:t>
            </a:r>
            <a:endParaRPr lang="en-US" dirty="0" smtClean="0"/>
          </a:p>
          <a:p>
            <a:endParaRPr lang="en-US" sz="800" dirty="0" smtClean="0"/>
          </a:p>
        </p:txBody>
      </p:sp>
      <p:sp>
        <p:nvSpPr>
          <p:cNvPr id="17" name="Oval 16"/>
          <p:cNvSpPr/>
          <p:nvPr/>
        </p:nvSpPr>
        <p:spPr>
          <a:xfrm>
            <a:off x="246985" y="3167563"/>
            <a:ext cx="1945986" cy="67700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Websites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6985" y="4919412"/>
            <a:ext cx="1681655" cy="7987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Videos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21" y="0"/>
            <a:ext cx="45129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3" t="4452" r="15873" b="6507"/>
          <a:stretch/>
        </p:blipFill>
        <p:spPr bwMode="auto">
          <a:xfrm>
            <a:off x="8092964" y="115613"/>
            <a:ext cx="903891" cy="840828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152900" y="1392482"/>
            <a:ext cx="2552700" cy="4572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159758" y="3394841"/>
            <a:ext cx="2552700" cy="4572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194394" y="5410200"/>
            <a:ext cx="2552700" cy="4572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" y="956441"/>
            <a:ext cx="3886200" cy="14478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Read source A and answer the accompanying focus question in your own words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3558" y="2899541"/>
            <a:ext cx="3886200" cy="14478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 at source B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answer the accompanying focus question in your won words.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8194" y="4914900"/>
            <a:ext cx="3886200" cy="14478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Read source C and answer the accompanying focus </a:t>
            </a:r>
            <a:r>
              <a:rPr lang="en-US" dirty="0" smtClean="0">
                <a:solidFill>
                  <a:prstClr val="black"/>
                </a:solidFill>
              </a:rPr>
              <a:t>question in your own words. </a:t>
            </a:r>
            <a:endParaRPr lang="en-US" dirty="0">
              <a:solidFill>
                <a:prstClr val="black"/>
              </a:solidFill>
            </a:endParaRPr>
          </a:p>
          <a:p>
            <a:pPr lvl="0"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631021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sz="3200" noProof="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Activate Activity 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23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21" y="0"/>
            <a:ext cx="45129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3" t="4452" r="15873" b="6507"/>
          <a:stretch/>
        </p:blipFill>
        <p:spPr bwMode="auto">
          <a:xfrm>
            <a:off x="8092964" y="115613"/>
            <a:ext cx="903891" cy="840828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152900" y="1392482"/>
            <a:ext cx="2552700" cy="4572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159758" y="3394841"/>
            <a:ext cx="2552700" cy="4572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194394" y="5410200"/>
            <a:ext cx="2552700" cy="4572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" y="956441"/>
            <a:ext cx="3886200" cy="14478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Judge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what extent America was a ‘good neighbor’ to Latin America using your own knowledge AND selected information from historical sources.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73558" y="2899541"/>
            <a:ext cx="3886200" cy="14478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Explain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consequences of US foreign policy in Latin America pre-1945.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8194" y="4914900"/>
            <a:ext cx="3886200" cy="14478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</a:rPr>
              <a:t>You can describe the key features of US foreign policy towards Latin America pre-1945.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631021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Demonstrate Activity 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38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172200"/>
            <a:ext cx="9144000" cy="685800"/>
            <a:chOff x="0" y="4580821"/>
            <a:chExt cx="9144000" cy="562681"/>
          </a:xfrm>
        </p:grpSpPr>
        <p:sp>
          <p:nvSpPr>
            <p:cNvPr id="5" name="Rectangle 4"/>
            <p:cNvSpPr/>
            <p:nvPr/>
          </p:nvSpPr>
          <p:spPr>
            <a:xfrm>
              <a:off x="2" y="4580821"/>
              <a:ext cx="9143998" cy="562681"/>
            </a:xfrm>
            <a:prstGeom prst="rect">
              <a:avLst/>
            </a:prstGeom>
            <a:solidFill>
              <a:srgbClr val="97D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 descr="Screen Shot 2015-02-09 at 12.07.14 PM.png"/>
            <p:cNvPicPr>
              <a:picLocks noChangeAspect="1"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86164"/>
              <a:ext cx="2813538" cy="557336"/>
            </a:xfrm>
            <a:prstGeom prst="rect">
              <a:avLst/>
            </a:prstGeom>
          </p:spPr>
        </p:pic>
        <p:pic>
          <p:nvPicPr>
            <p:cNvPr id="7" name="Picture 6" descr="GEMS_PhotoLogo_9_D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0" y="4640762"/>
              <a:ext cx="922842" cy="43542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0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sz="3200" noProof="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Consolidate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61724"/>
            <a:ext cx="9143999" cy="54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1945" y="1207234"/>
            <a:ext cx="8229600" cy="4525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GB" sz="2200" dirty="0" smtClean="0">
                <a:latin typeface="Calibri" pitchFamily="34" charset="0"/>
              </a:rPr>
              <a:t>As a result of the lesson today I: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2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b="1" dirty="0" smtClean="0">
                <a:latin typeface="Calibri" pitchFamily="34" charset="0"/>
              </a:rPr>
              <a:t>Know</a:t>
            </a:r>
            <a:r>
              <a:rPr lang="en-GB" dirty="0" smtClean="0">
                <a:latin typeface="Calibri" pitchFamily="34" charset="0"/>
              </a:rPr>
              <a:t>…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b="1" dirty="0" smtClean="0">
                <a:latin typeface="Calibri" pitchFamily="34" charset="0"/>
              </a:rPr>
              <a:t>Understand</a:t>
            </a:r>
            <a:r>
              <a:rPr lang="en-GB" dirty="0" smtClean="0">
                <a:latin typeface="Calibri" pitchFamily="34" charset="0"/>
              </a:rPr>
              <a:t>…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dirty="0" smtClean="0">
                <a:latin typeface="Calibri" pitchFamily="34" charset="0"/>
              </a:rPr>
              <a:t>Can use the </a:t>
            </a:r>
            <a:r>
              <a:rPr lang="en-GB" b="1" dirty="0" smtClean="0">
                <a:latin typeface="Calibri" pitchFamily="34" charset="0"/>
              </a:rPr>
              <a:t>information</a:t>
            </a:r>
            <a:r>
              <a:rPr lang="en-GB" dirty="0" smtClean="0">
                <a:latin typeface="Calibri" pitchFamily="34" charset="0"/>
              </a:rPr>
              <a:t> to….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>
              <a:latin typeface="Calibri" pitchFamily="34" charset="0"/>
            </a:endParaRPr>
          </a:p>
        </p:txBody>
      </p:sp>
      <p:pic>
        <p:nvPicPr>
          <p:cNvPr id="10" name="Picture 2" descr="http://www.really-learn-english.com/image-files/letter-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15" y="2067063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clipartkid.com/images/396/download-png-download-eps-download-zip-email-bookmark-report-AN74zp-clipa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65" y="221946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okclipart.com/img6/zwtqhvbirgchdtrudjfg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r="28083"/>
          <a:stretch/>
        </p:blipFill>
        <p:spPr bwMode="auto">
          <a:xfrm>
            <a:off x="7326263" y="1762263"/>
            <a:ext cx="107289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99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172200"/>
            <a:ext cx="9144000" cy="685800"/>
            <a:chOff x="0" y="4580821"/>
            <a:chExt cx="9144000" cy="562681"/>
          </a:xfrm>
        </p:grpSpPr>
        <p:sp>
          <p:nvSpPr>
            <p:cNvPr id="5" name="Rectangle 4"/>
            <p:cNvSpPr/>
            <p:nvPr/>
          </p:nvSpPr>
          <p:spPr>
            <a:xfrm>
              <a:off x="2" y="4580821"/>
              <a:ext cx="9143998" cy="562681"/>
            </a:xfrm>
            <a:prstGeom prst="rect">
              <a:avLst/>
            </a:prstGeom>
            <a:solidFill>
              <a:srgbClr val="97D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 descr="Screen Shot 2015-02-09 at 12.07.14 PM.png"/>
            <p:cNvPicPr>
              <a:picLocks noChangeAspect="1"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86164"/>
              <a:ext cx="2813538" cy="557336"/>
            </a:xfrm>
            <a:prstGeom prst="rect">
              <a:avLst/>
            </a:prstGeom>
          </p:spPr>
        </p:pic>
        <p:pic>
          <p:nvPicPr>
            <p:cNvPr id="7" name="Picture 6" descr="GEMS_PhotoLogo_9_D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0" y="4640762"/>
              <a:ext cx="922842" cy="43542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0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sz="3200" noProof="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Home Learning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61724"/>
            <a:ext cx="9143999" cy="54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1945" y="1207234"/>
            <a:ext cx="8229600" cy="4889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GB" sz="2600" b="1" dirty="0" smtClean="0">
                <a:solidFill>
                  <a:srgbClr val="FF0000"/>
                </a:solidFill>
                <a:latin typeface="Calibri" pitchFamily="34" charset="0"/>
              </a:rPr>
              <a:t>Read Section 2 and Section 3 of Chapter 1, p.14-15.</a:t>
            </a:r>
          </a:p>
          <a:p>
            <a:pPr>
              <a:lnSpc>
                <a:spcPct val="90000"/>
              </a:lnSpc>
            </a:pPr>
            <a:r>
              <a:rPr lang="en-GB" sz="2600" dirty="0" smtClean="0">
                <a:latin typeface="Calibri" pitchFamily="34" charset="0"/>
              </a:rPr>
              <a:t>Make Cornell Method note son US foreign policy and relations with Canada and China pre-1945.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600" b="1" dirty="0" smtClean="0">
                <a:solidFill>
                  <a:srgbClr val="FF0000"/>
                </a:solidFill>
                <a:latin typeface="Calibri" pitchFamily="34" charset="0"/>
              </a:rPr>
              <a:t>Include details on: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600" dirty="0" smtClean="0">
                <a:latin typeface="Calibri" pitchFamily="34" charset="0"/>
              </a:rPr>
              <a:t>What foreign relations were like between each pre-1945.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600" dirty="0" smtClean="0">
                <a:latin typeface="Calibri" pitchFamily="34" charset="0"/>
              </a:rPr>
              <a:t>What factors contributed to US relations with China and Canada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600" dirty="0" smtClean="0">
                <a:latin typeface="Calibri" pitchFamily="34" charset="0"/>
              </a:rPr>
              <a:t>Include definitions of new key terms and AT LEAST two questions you want to ask about what you have learned.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600" dirty="0" smtClean="0">
                <a:latin typeface="Calibri" pitchFamily="34" charset="0"/>
              </a:rPr>
              <a:t>Create a  summary bullet-point list of the key features of US foreign policy pre-1945.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95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90E107964CCD499EBFDF8489B326DA" ma:contentTypeVersion="11" ma:contentTypeDescription="Create a new document." ma:contentTypeScope="" ma:versionID="7030eb59ca119dcb3dbf1023776ea50f">
  <xsd:schema xmlns:xsd="http://www.w3.org/2001/XMLSchema" xmlns:xs="http://www.w3.org/2001/XMLSchema" xmlns:p="http://schemas.microsoft.com/office/2006/metadata/properties" xmlns:ns3="61700475-50f7-4b69-92ec-ab939e7ec86e" xmlns:ns4="2bc513d4-724e-4f27-860b-249f2fe9d77a" targetNamespace="http://schemas.microsoft.com/office/2006/metadata/properties" ma:root="true" ma:fieldsID="9e2647296a05a1c60261bc6361ae31a4" ns3:_="" ns4:_="">
    <xsd:import namespace="61700475-50f7-4b69-92ec-ab939e7ec86e"/>
    <xsd:import namespace="2bc513d4-724e-4f27-860b-249f2fe9d7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00475-50f7-4b69-92ec-ab939e7ec8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513d4-724e-4f27-860b-249f2fe9d77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3D2F16-8757-4A39-9F3F-AEBCA8A07F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700475-50f7-4b69-92ec-ab939e7ec86e"/>
    <ds:schemaRef ds:uri="2bc513d4-724e-4f27-860b-249f2fe9d7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35E482-D38E-40FE-B916-686C6841C1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7F18E6-D864-4037-ACFB-F9C4AEF6C25F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61700475-50f7-4b69-92ec-ab939e7ec86e"/>
    <ds:schemaRef ds:uri="http://schemas.openxmlformats.org/package/2006/metadata/core-properties"/>
    <ds:schemaRef ds:uri="2bc513d4-724e-4f27-860b-249f2fe9d77a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</TotalTime>
  <Words>723</Words>
  <Application>Microsoft Office PowerPoint</Application>
  <PresentationFormat>On-screen Show (4:3)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Kristen ITC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Loxston-Baker</dc:creator>
  <cp:lastModifiedBy>Anthony Loxston Baker</cp:lastModifiedBy>
  <cp:revision>41</cp:revision>
  <dcterms:created xsi:type="dcterms:W3CDTF">2017-01-25T04:36:07Z</dcterms:created>
  <dcterms:modified xsi:type="dcterms:W3CDTF">2019-09-28T16:36:59Z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0x0101000690E107964CCD499EBFDF8489B326DA</vt:lpwstr>
  </property>
</Properties>
</file>