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08" r:id="rId3"/>
    <p:sldMasterId id="2147483720" r:id="rId4"/>
  </p:sldMasterIdLst>
  <p:sldIdLst>
    <p:sldId id="287" r:id="rId5"/>
    <p:sldId id="293" r:id="rId6"/>
    <p:sldId id="256" r:id="rId7"/>
    <p:sldId id="289" r:id="rId8"/>
    <p:sldId id="290" r:id="rId9"/>
    <p:sldId id="294" r:id="rId10"/>
    <p:sldId id="295" r:id="rId11"/>
    <p:sldId id="296" r:id="rId12"/>
    <p:sldId id="297" r:id="rId13"/>
    <p:sldId id="29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5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78B-C2B6-42B8-AB6A-0CBA16478EED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67A1-B8FE-4E9A-9106-944E32C49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89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78B-C2B6-42B8-AB6A-0CBA16478EED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67A1-B8FE-4E9A-9106-944E32C49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88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78B-C2B6-42B8-AB6A-0CBA16478EED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67A1-B8FE-4E9A-9106-944E32C49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147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F0A4-3D76-4CE4-8ECE-14442350100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3011-C0A3-4B42-9568-796B144F3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401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F0A4-3D76-4CE4-8ECE-14442350100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3011-C0A3-4B42-9568-796B144F3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691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F0A4-3D76-4CE4-8ECE-14442350100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3011-C0A3-4B42-9568-796B144F3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999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F0A4-3D76-4CE4-8ECE-14442350100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3011-C0A3-4B42-9568-796B144F3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913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F0A4-3D76-4CE4-8ECE-14442350100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3011-C0A3-4B42-9568-796B144F3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0931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F0A4-3D76-4CE4-8ECE-14442350100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3011-C0A3-4B42-9568-796B144F3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993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F0A4-3D76-4CE4-8ECE-14442350100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3011-C0A3-4B42-9568-796B144F3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595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F0A4-3D76-4CE4-8ECE-14442350100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3011-C0A3-4B42-9568-796B144F3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7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78B-C2B6-42B8-AB6A-0CBA16478EED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67A1-B8FE-4E9A-9106-944E32C49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139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F0A4-3D76-4CE4-8ECE-14442350100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3011-C0A3-4B42-9568-796B144F3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406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F0A4-3D76-4CE4-8ECE-14442350100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3011-C0A3-4B42-9568-796B144F3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8040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F0A4-3D76-4CE4-8ECE-14442350100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3011-C0A3-4B42-9568-796B144F3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3819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1178-F597-4B24-925E-1DE044D47FBF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12/11/2017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3E13-E3A4-448E-BFAF-4CC76DDE70A4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4978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1178-F597-4B24-925E-1DE044D47FBF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12/11/2017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3E13-E3A4-448E-BFAF-4CC76DDE70A4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1871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1178-F597-4B24-925E-1DE044D47FBF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12/11/2017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3E13-E3A4-448E-BFAF-4CC76DDE70A4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9757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1178-F597-4B24-925E-1DE044D47FBF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12/11/2017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3E13-E3A4-448E-BFAF-4CC76DDE70A4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8942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1178-F597-4B24-925E-1DE044D47FBF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12/11/2017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3E13-E3A4-448E-BFAF-4CC76DDE70A4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7925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1178-F597-4B24-925E-1DE044D47FBF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12/11/2017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3E13-E3A4-448E-BFAF-4CC76DDE70A4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6907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1178-F597-4B24-925E-1DE044D47FBF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12/11/2017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3E13-E3A4-448E-BFAF-4CC76DDE70A4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26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78B-C2B6-42B8-AB6A-0CBA16478EED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67A1-B8FE-4E9A-9106-944E32C49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2891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1178-F597-4B24-925E-1DE044D47FBF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12/11/2017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3E13-E3A4-448E-BFAF-4CC76DDE70A4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240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1178-F597-4B24-925E-1DE044D47FBF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12/11/2017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3E13-E3A4-448E-BFAF-4CC76DDE70A4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2980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1178-F597-4B24-925E-1DE044D47FBF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12/11/2017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3E13-E3A4-448E-BFAF-4CC76DDE70A4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9359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1178-F597-4B24-925E-1DE044D47FBF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12/11/2017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3E13-E3A4-448E-BFAF-4CC76DDE70A4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2479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BD4D-8C4A-46CB-912A-AC0CA24F38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088EA-9E0D-4A63-B0BC-0DD47397B58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2457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BD4D-8C4A-46CB-912A-AC0CA24F38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088EA-9E0D-4A63-B0BC-0DD47397B58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4611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BD4D-8C4A-46CB-912A-AC0CA24F38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088EA-9E0D-4A63-B0BC-0DD47397B58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1351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BD4D-8C4A-46CB-912A-AC0CA24F38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088EA-9E0D-4A63-B0BC-0DD47397B58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8977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BD4D-8C4A-46CB-912A-AC0CA24F38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088EA-9E0D-4A63-B0BC-0DD47397B58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3318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BD4D-8C4A-46CB-912A-AC0CA24F38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088EA-9E0D-4A63-B0BC-0DD47397B58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147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78B-C2B6-42B8-AB6A-0CBA16478EED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67A1-B8FE-4E9A-9106-944E32C49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78566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BD4D-8C4A-46CB-912A-AC0CA24F38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088EA-9E0D-4A63-B0BC-0DD47397B58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2169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BD4D-8C4A-46CB-912A-AC0CA24F38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088EA-9E0D-4A63-B0BC-0DD47397B58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4429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BD4D-8C4A-46CB-912A-AC0CA24F38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088EA-9E0D-4A63-B0BC-0DD47397B58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6430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BD4D-8C4A-46CB-912A-AC0CA24F38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088EA-9E0D-4A63-B0BC-0DD47397B58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3903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BD4D-8C4A-46CB-912A-AC0CA24F38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088EA-9E0D-4A63-B0BC-0DD47397B58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38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78B-C2B6-42B8-AB6A-0CBA16478EED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67A1-B8FE-4E9A-9106-944E32C49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12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78B-C2B6-42B8-AB6A-0CBA16478EED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67A1-B8FE-4E9A-9106-944E32C49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88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78B-C2B6-42B8-AB6A-0CBA16478EED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67A1-B8FE-4E9A-9106-944E32C49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93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78B-C2B6-42B8-AB6A-0CBA16478EED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67A1-B8FE-4E9A-9106-944E32C49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80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78B-C2B6-42B8-AB6A-0CBA16478EED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67A1-B8FE-4E9A-9106-944E32C49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618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4A78B-C2B6-42B8-AB6A-0CBA16478EED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E67A1-B8FE-4E9A-9106-944E32C497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4728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7F0A4-3D76-4CE4-8ECE-14442350100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93011-C0A3-4B42-9568-796B144F38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25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31178-F597-4B24-925E-1DE044D47FBF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12/11/2017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13E13-E3A4-448E-BFAF-4CC76DDE70A4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635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5BD4D-8C4A-46CB-912A-AC0CA24F38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088EA-9E0D-4A63-B0BC-0DD47397B58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72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93050" y="259443"/>
            <a:ext cx="4607253" cy="704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True or False?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32486" y="1556952"/>
            <a:ext cx="4355757" cy="15696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China is nearly 50 times the size of Britain, larger than Europe and slightly smaller than the total area of the USA.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90984" y="1532239"/>
            <a:ext cx="3669957" cy="15696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 the early 20</a:t>
            </a:r>
            <a:r>
              <a:rPr lang="en-US" sz="2400" baseline="30000" dirty="0" smtClean="0">
                <a:solidFill>
                  <a:schemeClr val="bg1"/>
                </a:solidFill>
              </a:rPr>
              <a:t>th</a:t>
            </a:r>
            <a:r>
              <a:rPr lang="en-US" sz="2400" dirty="0" smtClean="0">
                <a:solidFill>
                  <a:schemeClr val="bg1"/>
                </a:solidFill>
              </a:rPr>
              <a:t> century the majority of the population barely had enough to eat.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8411" y="3830595"/>
            <a:ext cx="3972697" cy="1569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By the 20</a:t>
            </a:r>
            <a:r>
              <a:rPr lang="en-US" sz="2400" baseline="30000" dirty="0" smtClean="0">
                <a:solidFill>
                  <a:schemeClr val="bg1"/>
                </a:solidFill>
              </a:rPr>
              <a:t>th</a:t>
            </a:r>
            <a:r>
              <a:rPr lang="en-US" sz="2400" dirty="0" smtClean="0">
                <a:solidFill>
                  <a:schemeClr val="bg1"/>
                </a:solidFill>
              </a:rPr>
              <a:t> century China resented the interference of foreign nations.  This led to a rebellion from 1898-1901.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8243" y="3830595"/>
            <a:ext cx="3812060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Society was very structured but didn’t value education or scholarship.  The highest rank was a tradesman.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7143" l="10000" r="9388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803" y="1060412"/>
            <a:ext cx="2585122" cy="251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7143" l="10000" r="9388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284" y="1048408"/>
            <a:ext cx="2585122" cy="251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7143" l="10000" r="9388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535" y="3126612"/>
            <a:ext cx="2585122" cy="251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059" b="96706" l="2353" r="967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225" y="3455377"/>
            <a:ext cx="2320095" cy="2320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95835" y="174813"/>
            <a:ext cx="3482789" cy="873596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Connect Activity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6282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078" y="781050"/>
            <a:ext cx="8421428" cy="57721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5599" y="115652"/>
            <a:ext cx="3853951" cy="436798"/>
          </a:xfrm>
          <a:prstGeom prst="rect">
            <a:avLst/>
          </a:prstGeom>
          <a:solidFill>
            <a:srgbClr val="FF66C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Consolidate Activity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02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282" y="202306"/>
            <a:ext cx="8823216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prstClr val="black"/>
                </a:solidFill>
                <a:latin typeface="Arial Black"/>
                <a:cs typeface="Arial Black"/>
              </a:rPr>
              <a:t>Key Question: </a:t>
            </a:r>
            <a:r>
              <a:rPr lang="en-US" sz="2400" dirty="0" smtClean="0">
                <a:solidFill>
                  <a:schemeClr val="tx1"/>
                </a:solidFill>
              </a:rPr>
              <a:t>What circumstances </a:t>
            </a:r>
            <a:r>
              <a:rPr lang="en-US" sz="2400" dirty="0" err="1" smtClean="0">
                <a:solidFill>
                  <a:schemeClr val="tx1"/>
                </a:solidFill>
              </a:rPr>
              <a:t>favoured</a:t>
            </a:r>
            <a:r>
              <a:rPr lang="en-US" sz="2400" dirty="0" smtClean="0">
                <a:solidFill>
                  <a:schemeClr val="tx1"/>
                </a:solidFill>
              </a:rPr>
              <a:t> the rise of Mao Zedong?</a:t>
            </a:r>
            <a:endParaRPr lang="en-US" sz="2200" dirty="0">
              <a:solidFill>
                <a:schemeClr val="tx1"/>
              </a:solidFill>
              <a:latin typeface="Arial Black"/>
              <a:cs typeface="Arial Black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2281" y="1232012"/>
            <a:ext cx="3254093" cy="42335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prstClr val="white"/>
                </a:solidFill>
                <a:latin typeface="Arial"/>
                <a:cs typeface="Arial"/>
              </a:rPr>
              <a:t>Learning Objective</a:t>
            </a:r>
            <a:r>
              <a:rPr lang="en-US" sz="2400" dirty="0" smtClean="0">
                <a:solidFill>
                  <a:prstClr val="white"/>
                </a:solidFill>
              </a:rPr>
              <a:t>: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2282" y="3434937"/>
            <a:ext cx="3254093" cy="37506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prstClr val="white"/>
                </a:solidFill>
                <a:latin typeface="Arial"/>
                <a:cs typeface="Arial"/>
              </a:rPr>
              <a:t>Learning Outcomes</a:t>
            </a:r>
            <a:r>
              <a:rPr lang="en-US" sz="2400" dirty="0" smtClean="0">
                <a:solidFill>
                  <a:prstClr val="white"/>
                </a:solidFill>
              </a:rPr>
              <a:t>: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85194" y="3904136"/>
            <a:ext cx="3201181" cy="28225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4 Grade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You can identify why different events were significant in Mao’s rise to power.</a:t>
            </a:r>
            <a:endParaRPr lang="en-US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605864" y="3434937"/>
            <a:ext cx="2518797" cy="329174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5 Grade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You can explain why some events are more significant than others in Mao’s rise to power.</a:t>
            </a:r>
            <a:endParaRPr lang="en-US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231038" y="2750072"/>
            <a:ext cx="2724460" cy="39766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Arial"/>
                <a:cs typeface="Arial"/>
              </a:rPr>
              <a:t>6-7 Grade</a:t>
            </a:r>
          </a:p>
          <a:p>
            <a:pPr algn="ctr"/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You can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analyse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the different events and reach a judgement comparing different events to explain which is the most significant.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2281" y="1724844"/>
            <a:ext cx="68064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GB" sz="2400" b="1" dirty="0" smtClean="0">
                <a:solidFill>
                  <a:prstClr val="black"/>
                </a:solidFill>
              </a:rPr>
              <a:t>To assess the key events between 1911-34 that led to Mao’s rise to power.</a:t>
            </a:r>
          </a:p>
          <a:p>
            <a:pPr marL="342900" indent="-342900">
              <a:buFontTx/>
              <a:buAutoNum type="arabicPeriod"/>
            </a:pPr>
            <a:r>
              <a:rPr lang="en-GB" sz="2400" b="1" dirty="0" smtClean="0">
                <a:solidFill>
                  <a:prstClr val="black"/>
                </a:solidFill>
              </a:rPr>
              <a:t>To understand the significance of the </a:t>
            </a:r>
            <a:r>
              <a:rPr lang="en-GB" sz="2400" b="1" dirty="0" err="1" smtClean="0">
                <a:solidFill>
                  <a:prstClr val="black"/>
                </a:solidFill>
              </a:rPr>
              <a:t>Yanan</a:t>
            </a:r>
            <a:r>
              <a:rPr lang="en-GB" sz="2400" b="1" dirty="0" smtClean="0">
                <a:solidFill>
                  <a:prstClr val="black"/>
                </a:solidFill>
              </a:rPr>
              <a:t> period in Mao’s rise to power.</a:t>
            </a:r>
            <a:endParaRPr lang="en-GB" sz="2400" b="1" dirty="0">
              <a:solidFill>
                <a:prstClr val="black"/>
              </a:solidFill>
            </a:endParaRPr>
          </a:p>
        </p:txBody>
      </p:sp>
      <p:pic>
        <p:nvPicPr>
          <p:cNvPr id="1026" name="Picture 2" descr="http://blogs.ibo.org/files/2016/01/learner-profile-sticker-englishoptmiz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409" y="1704445"/>
            <a:ext cx="1020488" cy="102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5926515" y="1124415"/>
            <a:ext cx="2392138" cy="509317"/>
          </a:xfrm>
          <a:prstGeom prst="wedgeRoundRectCallout">
            <a:avLst>
              <a:gd name="adj1" fmla="val 37243"/>
              <a:gd name="adj2" fmla="val 113654"/>
              <a:gd name="adj3" fmla="val 16667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solidFill>
                  <a:prstClr val="black"/>
                </a:solidFill>
              </a:rPr>
              <a:t>Critical Thinking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8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92070" y="0"/>
            <a:ext cx="5351929" cy="1034513"/>
          </a:xfrm>
        </p:spPr>
        <p:txBody>
          <a:bodyPr>
            <a:normAutofit fontScale="90000"/>
          </a:bodyPr>
          <a:lstStyle/>
          <a:p>
            <a:r>
              <a:rPr lang="en-GB" sz="3600" b="1" u="sng" dirty="0" smtClean="0">
                <a:solidFill>
                  <a:srgbClr val="002060"/>
                </a:solidFill>
              </a:rPr>
              <a:t>What was China like in the early 20</a:t>
            </a:r>
            <a:r>
              <a:rPr lang="en-GB" sz="3600" b="1" u="sng" baseline="30000" dirty="0" smtClean="0">
                <a:solidFill>
                  <a:srgbClr val="002060"/>
                </a:solidFill>
              </a:rPr>
              <a:t>th</a:t>
            </a:r>
            <a:r>
              <a:rPr lang="en-GB" sz="3600" b="1" u="sng" dirty="0" smtClean="0">
                <a:solidFill>
                  <a:srgbClr val="002060"/>
                </a:solidFill>
              </a:rPr>
              <a:t> century?</a:t>
            </a:r>
            <a:endParaRPr lang="en-GB" sz="3600" b="1" u="sng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649" y="1156605"/>
            <a:ext cx="9144000" cy="1385599"/>
          </a:xfrm>
        </p:spPr>
        <p:txBody>
          <a:bodyPr>
            <a:normAutofit/>
          </a:bodyPr>
          <a:lstStyle/>
          <a:p>
            <a:pPr algn="l"/>
            <a:r>
              <a:rPr lang="en-GB" sz="3600" b="1" i="1" dirty="0" smtClean="0">
                <a:solidFill>
                  <a:srgbClr val="00B0F0"/>
                </a:solidFill>
              </a:rPr>
              <a:t>Key People:  Create a short biography of the following people.  Max 30 words on each.</a:t>
            </a:r>
            <a:endParaRPr lang="en-GB" sz="3600" b="1" i="1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49" y="2430219"/>
            <a:ext cx="2167255" cy="26973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5609" y="3034149"/>
            <a:ext cx="2286861" cy="3092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218" y="3514315"/>
            <a:ext cx="1931894" cy="26702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http://upload.wikimedia.org/wikipedia/commons/thumb/3/38/Chiang_Kai-shek%EF%BC%88%E8%94%A3%E4%B8%AD%E6%AD%A3%EF%BC%89.jpg/220px-Chiang_Kai-shek%EF%BC%88%E8%94%A3%E4%B8%AD%E6%AD%A3%EF%BC%8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277" y="2018024"/>
            <a:ext cx="2666237" cy="35509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882522" y="5354922"/>
            <a:ext cx="1849582" cy="8296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Chiang </a:t>
            </a:r>
            <a:r>
              <a:rPr lang="en-GB" sz="2400" b="1" dirty="0" err="1" smtClean="0"/>
              <a:t>Kaishek</a:t>
            </a:r>
            <a:endParaRPr lang="en-GB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4788263" y="5539046"/>
            <a:ext cx="1677014" cy="5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Sun </a:t>
            </a:r>
            <a:r>
              <a:rPr lang="en-GB" sz="2400" b="1" dirty="0" err="1" smtClean="0"/>
              <a:t>Yatsen</a:t>
            </a:r>
            <a:endParaRPr lang="en-GB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2383968" y="5864014"/>
            <a:ext cx="1806934" cy="5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Yuan </a:t>
            </a:r>
            <a:r>
              <a:rPr lang="en-GB" sz="2400" b="1" dirty="0" err="1" smtClean="0"/>
              <a:t>Shikai</a:t>
            </a:r>
            <a:endParaRPr lang="en-GB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275698" y="4978370"/>
            <a:ext cx="1999911" cy="7531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Emperor </a:t>
            </a:r>
            <a:r>
              <a:rPr lang="en-GB" sz="2400" b="1" dirty="0" err="1" smtClean="0"/>
              <a:t>Puyi</a:t>
            </a:r>
            <a:endParaRPr lang="en-GB" sz="2400" b="1" dirty="0" smtClean="0"/>
          </a:p>
          <a:p>
            <a:pPr algn="ctr"/>
            <a:endParaRPr lang="en-GB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184649" y="162494"/>
            <a:ext cx="3482789" cy="873596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Activate Activity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8756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31762" y="115116"/>
            <a:ext cx="8823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u="sng" dirty="0" smtClean="0">
                <a:solidFill>
                  <a:prstClr val="black"/>
                </a:solidFill>
                <a:latin typeface="Arial Black" pitchFamily="34" charset="0"/>
                <a:ea typeface="Arial Black" pitchFamily="34" charset="0"/>
                <a:cs typeface="Arial Black" pitchFamily="34" charset="0"/>
              </a:rPr>
              <a:t>What circumstances favoured the rise of Mao Zedong? 1911-1934</a:t>
            </a:r>
            <a:endParaRPr lang="en-US" altLang="en-US" u="sng" dirty="0">
              <a:solidFill>
                <a:prstClr val="black"/>
              </a:solidFill>
              <a:latin typeface="Arial Black" pitchFamily="34" charset="0"/>
              <a:ea typeface="Arial Black" pitchFamily="34" charset="0"/>
              <a:cs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761" y="667265"/>
            <a:ext cx="3083463" cy="2754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</a:rPr>
              <a:t>19</a:t>
            </a:r>
            <a:r>
              <a:rPr lang="en-US" sz="1400" b="1" baseline="30000" dirty="0" smtClean="0">
                <a:solidFill>
                  <a:prstClr val="black"/>
                </a:solidFill>
              </a:rPr>
              <a:t>th</a:t>
            </a:r>
            <a:r>
              <a:rPr lang="en-US" sz="1400" b="1" dirty="0" smtClean="0">
                <a:solidFill>
                  <a:prstClr val="black"/>
                </a:solidFill>
              </a:rPr>
              <a:t> Century Problems</a:t>
            </a: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 smtClean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 smtClean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r>
              <a:rPr lang="en-US" sz="1100" b="1" dirty="0" smtClean="0">
                <a:solidFill>
                  <a:prstClr val="black"/>
                </a:solidFill>
              </a:rPr>
              <a:t>Challenge Question:  How did the unstable conditions in the 19</a:t>
            </a:r>
            <a:r>
              <a:rPr lang="en-US" sz="1100" b="1" baseline="30000" dirty="0" smtClean="0">
                <a:solidFill>
                  <a:prstClr val="black"/>
                </a:solidFill>
              </a:rPr>
              <a:t>th</a:t>
            </a:r>
            <a:r>
              <a:rPr lang="en-US" sz="1100" b="1" dirty="0" smtClean="0">
                <a:solidFill>
                  <a:prstClr val="black"/>
                </a:solidFill>
              </a:rPr>
              <a:t> century contribute to Mao’s rise? </a:t>
            </a:r>
          </a:p>
          <a:p>
            <a:endParaRPr lang="en-US" b="1" dirty="0" smtClean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21424" y="3443417"/>
            <a:ext cx="3119718" cy="31700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</a:rPr>
              <a:t>Mao’s background</a:t>
            </a:r>
          </a:p>
          <a:p>
            <a:endParaRPr lang="en-US" b="1" dirty="0" smtClean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 smtClean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 smtClean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 smtClean="0">
              <a:solidFill>
                <a:prstClr val="black"/>
              </a:solidFill>
            </a:endParaRPr>
          </a:p>
          <a:p>
            <a:r>
              <a:rPr lang="en-US" sz="1200" b="1" dirty="0" smtClean="0">
                <a:solidFill>
                  <a:prstClr val="black"/>
                </a:solidFill>
              </a:rPr>
              <a:t>Challenge Question:  Who or what influenced Mao’s ideas/beliefs?</a:t>
            </a:r>
            <a:endParaRPr lang="en-US" sz="1200" b="1" dirty="0">
              <a:solidFill>
                <a:prstClr val="black"/>
              </a:solidFill>
            </a:endParaRPr>
          </a:p>
          <a:p>
            <a:endParaRPr lang="en-US" b="1" dirty="0" smtClean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1762" y="3443417"/>
            <a:ext cx="3053813" cy="31700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</a:rPr>
              <a:t>Warlords &amp; WWI</a:t>
            </a: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 smtClean="0">
              <a:solidFill>
                <a:prstClr val="black"/>
              </a:solidFill>
            </a:endParaRPr>
          </a:p>
          <a:p>
            <a:endParaRPr lang="en-US" b="1" dirty="0" smtClean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 smtClean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 smtClean="0">
              <a:solidFill>
                <a:prstClr val="black"/>
              </a:solidFill>
            </a:endParaRPr>
          </a:p>
          <a:p>
            <a:r>
              <a:rPr lang="en-US" sz="1200" b="1" dirty="0" smtClean="0">
                <a:solidFill>
                  <a:prstClr val="black"/>
                </a:solidFill>
              </a:rPr>
              <a:t>Challenge Question:  How did the May Fourth movement pave the way for Mao?</a:t>
            </a:r>
            <a:endParaRPr lang="en-US" sz="1200" b="1" dirty="0">
              <a:solidFill>
                <a:prstClr val="black"/>
              </a:solidFill>
            </a:endParaRPr>
          </a:p>
          <a:p>
            <a:endParaRPr lang="en-US" b="1" dirty="0" smtClean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21424" y="667265"/>
            <a:ext cx="3119718" cy="27084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</a:rPr>
              <a:t>Sun </a:t>
            </a:r>
            <a:r>
              <a:rPr lang="en-US" sz="1400" b="1" dirty="0" err="1" smtClean="0">
                <a:solidFill>
                  <a:prstClr val="black"/>
                </a:solidFill>
              </a:rPr>
              <a:t>Yatsen</a:t>
            </a:r>
            <a:r>
              <a:rPr lang="en-US" sz="1400" b="1" dirty="0" smtClean="0">
                <a:solidFill>
                  <a:prstClr val="black"/>
                </a:solidFill>
              </a:rPr>
              <a:t> &amp; The Chinese Republic</a:t>
            </a: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 smtClean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 smtClean="0">
              <a:solidFill>
                <a:prstClr val="black"/>
              </a:solidFill>
            </a:endParaRPr>
          </a:p>
          <a:p>
            <a:endParaRPr lang="en-US" b="1" dirty="0" smtClean="0">
              <a:solidFill>
                <a:prstClr val="black"/>
              </a:solidFill>
            </a:endParaRPr>
          </a:p>
          <a:p>
            <a:endParaRPr lang="en-US" b="1" dirty="0" smtClean="0">
              <a:solidFill>
                <a:prstClr val="black"/>
              </a:solidFill>
            </a:endParaRPr>
          </a:p>
          <a:p>
            <a:r>
              <a:rPr lang="en-US" sz="1200" b="1" dirty="0" smtClean="0">
                <a:solidFill>
                  <a:prstClr val="black"/>
                </a:solidFill>
              </a:rPr>
              <a:t>Challenge Question:  How does the actions of Sun </a:t>
            </a:r>
            <a:r>
              <a:rPr lang="en-US" sz="1200" b="1" dirty="0" err="1" smtClean="0">
                <a:solidFill>
                  <a:prstClr val="black"/>
                </a:solidFill>
              </a:rPr>
              <a:t>Yatsen</a:t>
            </a:r>
            <a:r>
              <a:rPr lang="en-US" sz="1200" b="1" dirty="0" smtClean="0">
                <a:solidFill>
                  <a:prstClr val="black"/>
                </a:solidFill>
              </a:rPr>
              <a:t> </a:t>
            </a:r>
            <a:r>
              <a:rPr lang="en-US" sz="1200" b="1" dirty="0" err="1" smtClean="0">
                <a:solidFill>
                  <a:prstClr val="black"/>
                </a:solidFill>
              </a:rPr>
              <a:t>favour</a:t>
            </a:r>
            <a:r>
              <a:rPr lang="en-US" sz="1200" b="1" dirty="0" smtClean="0">
                <a:solidFill>
                  <a:prstClr val="black"/>
                </a:solidFill>
              </a:rPr>
              <a:t> Mao’s rise to power?</a:t>
            </a:r>
          </a:p>
          <a:p>
            <a:endParaRPr lang="en-US" sz="1200" b="1" dirty="0">
              <a:solidFill>
                <a:prstClr val="black"/>
              </a:solidFill>
            </a:endParaRPr>
          </a:p>
          <a:p>
            <a:endParaRPr lang="en-US" sz="1200" b="1" dirty="0" smtClean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76990" y="655882"/>
            <a:ext cx="2378097" cy="27392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</a:rPr>
              <a:t>The </a:t>
            </a:r>
            <a:r>
              <a:rPr lang="en-US" sz="1400" b="1" dirty="0" err="1" smtClean="0">
                <a:solidFill>
                  <a:prstClr val="black"/>
                </a:solidFill>
              </a:rPr>
              <a:t>Guomindang</a:t>
            </a:r>
            <a:r>
              <a:rPr lang="en-US" sz="1400" b="1" dirty="0" smtClean="0">
                <a:solidFill>
                  <a:prstClr val="black"/>
                </a:solidFill>
              </a:rPr>
              <a:t> (Nationalists)</a:t>
            </a:r>
            <a:endParaRPr lang="en-US" b="1" dirty="0">
              <a:solidFill>
                <a:prstClr val="black"/>
              </a:solidFill>
            </a:endParaRPr>
          </a:p>
          <a:p>
            <a:endParaRPr lang="en-US" b="1" dirty="0" smtClean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 smtClean="0">
              <a:solidFill>
                <a:prstClr val="black"/>
              </a:solidFill>
            </a:endParaRPr>
          </a:p>
          <a:p>
            <a:endParaRPr lang="en-US" b="1" dirty="0" smtClean="0">
              <a:solidFill>
                <a:prstClr val="black"/>
              </a:solidFill>
            </a:endParaRPr>
          </a:p>
          <a:p>
            <a:r>
              <a:rPr lang="en-US" sz="1200" b="1" dirty="0" smtClean="0">
                <a:solidFill>
                  <a:prstClr val="black"/>
                </a:solidFill>
              </a:rPr>
              <a:t>Challenge Question:  How does Mao work with the Nationalists? </a:t>
            </a:r>
            <a:endParaRPr lang="en-US" sz="1200" b="1" dirty="0">
              <a:solidFill>
                <a:prstClr val="black"/>
              </a:solidFill>
            </a:endParaRPr>
          </a:p>
          <a:p>
            <a:endParaRPr lang="en-US" sz="1200" b="1" dirty="0" smtClean="0">
              <a:solidFill>
                <a:prstClr val="black"/>
              </a:solidFill>
            </a:endParaRPr>
          </a:p>
          <a:p>
            <a:endParaRPr lang="en-US" sz="1200" b="1" dirty="0" smtClean="0">
              <a:solidFill>
                <a:prstClr val="black"/>
              </a:solidFill>
            </a:endParaRPr>
          </a:p>
          <a:p>
            <a:endParaRPr lang="en-US" sz="1200" b="1" dirty="0">
              <a:solidFill>
                <a:prstClr val="black"/>
              </a:solidFill>
            </a:endParaRPr>
          </a:p>
          <a:p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76990" y="3447422"/>
            <a:ext cx="2378097" cy="31700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</a:rPr>
              <a:t>The CCP (Communists)</a:t>
            </a:r>
            <a:endParaRPr lang="en-US" b="1" dirty="0" smtClean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 smtClean="0">
              <a:solidFill>
                <a:prstClr val="black"/>
              </a:solidFill>
            </a:endParaRPr>
          </a:p>
          <a:p>
            <a:endParaRPr lang="en-US" b="1" dirty="0" smtClean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 smtClean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 smtClean="0">
              <a:solidFill>
                <a:prstClr val="black"/>
              </a:solidFill>
            </a:endParaRPr>
          </a:p>
          <a:p>
            <a:r>
              <a:rPr lang="en-US" sz="1200" b="1" dirty="0" smtClean="0">
                <a:solidFill>
                  <a:prstClr val="black"/>
                </a:solidFill>
              </a:rPr>
              <a:t>Challenge Question:  What factors led to the early growth of the CCP?</a:t>
            </a:r>
            <a:endParaRPr lang="en-US" sz="1200" b="1" dirty="0">
              <a:solidFill>
                <a:prstClr val="black"/>
              </a:solidFill>
            </a:endParaRPr>
          </a:p>
          <a:p>
            <a:endParaRPr lang="en-US" sz="1200" b="1" dirty="0" smtClean="0">
              <a:solidFill>
                <a:prstClr val="black"/>
              </a:solidFill>
            </a:endParaRPr>
          </a:p>
          <a:p>
            <a:endParaRPr lang="en-US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56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729" y="934155"/>
            <a:ext cx="8229600" cy="754062"/>
          </a:xfrm>
        </p:spPr>
        <p:txBody>
          <a:bodyPr>
            <a:normAutofit fontScale="90000"/>
          </a:bodyPr>
          <a:lstStyle/>
          <a:p>
            <a:r>
              <a:rPr lang="en-GB" b="1" u="sng" dirty="0" smtClean="0">
                <a:solidFill>
                  <a:srgbClr val="002060"/>
                </a:solidFill>
              </a:rPr>
              <a:t>Summary Questions</a:t>
            </a:r>
            <a:endParaRPr lang="en-GB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649" y="1801639"/>
            <a:ext cx="8824880" cy="5008418"/>
          </a:xfrm>
          <a:noFill/>
        </p:spPr>
        <p:txBody>
          <a:bodyPr>
            <a:normAutofit lnSpcReduction="10000"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en-GB" dirty="0" smtClean="0">
                <a:solidFill>
                  <a:srgbClr val="002060"/>
                </a:solidFill>
              </a:rPr>
              <a:t>Why did the control of the government in Beijing over the provinces of China break down in the years 1912-26?</a:t>
            </a:r>
          </a:p>
          <a:p>
            <a:pPr marL="514350" indent="-514350" algn="ctr">
              <a:buFont typeface="+mj-lt"/>
              <a:buAutoNum type="arabicPeriod"/>
            </a:pPr>
            <a:endParaRPr lang="en-GB" sz="1000" dirty="0" smtClean="0">
              <a:solidFill>
                <a:srgbClr val="002060"/>
              </a:solidFill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en-GB" dirty="0" smtClean="0">
                <a:solidFill>
                  <a:srgbClr val="002060"/>
                </a:solidFill>
              </a:rPr>
              <a:t>What explains the success of the Northern Expedition of 1926?</a:t>
            </a:r>
          </a:p>
          <a:p>
            <a:pPr marL="514350" indent="-514350" algn="ctr">
              <a:buFont typeface="+mj-lt"/>
              <a:buAutoNum type="arabicPeriod"/>
            </a:pPr>
            <a:endParaRPr lang="en-GB" sz="1000" dirty="0" smtClean="0">
              <a:solidFill>
                <a:srgbClr val="002060"/>
              </a:solidFill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en-GB" dirty="0" smtClean="0">
                <a:solidFill>
                  <a:srgbClr val="002060"/>
                </a:solidFill>
              </a:rPr>
              <a:t>Why did the United Front (alliance between CCP and GMD) come to an end in 1927?</a:t>
            </a:r>
          </a:p>
          <a:p>
            <a:pPr marL="514350" indent="-514350" algn="ctr">
              <a:buFont typeface="+mj-lt"/>
              <a:buAutoNum type="arabicPeriod"/>
            </a:pPr>
            <a:endParaRPr lang="en-GB" sz="1000" dirty="0" smtClean="0">
              <a:solidFill>
                <a:srgbClr val="002060"/>
              </a:solidFill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en-GB" dirty="0" smtClean="0">
                <a:solidFill>
                  <a:srgbClr val="002060"/>
                </a:solidFill>
              </a:rPr>
              <a:t>How does Mao reveal his ruthless nature during the Jiangxi period?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4649" y="162494"/>
            <a:ext cx="4252880" cy="8735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Demonstrate Activity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6841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282" y="202306"/>
            <a:ext cx="8823216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prstClr val="black"/>
                </a:solidFill>
                <a:latin typeface="Arial Black"/>
                <a:cs typeface="Arial Black"/>
              </a:rPr>
              <a:t>Key Question: </a:t>
            </a:r>
            <a:r>
              <a:rPr lang="en-US" sz="2400" dirty="0" smtClean="0">
                <a:solidFill>
                  <a:prstClr val="black"/>
                </a:solidFill>
              </a:rPr>
              <a:t>What circumstances </a:t>
            </a:r>
            <a:r>
              <a:rPr lang="en-US" sz="2400" dirty="0" err="1" smtClean="0">
                <a:solidFill>
                  <a:prstClr val="black"/>
                </a:solidFill>
              </a:rPr>
              <a:t>favoured</a:t>
            </a:r>
            <a:r>
              <a:rPr lang="en-US" sz="2400" dirty="0" smtClean="0">
                <a:solidFill>
                  <a:prstClr val="black"/>
                </a:solidFill>
              </a:rPr>
              <a:t> the rise of Mao Zedong?</a:t>
            </a:r>
            <a:endParaRPr lang="en-US" sz="2200" dirty="0">
              <a:solidFill>
                <a:prstClr val="black"/>
              </a:solidFill>
              <a:latin typeface="Arial Black"/>
              <a:cs typeface="Arial Black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2281" y="1232012"/>
            <a:ext cx="3254093" cy="42335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prstClr val="white"/>
                </a:solidFill>
                <a:latin typeface="Arial"/>
                <a:cs typeface="Arial"/>
              </a:rPr>
              <a:t>Learning Objective</a:t>
            </a:r>
            <a:r>
              <a:rPr lang="en-US" sz="2400" dirty="0" smtClean="0">
                <a:solidFill>
                  <a:prstClr val="white"/>
                </a:solidFill>
              </a:rPr>
              <a:t>: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2282" y="3434937"/>
            <a:ext cx="3254093" cy="37506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prstClr val="white"/>
                </a:solidFill>
                <a:latin typeface="Arial"/>
                <a:cs typeface="Arial"/>
              </a:rPr>
              <a:t>Learning Outcomes</a:t>
            </a:r>
            <a:r>
              <a:rPr lang="en-US" sz="2400" dirty="0" smtClean="0">
                <a:solidFill>
                  <a:prstClr val="white"/>
                </a:solidFill>
              </a:rPr>
              <a:t>: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85194" y="3904136"/>
            <a:ext cx="3201181" cy="28225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4 Grade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You can identify why different events were significant in Mao’s rise to power.</a:t>
            </a:r>
            <a:endParaRPr lang="en-US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605864" y="3434937"/>
            <a:ext cx="2518797" cy="329174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5 Grade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You can explain why some events are more significant than others in Mao’s rise to power.</a:t>
            </a:r>
            <a:endParaRPr lang="en-US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231038" y="2750072"/>
            <a:ext cx="2724460" cy="39766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Arial"/>
                <a:cs typeface="Arial"/>
              </a:rPr>
              <a:t>6-7 Grade</a:t>
            </a:r>
          </a:p>
          <a:p>
            <a:pPr algn="ctr"/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You can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analyse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the different events and reach a judgement comparing different events to explain which is the most significant.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2281" y="1724844"/>
            <a:ext cx="68064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GB" sz="2400" b="1" dirty="0" smtClean="0">
                <a:solidFill>
                  <a:srgbClr val="00B050"/>
                </a:solidFill>
              </a:rPr>
              <a:t>To </a:t>
            </a:r>
            <a:r>
              <a:rPr lang="en-GB" sz="2400" b="1" dirty="0">
                <a:solidFill>
                  <a:srgbClr val="00B050"/>
                </a:solidFill>
              </a:rPr>
              <a:t>assess the key events between 1911-34 that led to Mao’s rise to power</a:t>
            </a:r>
            <a:r>
              <a:rPr lang="en-GB" sz="2400" b="1" dirty="0" smtClean="0">
                <a:solidFill>
                  <a:srgbClr val="00B050"/>
                </a:solidFill>
              </a:rPr>
              <a:t>.</a:t>
            </a:r>
            <a:endParaRPr lang="en-GB" sz="2400" b="1" dirty="0">
              <a:solidFill>
                <a:srgbClr val="00B05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GB" sz="2400" b="1" dirty="0" smtClean="0">
                <a:solidFill>
                  <a:prstClr val="black"/>
                </a:solidFill>
              </a:rPr>
              <a:t>To understand the significance of the </a:t>
            </a:r>
            <a:r>
              <a:rPr lang="en-GB" sz="2400" b="1" dirty="0" err="1" smtClean="0">
                <a:solidFill>
                  <a:prstClr val="black"/>
                </a:solidFill>
              </a:rPr>
              <a:t>Yanan</a:t>
            </a:r>
            <a:r>
              <a:rPr lang="en-GB" sz="2400" b="1" dirty="0" smtClean="0">
                <a:solidFill>
                  <a:prstClr val="black"/>
                </a:solidFill>
              </a:rPr>
              <a:t> period in Mao’s rise to power.</a:t>
            </a:r>
            <a:endParaRPr lang="en-GB" sz="2400" b="1" dirty="0">
              <a:solidFill>
                <a:prstClr val="black"/>
              </a:solidFill>
            </a:endParaRPr>
          </a:p>
        </p:txBody>
      </p:sp>
      <p:pic>
        <p:nvPicPr>
          <p:cNvPr id="1026" name="Picture 2" descr="http://blogs.ibo.org/files/2016/01/learner-profile-sticker-englishoptmiz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409" y="1704445"/>
            <a:ext cx="1020488" cy="102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5926515" y="1124415"/>
            <a:ext cx="2392138" cy="509317"/>
          </a:xfrm>
          <a:prstGeom prst="wedgeRoundRectCallout">
            <a:avLst>
              <a:gd name="adj1" fmla="val 37243"/>
              <a:gd name="adj2" fmla="val 113654"/>
              <a:gd name="adj3" fmla="val 16667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solidFill>
                  <a:prstClr val="black"/>
                </a:solidFill>
              </a:rPr>
              <a:t>Critical Thinking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24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4649" y="162494"/>
            <a:ext cx="3482789" cy="8735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Activate Activity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2388" y="1385047"/>
            <a:ext cx="8404412" cy="1384995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TASK:  Create a series of notes which answer the following questions about the Long March and the </a:t>
            </a:r>
            <a:r>
              <a:rPr lang="en-US" sz="2800" dirty="0" err="1" smtClean="0"/>
              <a:t>Yanan</a:t>
            </a:r>
            <a:r>
              <a:rPr lang="en-US" sz="2800" dirty="0" smtClean="0"/>
              <a:t> Soviet;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2388" y="2889183"/>
            <a:ext cx="84044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Why did Mao have to abandon the </a:t>
            </a:r>
            <a:r>
              <a:rPr lang="en-US" sz="2400" b="1" dirty="0" smtClean="0"/>
              <a:t>Jiangxi Soviet</a:t>
            </a:r>
            <a:r>
              <a:rPr lang="en-US" sz="2400" dirty="0" smtClean="0"/>
              <a:t>?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What was the </a:t>
            </a:r>
            <a:r>
              <a:rPr lang="en-US" sz="2400" b="1" dirty="0" smtClean="0"/>
              <a:t>Long March</a:t>
            </a:r>
            <a:r>
              <a:rPr lang="en-US" sz="2400" dirty="0" smtClean="0"/>
              <a:t>?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Why is the Long March significant in Mao’s rise to power?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Why was the </a:t>
            </a:r>
            <a:r>
              <a:rPr lang="en-US" sz="2400" b="1" dirty="0" err="1" smtClean="0"/>
              <a:t>Yanan</a:t>
            </a:r>
            <a:r>
              <a:rPr lang="en-US" sz="2400" b="1" dirty="0" smtClean="0"/>
              <a:t> period </a:t>
            </a:r>
            <a:r>
              <a:rPr lang="en-US" sz="2400" dirty="0" smtClean="0"/>
              <a:t>so significant in Mao’s rise to power?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9610" y="5039545"/>
            <a:ext cx="7849967" cy="11079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Resources:</a:t>
            </a:r>
          </a:p>
          <a:p>
            <a:r>
              <a:rPr lang="en-US" sz="2400" dirty="0" smtClean="0"/>
              <a:t>Pages 123-125 of Access to History for IB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52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GB" b="1" u="sng" dirty="0" smtClean="0"/>
              <a:t>Importance of the March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6228184" cy="566124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</a:t>
            </a:r>
            <a:r>
              <a:rPr lang="en-GB" b="1" dirty="0" smtClean="0"/>
              <a:t>CCP had survived </a:t>
            </a:r>
            <a:r>
              <a:rPr lang="en-GB" dirty="0" smtClean="0"/>
              <a:t>and found a new base which was remote and safe from attack from the KMT &amp; Japanese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Mao was hailed as a </a:t>
            </a:r>
            <a:r>
              <a:rPr lang="en-GB" b="1" dirty="0" smtClean="0"/>
              <a:t>great hero </a:t>
            </a:r>
            <a:r>
              <a:rPr lang="en-GB" dirty="0" smtClean="0"/>
              <a:t>and was re-established as the unchallenged </a:t>
            </a:r>
            <a:r>
              <a:rPr lang="en-GB" b="1" dirty="0" smtClean="0"/>
              <a:t>leader of the CCP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Many Chinese saw the </a:t>
            </a:r>
            <a:r>
              <a:rPr lang="en-GB" b="1" dirty="0" smtClean="0"/>
              <a:t>CCP as heroes </a:t>
            </a:r>
            <a:r>
              <a:rPr lang="en-GB" dirty="0" smtClean="0"/>
              <a:t>&amp; Long March became part of </a:t>
            </a:r>
            <a:r>
              <a:rPr lang="en-GB" b="1" dirty="0" smtClean="0"/>
              <a:t>CCP mythology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</a:t>
            </a:r>
            <a:r>
              <a:rPr lang="en-GB" b="1" dirty="0" smtClean="0"/>
              <a:t>good behaviour </a:t>
            </a:r>
            <a:r>
              <a:rPr lang="en-GB" dirty="0" smtClean="0"/>
              <a:t>of the Red Army impressed peasants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6281820" y="1463798"/>
            <a:ext cx="2736304" cy="520556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prstClr val="black"/>
                </a:solidFill>
              </a:rPr>
              <a:t>1.) Which is the </a:t>
            </a:r>
            <a:r>
              <a:rPr lang="en-GB" sz="2800" b="1" i="1" u="sng" dirty="0">
                <a:solidFill>
                  <a:prstClr val="black"/>
                </a:solidFill>
              </a:rPr>
              <a:t>most important </a:t>
            </a:r>
            <a:r>
              <a:rPr lang="en-GB" sz="2800" b="1" dirty="0">
                <a:solidFill>
                  <a:prstClr val="black"/>
                </a:solidFill>
              </a:rPr>
              <a:t>consequence of the march? Why?</a:t>
            </a:r>
          </a:p>
          <a:p>
            <a:pPr algn="ctr"/>
            <a:endParaRPr lang="en-GB" sz="2800" b="1" dirty="0">
              <a:solidFill>
                <a:prstClr val="black"/>
              </a:solidFill>
            </a:endParaRPr>
          </a:p>
          <a:p>
            <a:pPr algn="ctr"/>
            <a:r>
              <a:rPr lang="en-GB" sz="2800" b="1" dirty="0">
                <a:solidFill>
                  <a:prstClr val="black"/>
                </a:solidFill>
              </a:rPr>
              <a:t>2.) How did the success of the march help </a:t>
            </a:r>
            <a:r>
              <a:rPr lang="en-GB" sz="2800" b="1" i="1" u="sng" dirty="0">
                <a:solidFill>
                  <a:prstClr val="black"/>
                </a:solidFill>
              </a:rPr>
              <a:t>boost CCP support</a:t>
            </a:r>
            <a:r>
              <a:rPr lang="en-GB" sz="2800" b="1" dirty="0">
                <a:solidFill>
                  <a:prstClr val="black"/>
                </a:solidFill>
              </a:rPr>
              <a:t> across China?</a:t>
            </a:r>
          </a:p>
        </p:txBody>
      </p:sp>
      <p:pic>
        <p:nvPicPr>
          <p:cNvPr id="6" name="Picture 2" descr="http://blogs.ibo.org/files/2016/01/learner-profile-sticker-englishoptmiz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820" y="185392"/>
            <a:ext cx="1020488" cy="102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154" y="151399"/>
            <a:ext cx="1152000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7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4649" y="1399624"/>
            <a:ext cx="3916704" cy="8735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Demonstrate Activity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84649" y="324755"/>
            <a:ext cx="8823216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prstClr val="black"/>
                </a:solidFill>
                <a:latin typeface="Arial Black"/>
                <a:cs typeface="Arial Black"/>
              </a:rPr>
              <a:t>Key Question: </a:t>
            </a:r>
            <a:r>
              <a:rPr lang="en-US" sz="2400" dirty="0" smtClean="0">
                <a:solidFill>
                  <a:prstClr val="black"/>
                </a:solidFill>
              </a:rPr>
              <a:t>What circumstances </a:t>
            </a:r>
            <a:r>
              <a:rPr lang="en-US" sz="2400" dirty="0" err="1" smtClean="0">
                <a:solidFill>
                  <a:prstClr val="black"/>
                </a:solidFill>
              </a:rPr>
              <a:t>favoured</a:t>
            </a:r>
            <a:r>
              <a:rPr lang="en-US" sz="2400" dirty="0" smtClean="0">
                <a:solidFill>
                  <a:prstClr val="black"/>
                </a:solidFill>
              </a:rPr>
              <a:t> the rise of Mao Zedong?</a:t>
            </a:r>
            <a:endParaRPr lang="en-US" sz="2200" dirty="0">
              <a:solidFill>
                <a:prstClr val="black"/>
              </a:solidFill>
              <a:latin typeface="Arial Black"/>
              <a:cs typeface="Arial Blac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2595282"/>
            <a:ext cx="81623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Using all the knowledge you have acquired today create a diagram to show the different events that led to Mao’s rise to power.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You must be able to show how some events are more significant that others.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Use the toolkits on the wall to find inspiration for different diagrams.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377" y="1399624"/>
            <a:ext cx="1152000" cy="1152000"/>
          </a:xfrm>
          <a:prstGeom prst="rect">
            <a:avLst/>
          </a:prstGeom>
        </p:spPr>
      </p:pic>
      <p:pic>
        <p:nvPicPr>
          <p:cNvPr id="6" name="Picture 2" descr="http://blogs.ibo.org/files/2016/01/learner-profile-sticker-englishoptmiz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157" y="1477814"/>
            <a:ext cx="1020488" cy="102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56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762</TotalTime>
  <Words>758</Words>
  <Application>Microsoft Office PowerPoint</Application>
  <PresentationFormat>On-screen Show (4:3)</PresentationFormat>
  <Paragraphs>124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Office Theme</vt:lpstr>
      <vt:lpstr>2_Office Theme</vt:lpstr>
      <vt:lpstr>3_Office Theme</vt:lpstr>
      <vt:lpstr>4_Office Theme</vt:lpstr>
      <vt:lpstr>PowerPoint Presentation</vt:lpstr>
      <vt:lpstr>PowerPoint Presentation</vt:lpstr>
      <vt:lpstr>What was China like in the early 20th century?</vt:lpstr>
      <vt:lpstr>PowerPoint Presentation</vt:lpstr>
      <vt:lpstr>Summary Questions</vt:lpstr>
      <vt:lpstr>PowerPoint Presentation</vt:lpstr>
      <vt:lpstr>PowerPoint Presentation</vt:lpstr>
      <vt:lpstr>Importance of the March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was China like in the early 20th century?</dc:title>
  <dc:creator>Stephen Budd</dc:creator>
  <cp:lastModifiedBy>Anthony Loxston-Baker</cp:lastModifiedBy>
  <cp:revision>36</cp:revision>
  <cp:lastPrinted>2015-11-11T07:30:47Z</cp:lastPrinted>
  <dcterms:created xsi:type="dcterms:W3CDTF">2014-03-24T14:48:12Z</dcterms:created>
  <dcterms:modified xsi:type="dcterms:W3CDTF">2017-11-12T15:39:20Z</dcterms:modified>
</cp:coreProperties>
</file>