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61" r:id="rId4"/>
    <p:sldId id="262" r:id="rId5"/>
    <p:sldId id="256" r:id="rId6"/>
    <p:sldId id="260" r:id="rId7"/>
    <p:sldId id="259" r:id="rId8"/>
    <p:sldId id="266" r:id="rId9"/>
    <p:sldId id="257" r:id="rId10"/>
    <p:sldId id="267" r:id="rId11"/>
    <p:sldId id="268" r:id="rId12"/>
    <p:sldId id="269" r:id="rId13"/>
    <p:sldId id="270" r:id="rId14"/>
    <p:sldId id="265" r:id="rId15"/>
    <p:sldId id="258" r:id="rId16"/>
    <p:sldId id="264"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733266-C515-4356-8395-FA028C8012C0}" v="2238" dt="2018-09-14T14:40:54.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846"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756303-0ED3-44F9-8454-060D533871BE}"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364496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756303-0ED3-44F9-8454-060D533871BE}"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359138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756303-0ED3-44F9-8454-060D533871BE}"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402170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6999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041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803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073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218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168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14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45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756303-0ED3-44F9-8454-060D533871BE}"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2487067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661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747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563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9491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7360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2805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6718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94429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148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76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756303-0ED3-44F9-8454-060D533871BE}"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1972444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0758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3856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187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06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756303-0ED3-44F9-8454-060D533871BE}"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339436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756303-0ED3-44F9-8454-060D533871BE}"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378212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756303-0ED3-44F9-8454-060D533871BE}"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203521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56303-0ED3-44F9-8454-060D533871BE}"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324357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756303-0ED3-44F9-8454-060D533871BE}"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177732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756303-0ED3-44F9-8454-060D533871BE}"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1F611-2D7C-46BB-8DE1-B3C92C2AD534}" type="slidenum">
              <a:rPr lang="en-US" smtClean="0"/>
              <a:t>‹#›</a:t>
            </a:fld>
            <a:endParaRPr lang="en-US"/>
          </a:p>
        </p:txBody>
      </p:sp>
    </p:spTree>
    <p:extLst>
      <p:ext uri="{BB962C8B-B14F-4D97-AF65-F5344CB8AC3E}">
        <p14:creationId xmlns:p14="http://schemas.microsoft.com/office/powerpoint/2010/main" val="322796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56303-0ED3-44F9-8454-060D533871BE}" type="datetimeFigureOut">
              <a:rPr lang="en-US" smtClean="0"/>
              <a:t>9/14/2018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1F611-2D7C-46BB-8DE1-B3C92C2AD534}" type="slidenum">
              <a:rPr lang="en-US" smtClean="0"/>
              <a:t>‹#›</a:t>
            </a:fld>
            <a:endParaRPr lang="en-US"/>
          </a:p>
        </p:txBody>
      </p:sp>
    </p:spTree>
    <p:extLst>
      <p:ext uri="{BB962C8B-B14F-4D97-AF65-F5344CB8AC3E}">
        <p14:creationId xmlns:p14="http://schemas.microsoft.com/office/powerpoint/2010/main" val="2010615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ADAD49-14B2-41D2-AEB5-08DC6C7FB1D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56ED88-13D1-4D62-AC8F-895ABF0C29E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1364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050701-0FEB-4323-9187-14336EA2F3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AD9986-D4BA-425B-8C4D-E17AFC6EA7F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81905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hyperlink" Target="https://www.youtube.com/watch?v=bO7FQsCcbD8" TargetMode="External"/><Relationship Id="rId10" Type="http://schemas.openxmlformats.org/officeDocument/2006/relationships/hyperlink" Target="http://news.bbc.co.uk/2/shared/spl/hi/americas/04/us_election/govt_system/html/introduction.stm" TargetMode="External"/><Relationship Id="rId4" Type="http://schemas.openxmlformats.org/officeDocument/2006/relationships/image" Target="../media/image19.jpeg"/><Relationship Id="rId9" Type="http://schemas.openxmlformats.org/officeDocument/2006/relationships/hyperlink" Target="http://www.ducksters.com/history/us_government.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Task on Entry</a:t>
            </a:r>
            <a:br>
              <a:rPr lang="en-US" sz="3200" dirty="0">
                <a:solidFill>
                  <a:prstClr val="white"/>
                </a:solidFill>
              </a:rPr>
            </a:br>
            <a:endParaRPr lang="en-US" sz="3200" b="1" dirty="0">
              <a:solidFill>
                <a:srgbClr val="FFFFFF"/>
              </a:solidFill>
              <a:cs typeface="Arial"/>
            </a:endParaRPr>
          </a:p>
        </p:txBody>
      </p:sp>
      <p:grpSp>
        <p:nvGrpSpPr>
          <p:cNvPr id="3" name="Group 2"/>
          <p:cNvGrpSpPr/>
          <p:nvPr/>
        </p:nvGrpSpPr>
        <p:grpSpPr>
          <a:xfrm>
            <a:off x="0" y="6172200"/>
            <a:ext cx="9144000" cy="685800"/>
            <a:chOff x="0" y="4580821"/>
            <a:chExt cx="9144000" cy="562681"/>
          </a:xfrm>
        </p:grpSpPr>
        <p:sp>
          <p:nvSpPr>
            <p:cNvPr id="4" name="Rectangle 3"/>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descr="Screen Shot 2015-02-09 at 12.07.14 PM.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6" name="Picture 5" descr="GEMS_PhotoLogo_9_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pic>
        <p:nvPicPr>
          <p:cNvPr id="7" name="Picture 4" descr="https://s-media-cache-ak0.pinimg.com/originals/47/8e/c8/478ec8eec7b7a684850aff59cb5fc1b9.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4320" b="93089" l="2727" r="98231">
                        <a14:foregroundMark x1="4348" y1="29914" x2="4348" y2="29914"/>
                        <a14:foregroundMark x1="3758" y1="30778" x2="3758" y2="30778"/>
                        <a14:foregroundMark x1="5158" y1="42225" x2="5158" y2="42225"/>
                        <a14:foregroundMark x1="9875" y1="6587" x2="9875" y2="6587"/>
                        <a14:foregroundMark x1="8696" y1="6156" x2="8696" y2="6156"/>
                        <a14:foregroundMark x1="9359" y1="6156" x2="9359" y2="6156"/>
                        <a14:foregroundMark x1="10538" y1="5508" x2="10538" y2="5508"/>
                        <a14:foregroundMark x1="7959" y1="11015" x2="7959" y2="11015"/>
                        <a14:foregroundMark x1="8032" y1="8747" x2="8032" y2="8747"/>
                        <a14:foregroundMark x1="25940" y1="11015" x2="25940" y2="11015"/>
                        <a14:foregroundMark x1="9433" y1="5400" x2="9433" y2="5400"/>
                        <a14:foregroundMark x1="10980" y1="5076" x2="10980" y2="5076"/>
                        <a14:foregroundMark x1="10022" y1="5076" x2="10022" y2="5076"/>
                        <a14:foregroundMark x1="54311" y1="16739" x2="54311" y2="16739"/>
                        <a14:foregroundMark x1="54974" y1="18790" x2="54974" y2="18790"/>
                        <a14:foregroundMark x1="62417" y1="20842" x2="62417" y2="20842"/>
                        <a14:foregroundMark x1="62417" y1="20950" x2="62417" y2="20950"/>
                        <a14:foregroundMark x1="60206" y1="20950" x2="60206" y2="20950"/>
                        <a14:foregroundMark x1="57848" y1="19438" x2="57848" y2="19438"/>
                        <a14:foregroundMark x1="61533" y1="17603" x2="61533" y2="17603"/>
                        <a14:foregroundMark x1="65144" y1="23110" x2="65144" y2="23110"/>
                        <a14:foregroundMark x1="66839" y1="24730" x2="66839" y2="24730"/>
                        <a14:foregroundMark x1="68828" y1="26350" x2="68828" y2="26350"/>
                        <a14:foregroundMark x1="70818" y1="26566" x2="70818" y2="26566"/>
                        <a14:foregroundMark x1="72660" y1="28726" x2="72660" y2="28726"/>
                        <a14:foregroundMark x1="73839" y1="30130" x2="73839" y2="30130"/>
                        <a14:foregroundMark x1="63817" y1="18143" x2="63817" y2="18143"/>
                        <a14:foregroundMark x1="86220" y1="23974" x2="86220" y2="23974"/>
                        <a14:foregroundMark x1="86146" y1="23974" x2="86146" y2="23974"/>
                        <a14:foregroundMark x1="85630" y1="22678" x2="85630" y2="22678"/>
                        <a14:foregroundMark x1="85114" y1="26242" x2="85114" y2="26242"/>
                        <a14:foregroundMark x1="83051" y1="28942" x2="83051" y2="28942"/>
                        <a14:foregroundMark x1="81651" y1="28942" x2="81651" y2="28942"/>
                        <a14:foregroundMark x1="80619" y1="28942" x2="80619" y2="28942"/>
                        <a14:foregroundMark x1="88799" y1="22678" x2="88799" y2="22678"/>
                        <a14:foregroundMark x1="88946" y1="21274" x2="88946" y2="21274"/>
                        <a14:foregroundMark x1="89462" y1="19978" x2="89462" y2="19978"/>
                        <a14:foregroundMark x1="48784" y1="79266" x2="48784" y2="79266"/>
                        <a14:foregroundMark x1="47900" y1="83477" x2="47900" y2="83477"/>
                        <a14:foregroundMark x1="46352" y1="83153" x2="46352" y2="83153"/>
                        <a14:foregroundMark x1="46721" y1="86069" x2="46721" y2="86069"/>
                        <a14:foregroundMark x1="47973" y1="85961" x2="47973" y2="85961"/>
                        <a14:foregroundMark x1="48931" y1="89741" x2="48931" y2="89741"/>
                        <a14:foregroundMark x1="49005" y1="84989" x2="49005" y2="84989"/>
                        <a14:foregroundMark x1="49226" y1="82613" x2="49226" y2="82613"/>
                        <a14:foregroundMark x1="50037" y1="82289" x2="50037" y2="82289"/>
                        <a14:foregroundMark x1="51142" y1="82073" x2="51142" y2="82073"/>
                        <a14:foregroundMark x1="52616" y1="81965" x2="52616" y2="81965"/>
                        <a14:foregroundMark x1="44215" y1="83261" x2="44215" y2="83261"/>
                        <a14:foregroundMark x1="62933" y1="70734" x2="62933" y2="70734"/>
                        <a14:foregroundMark x1="59690" y1="70518" x2="59690" y2="70518"/>
                        <a14:foregroundMark x1="66691" y1="74082" x2="66691" y2="74082"/>
                        <a14:foregroundMark x1="73913" y1="74622" x2="73913" y2="74622"/>
                        <a14:foregroundMark x1="82019" y1="81965" x2="82019" y2="81965"/>
                        <a14:foregroundMark x1="84009" y1="88877" x2="84009" y2="88877"/>
                        <a14:foregroundMark x1="84598" y1="88769" x2="84598" y2="88769"/>
                        <a14:foregroundMark x1="84230" y1="88337" x2="84230" y2="88337"/>
                        <a14:foregroundMark x1="83419" y1="88877" x2="83419" y2="88877"/>
                        <a14:foregroundMark x1="84009" y1="89957" x2="84009" y2="89957"/>
                        <a14:foregroundMark x1="83493" y1="90605" x2="83493" y2="90605"/>
                        <a14:foregroundMark x1="82609" y1="90929" x2="82609" y2="90929"/>
                        <a14:foregroundMark x1="83861" y1="90065" x2="83861" y2="90065"/>
                        <a14:foregroundMark x1="84230" y1="88337" x2="84230" y2="88337"/>
                        <a14:foregroundMark x1="83861" y1="88877" x2="83861" y2="88877"/>
                        <a14:foregroundMark x1="80766" y1="77646" x2="80766" y2="77646"/>
                        <a14:foregroundMark x1="79440" y1="76566" x2="79440" y2="76566"/>
                        <a14:foregroundMark x1="79587" y1="79698" x2="79587" y2="79698"/>
                        <a14:foregroundMark x1="81282" y1="79698" x2="81282" y2="79698"/>
                        <a14:foregroundMark x1="81798" y1="79050" x2="81798" y2="79050"/>
                        <a14:foregroundMark x1="79366" y1="75054" x2="79366" y2="75054"/>
                        <a14:foregroundMark x1="51069" y1="65875" x2="51069" y2="65875"/>
                        <a14:foregroundMark x1="69492" y1="72894" x2="69492" y2="72894"/>
                        <a14:foregroundMark x1="70597" y1="73110" x2="70597" y2="73110"/>
                        <a14:foregroundMark x1="74503" y1="74190" x2="74503" y2="74190"/>
                        <a14:foregroundMark x1="73176" y1="74082" x2="73176" y2="74082"/>
                        <a14:foregroundMark x1="80840" y1="59287" x2="80840" y2="59287"/>
                        <a14:foregroundMark x1="83567" y1="56695" x2="83567" y2="56695"/>
                        <a14:foregroundMark x1="85999" y1="55724" x2="85999" y2="55724"/>
                        <a14:foregroundMark x1="87251" y1="54536" x2="87251" y2="54536"/>
                        <a14:foregroundMark x1="88136" y1="52592" x2="88136" y2="52592"/>
                        <a14:foregroundMark x1="72955" y1="42549" x2="72955" y2="42549"/>
                        <a14:foregroundMark x1="67502" y1="42009" x2="67502" y2="42009"/>
                        <a14:foregroundMark x1="65291" y1="40173" x2="65291" y2="40173"/>
                        <a14:foregroundMark x1="61385" y1="38661" x2="61385" y2="38661"/>
                        <a14:foregroundMark x1="57922" y1="36285" x2="57922" y2="36285"/>
                        <a14:foregroundMark x1="26087" y1="58423" x2="26087" y2="58423"/>
                        <a14:foregroundMark x1="8990" y1="52484" x2="8990" y2="52484"/>
                        <a14:foregroundMark x1="7811" y1="52268" x2="7811" y2="52268"/>
                        <a14:foregroundMark x1="47015" y1="88013" x2="47015" y2="88013"/>
                        <a14:foregroundMark x1="94473" y1="17171" x2="94473" y2="17171"/>
                        <a14:foregroundMark x1="91894" y1="21598" x2="91894" y2="21598"/>
                        <a14:foregroundMark x1="92778" y1="20194" x2="92778" y2="20194"/>
                        <a14:foregroundMark x1="94842" y1="20086" x2="94842" y2="20086"/>
                        <a14:foregroundMark x1="96094" y1="16955" x2="96094" y2="16955"/>
                        <a14:foregroundMark x1="97200" y1="16415" x2="97200" y2="16415"/>
                        <a14:foregroundMark x1="17465" y1="9071" x2="17465" y2="9071"/>
                        <a14:backgroundMark x1="69934" y1="76782" x2="69934" y2="76782"/>
                      </a14:backgroundRemoval>
                    </a14:imgEffect>
                  </a14:imgLayer>
                </a14:imgProps>
              </a:ext>
              <a:ext uri="{28A0092B-C50C-407E-A947-70E740481C1C}">
                <a14:useLocalDpi xmlns:a14="http://schemas.microsoft.com/office/drawing/2010/main" val="0"/>
              </a:ext>
            </a:extLst>
          </a:blip>
          <a:srcRect/>
          <a:stretch>
            <a:fillRect/>
          </a:stretch>
        </p:blipFill>
        <p:spPr bwMode="auto">
          <a:xfrm>
            <a:off x="152667" y="175136"/>
            <a:ext cx="2976496" cy="20311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7270" y="2077018"/>
            <a:ext cx="6043448" cy="3108543"/>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a:t>Divide into two teams.  Each team needs to try to </a:t>
            </a:r>
            <a:r>
              <a:rPr lang="en-US" sz="2800" dirty="0" err="1"/>
              <a:t>memorise</a:t>
            </a:r>
            <a:r>
              <a:rPr lang="en-US" sz="2800" dirty="0"/>
              <a:t> as many of the states in America as possible within 1 minute.  When the time is up your team will be given a blank map.  You will have 2 minutes to fill in as many of the 50 states as you can.</a:t>
            </a:r>
          </a:p>
        </p:txBody>
      </p:sp>
    </p:spTree>
    <p:extLst>
      <p:ext uri="{BB962C8B-B14F-4D97-AF65-F5344CB8AC3E}">
        <p14:creationId xmlns:p14="http://schemas.microsoft.com/office/powerpoint/2010/main" val="175720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B28FEA4D-6F82-47F7-B164-53A4E1A471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3" r="2401"/>
          <a:stretch/>
        </p:blipFill>
        <p:spPr bwMode="auto">
          <a:xfrm>
            <a:off x="-4645" y="792031"/>
            <a:ext cx="9144001" cy="53867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5-02-09 at 12.07.14 PM.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8" name="Rectangle 7"/>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Background</a:t>
            </a:r>
            <a:br>
              <a:rPr lang="en-US" sz="3200" dirty="0">
                <a:solidFill>
                  <a:prstClr val="white"/>
                </a:solidFill>
              </a:rPr>
            </a:br>
            <a:endParaRPr lang="en-US" sz="3200" b="1" dirty="0">
              <a:solidFill>
                <a:srgbClr val="FFFFFF"/>
              </a:solidFill>
              <a:cs typeface="Arial"/>
            </a:endParaRPr>
          </a:p>
        </p:txBody>
      </p:sp>
      <p:sp>
        <p:nvSpPr>
          <p:cNvPr id="16" name="TextBox 15">
            <a:extLst>
              <a:ext uri="{FF2B5EF4-FFF2-40B4-BE49-F238E27FC236}">
                <a16:creationId xmlns:a16="http://schemas.microsoft.com/office/drawing/2014/main" id="{0F35FE2B-5401-4B2B-869B-DFA7A9141CB1}"/>
              </a:ext>
            </a:extLst>
          </p:cNvPr>
          <p:cNvSpPr txBox="1"/>
          <p:nvPr/>
        </p:nvSpPr>
        <p:spPr>
          <a:xfrm>
            <a:off x="399584" y="2320331"/>
            <a:ext cx="2743200" cy="646331"/>
          </a:xfrm>
          <a:prstGeom prst="rect">
            <a:avLst/>
          </a:prstGeom>
          <a:solidFill>
            <a:schemeClr val="bg1">
              <a:alpha val="85000"/>
            </a:schemeClr>
          </a:solidFill>
        </p:spPr>
        <p:txBody>
          <a:bodyPr wrap="square" rtlCol="0">
            <a:spAutoFit/>
          </a:bodyPr>
          <a:lstStyle/>
          <a:p>
            <a:r>
              <a:rPr lang="en-GB" dirty="0"/>
              <a:t>1863 – The Gettysburg Address (19</a:t>
            </a:r>
            <a:r>
              <a:rPr lang="en-GB" baseline="30000" dirty="0"/>
              <a:t>th</a:t>
            </a:r>
            <a:r>
              <a:rPr lang="en-GB" dirty="0"/>
              <a:t> Nov)</a:t>
            </a:r>
          </a:p>
        </p:txBody>
      </p:sp>
      <p:pic>
        <p:nvPicPr>
          <p:cNvPr id="4098" name="Picture 2" descr="Image result for gettysburg address">
            <a:extLst>
              <a:ext uri="{FF2B5EF4-FFF2-40B4-BE49-F238E27FC236}">
                <a16:creationId xmlns:a16="http://schemas.microsoft.com/office/drawing/2014/main" id="{5E4ABD08-79E1-4605-B2A3-C734B65E79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merican constitution">
            <a:extLst>
              <a:ext uri="{FF2B5EF4-FFF2-40B4-BE49-F238E27FC236}">
                <a16:creationId xmlns:a16="http://schemas.microsoft.com/office/drawing/2014/main" id="{8220F41E-179F-4698-BC4F-A5714C84A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777238"/>
            <a:ext cx="9143998" cy="608075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5-02-09 at 12.07.14 PM.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8" name="Rectangle 7"/>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Background</a:t>
            </a:r>
            <a:br>
              <a:rPr lang="en-US" sz="3200" dirty="0">
                <a:solidFill>
                  <a:prstClr val="white"/>
                </a:solidFill>
              </a:rPr>
            </a:br>
            <a:endParaRPr lang="en-US" sz="3200" b="1" dirty="0">
              <a:solidFill>
                <a:srgbClr val="FFFFFF"/>
              </a:solidFill>
              <a:cs typeface="Arial"/>
            </a:endParaRPr>
          </a:p>
        </p:txBody>
      </p:sp>
      <p:sp>
        <p:nvSpPr>
          <p:cNvPr id="11" name="TextBox 10">
            <a:extLst>
              <a:ext uri="{FF2B5EF4-FFF2-40B4-BE49-F238E27FC236}">
                <a16:creationId xmlns:a16="http://schemas.microsoft.com/office/drawing/2014/main" id="{136E28F2-0ECB-411C-A978-7C3A6B21400F}"/>
              </a:ext>
            </a:extLst>
          </p:cNvPr>
          <p:cNvSpPr txBox="1"/>
          <p:nvPr/>
        </p:nvSpPr>
        <p:spPr>
          <a:xfrm>
            <a:off x="304800" y="1054496"/>
            <a:ext cx="8534400" cy="769441"/>
          </a:xfrm>
          <a:prstGeom prst="rect">
            <a:avLst/>
          </a:prstGeom>
          <a:solidFill>
            <a:schemeClr val="lt1">
              <a:alpha val="96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dirty="0"/>
              <a:t>1866-1877:  Reconstruction</a:t>
            </a:r>
          </a:p>
        </p:txBody>
      </p:sp>
      <p:pic>
        <p:nvPicPr>
          <p:cNvPr id="5124" name="Picture 4" descr="Image result for lincoln's assassination">
            <a:extLst>
              <a:ext uri="{FF2B5EF4-FFF2-40B4-BE49-F238E27FC236}">
                <a16:creationId xmlns:a16="http://schemas.microsoft.com/office/drawing/2014/main" id="{6FAF7281-6DC3-4994-A54A-C0B7F2FF1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59" y="2757226"/>
            <a:ext cx="3548743" cy="2661557"/>
          </a:xfrm>
          <a:prstGeom prst="rect">
            <a:avLst/>
          </a:prstGeom>
          <a:solidFill>
            <a:schemeClr val="bg1">
              <a:alpha val="80000"/>
            </a:schemeClr>
          </a:solidFill>
        </p:spPr>
      </p:pic>
      <p:sp>
        <p:nvSpPr>
          <p:cNvPr id="2" name="TextBox 1">
            <a:extLst>
              <a:ext uri="{FF2B5EF4-FFF2-40B4-BE49-F238E27FC236}">
                <a16:creationId xmlns:a16="http://schemas.microsoft.com/office/drawing/2014/main" id="{347F0012-B797-4AB8-A62F-1582BDEFCCF0}"/>
              </a:ext>
            </a:extLst>
          </p:cNvPr>
          <p:cNvSpPr txBox="1"/>
          <p:nvPr/>
        </p:nvSpPr>
        <p:spPr>
          <a:xfrm>
            <a:off x="502244" y="2270250"/>
            <a:ext cx="3069772" cy="369332"/>
          </a:xfrm>
          <a:prstGeom prst="rect">
            <a:avLst/>
          </a:prstGeom>
          <a:solidFill>
            <a:schemeClr val="bg1"/>
          </a:solidFill>
        </p:spPr>
        <p:txBody>
          <a:bodyPr wrap="square" rtlCol="0">
            <a:spAutoFit/>
          </a:bodyPr>
          <a:lstStyle/>
          <a:p>
            <a:r>
              <a:rPr lang="en-GB" dirty="0"/>
              <a:t>1865 – Lincoln’s assassination</a:t>
            </a:r>
          </a:p>
        </p:txBody>
      </p:sp>
      <p:sp>
        <p:nvSpPr>
          <p:cNvPr id="3" name="TextBox 2">
            <a:extLst>
              <a:ext uri="{FF2B5EF4-FFF2-40B4-BE49-F238E27FC236}">
                <a16:creationId xmlns:a16="http://schemas.microsoft.com/office/drawing/2014/main" id="{B70D351D-BF18-4E31-AE1E-FA74540D74A1}"/>
              </a:ext>
            </a:extLst>
          </p:cNvPr>
          <p:cNvSpPr txBox="1"/>
          <p:nvPr/>
        </p:nvSpPr>
        <p:spPr>
          <a:xfrm>
            <a:off x="4082143" y="1997529"/>
            <a:ext cx="4715016" cy="3877985"/>
          </a:xfrm>
          <a:prstGeom prst="rect">
            <a:avLst/>
          </a:prstGeom>
          <a:solidFill>
            <a:schemeClr val="bg1">
              <a:alpha val="82000"/>
            </a:schemeClr>
          </a:solidFill>
        </p:spPr>
        <p:txBody>
          <a:bodyPr wrap="square" rtlCol="0">
            <a:spAutoFit/>
          </a:bodyPr>
          <a:lstStyle/>
          <a:p>
            <a:pPr algn="ctr"/>
            <a:r>
              <a:rPr lang="en-GB" sz="2800" b="1" dirty="0"/>
              <a:t>Constitutional Amendments</a:t>
            </a:r>
          </a:p>
          <a:p>
            <a:pPr algn="ctr"/>
            <a:endParaRPr lang="en-GB" dirty="0"/>
          </a:p>
          <a:p>
            <a:pPr algn="ctr"/>
            <a:r>
              <a:rPr lang="en-GB" sz="2000" b="1" dirty="0"/>
              <a:t>1865 – 13</a:t>
            </a:r>
            <a:r>
              <a:rPr lang="en-GB" sz="2000" b="1" baseline="30000" dirty="0"/>
              <a:t>th</a:t>
            </a:r>
            <a:r>
              <a:rPr lang="en-GB" sz="2000" b="1" dirty="0"/>
              <a:t> Amendment</a:t>
            </a:r>
          </a:p>
          <a:p>
            <a:pPr algn="ctr"/>
            <a:r>
              <a:rPr lang="en-GB" sz="2000" dirty="0">
                <a:solidFill>
                  <a:srgbClr val="FF0000"/>
                </a:solidFill>
              </a:rPr>
              <a:t>Abolished Slavery</a:t>
            </a:r>
          </a:p>
          <a:p>
            <a:pPr algn="ctr"/>
            <a:endParaRPr lang="en-GB" sz="2000" dirty="0"/>
          </a:p>
          <a:p>
            <a:pPr algn="ctr"/>
            <a:r>
              <a:rPr lang="en-GB" sz="2000" b="1" dirty="0"/>
              <a:t>1868 – 14</a:t>
            </a:r>
            <a:r>
              <a:rPr lang="en-GB" sz="2000" b="1" baseline="30000" dirty="0"/>
              <a:t>th</a:t>
            </a:r>
            <a:r>
              <a:rPr lang="en-GB" sz="2000" b="1" dirty="0"/>
              <a:t> Amendment</a:t>
            </a:r>
          </a:p>
          <a:p>
            <a:pPr algn="ctr"/>
            <a:r>
              <a:rPr lang="en-GB" sz="2000" dirty="0">
                <a:solidFill>
                  <a:srgbClr val="FF0000"/>
                </a:solidFill>
              </a:rPr>
              <a:t>‘Equal protection of the laws’</a:t>
            </a:r>
          </a:p>
          <a:p>
            <a:pPr algn="ctr"/>
            <a:r>
              <a:rPr lang="en-GB" sz="2000" dirty="0">
                <a:solidFill>
                  <a:srgbClr val="FF0000"/>
                </a:solidFill>
              </a:rPr>
              <a:t>Confirmed Black people were US citizens</a:t>
            </a:r>
          </a:p>
          <a:p>
            <a:pPr algn="ctr"/>
            <a:endParaRPr lang="en-GB" sz="2000" dirty="0"/>
          </a:p>
          <a:p>
            <a:pPr algn="ctr"/>
            <a:r>
              <a:rPr lang="en-GB" sz="2000" b="1" dirty="0"/>
              <a:t>1870 – 15</a:t>
            </a:r>
            <a:r>
              <a:rPr lang="en-GB" sz="2000" b="1" baseline="30000" dirty="0"/>
              <a:t>th</a:t>
            </a:r>
            <a:r>
              <a:rPr lang="en-GB" sz="2000" b="1" dirty="0"/>
              <a:t> Amendment</a:t>
            </a:r>
          </a:p>
          <a:p>
            <a:pPr algn="ctr"/>
            <a:r>
              <a:rPr lang="en-GB" sz="2000" dirty="0">
                <a:solidFill>
                  <a:srgbClr val="FF0000"/>
                </a:solidFill>
              </a:rPr>
              <a:t>Gave every US citizen the right to vote </a:t>
            </a:r>
            <a:r>
              <a:rPr lang="en-GB" sz="2000" dirty="0"/>
              <a:t>(women were not included until 1920)</a:t>
            </a:r>
          </a:p>
        </p:txBody>
      </p:sp>
    </p:spTree>
    <p:extLst>
      <p:ext uri="{BB962C8B-B14F-4D97-AF65-F5344CB8AC3E}">
        <p14:creationId xmlns:p14="http://schemas.microsoft.com/office/powerpoint/2010/main" val="309672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jim crow laws">
            <a:extLst>
              <a:ext uri="{FF2B5EF4-FFF2-40B4-BE49-F238E27FC236}">
                <a16:creationId xmlns:a16="http://schemas.microsoft.com/office/drawing/2014/main" id="{8FF0B582-2C16-4F45-8D26-DF7A3A72D0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09"/>
          <a:stretch/>
        </p:blipFill>
        <p:spPr bwMode="auto">
          <a:xfrm>
            <a:off x="1" y="758785"/>
            <a:ext cx="9143998" cy="54532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5-02-09 at 12.07.14 PM.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8" name="Rectangle 7"/>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Background</a:t>
            </a:r>
            <a:br>
              <a:rPr lang="en-US" sz="3200" dirty="0">
                <a:solidFill>
                  <a:prstClr val="white"/>
                </a:solidFill>
              </a:rPr>
            </a:br>
            <a:endParaRPr lang="en-US" sz="3200" b="1" dirty="0">
              <a:solidFill>
                <a:srgbClr val="FFFFFF"/>
              </a:solidFill>
              <a:cs typeface="Arial"/>
            </a:endParaRPr>
          </a:p>
        </p:txBody>
      </p:sp>
      <p:sp>
        <p:nvSpPr>
          <p:cNvPr id="12" name="TextBox 11">
            <a:extLst>
              <a:ext uri="{FF2B5EF4-FFF2-40B4-BE49-F238E27FC236}">
                <a16:creationId xmlns:a16="http://schemas.microsoft.com/office/drawing/2014/main" id="{85812D92-1D51-4921-8D91-7AEBC07C5ADB}"/>
              </a:ext>
            </a:extLst>
          </p:cNvPr>
          <p:cNvSpPr txBox="1"/>
          <p:nvPr/>
        </p:nvSpPr>
        <p:spPr>
          <a:xfrm>
            <a:off x="304800" y="1054496"/>
            <a:ext cx="8534400" cy="769441"/>
          </a:xfrm>
          <a:prstGeom prst="rect">
            <a:avLst/>
          </a:prstGeom>
          <a:solidFill>
            <a:schemeClr val="lt1">
              <a:alpha val="96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dirty="0"/>
              <a:t>1877-1954:  Jim Crow Laws</a:t>
            </a:r>
          </a:p>
        </p:txBody>
      </p:sp>
      <p:sp>
        <p:nvSpPr>
          <p:cNvPr id="10" name="TextBox 9">
            <a:extLst>
              <a:ext uri="{FF2B5EF4-FFF2-40B4-BE49-F238E27FC236}">
                <a16:creationId xmlns:a16="http://schemas.microsoft.com/office/drawing/2014/main" id="{058DE5BF-AF7B-4B92-9288-64FF756BDCB4}"/>
              </a:ext>
            </a:extLst>
          </p:cNvPr>
          <p:cNvSpPr txBox="1"/>
          <p:nvPr/>
        </p:nvSpPr>
        <p:spPr>
          <a:xfrm>
            <a:off x="304800" y="1996836"/>
            <a:ext cx="3156857" cy="1200329"/>
          </a:xfrm>
          <a:prstGeom prst="rect">
            <a:avLst/>
          </a:prstGeom>
          <a:solidFill>
            <a:schemeClr val="bg1">
              <a:alpha val="80000"/>
            </a:schemeClr>
          </a:solidFill>
        </p:spPr>
        <p:txBody>
          <a:bodyPr wrap="square" rtlCol="0">
            <a:spAutoFit/>
          </a:bodyPr>
          <a:lstStyle/>
          <a:p>
            <a:r>
              <a:rPr lang="en-GB" dirty="0"/>
              <a:t>Although the Constitution had been changed, there was little will to ensure the southern states complied.</a:t>
            </a:r>
          </a:p>
        </p:txBody>
      </p:sp>
      <p:sp>
        <p:nvSpPr>
          <p:cNvPr id="11" name="TextBox 10">
            <a:extLst>
              <a:ext uri="{FF2B5EF4-FFF2-40B4-BE49-F238E27FC236}">
                <a16:creationId xmlns:a16="http://schemas.microsoft.com/office/drawing/2014/main" id="{D16DE7D2-C919-47F3-86B7-4AB5A4FB457D}"/>
              </a:ext>
            </a:extLst>
          </p:cNvPr>
          <p:cNvSpPr txBox="1"/>
          <p:nvPr/>
        </p:nvSpPr>
        <p:spPr>
          <a:xfrm>
            <a:off x="304799" y="3429000"/>
            <a:ext cx="3156857" cy="1200329"/>
          </a:xfrm>
          <a:prstGeom prst="rect">
            <a:avLst/>
          </a:prstGeom>
          <a:solidFill>
            <a:schemeClr val="bg1">
              <a:alpha val="82000"/>
            </a:schemeClr>
          </a:solidFill>
        </p:spPr>
        <p:txBody>
          <a:bodyPr wrap="square" rtlCol="0">
            <a:spAutoFit/>
          </a:bodyPr>
          <a:lstStyle/>
          <a:p>
            <a:r>
              <a:rPr lang="en-GB" dirty="0"/>
              <a:t>State laws were passed which discriminated against black people.  These were referred to as ‘Jim Crow Laws’.</a:t>
            </a:r>
          </a:p>
        </p:txBody>
      </p:sp>
      <p:sp>
        <p:nvSpPr>
          <p:cNvPr id="15" name="TextBox 14">
            <a:extLst>
              <a:ext uri="{FF2B5EF4-FFF2-40B4-BE49-F238E27FC236}">
                <a16:creationId xmlns:a16="http://schemas.microsoft.com/office/drawing/2014/main" id="{0909F1F5-88DD-4D9E-B006-BEE9C1EADCEA}"/>
              </a:ext>
            </a:extLst>
          </p:cNvPr>
          <p:cNvSpPr txBox="1"/>
          <p:nvPr/>
        </p:nvSpPr>
        <p:spPr>
          <a:xfrm>
            <a:off x="304799" y="4850275"/>
            <a:ext cx="3156857" cy="1200329"/>
          </a:xfrm>
          <a:prstGeom prst="rect">
            <a:avLst/>
          </a:prstGeom>
          <a:solidFill>
            <a:schemeClr val="bg1">
              <a:alpha val="82000"/>
            </a:schemeClr>
          </a:solidFill>
        </p:spPr>
        <p:txBody>
          <a:bodyPr wrap="square" rtlCol="0">
            <a:spAutoFit/>
          </a:bodyPr>
          <a:lstStyle/>
          <a:p>
            <a:r>
              <a:rPr lang="en-GB" dirty="0"/>
              <a:t>These were permitted by the Federal government on the basis that ‘separate but equal’ facilities were being provided.</a:t>
            </a:r>
          </a:p>
        </p:txBody>
      </p:sp>
    </p:spTree>
    <p:extLst>
      <p:ext uri="{BB962C8B-B14F-4D97-AF65-F5344CB8AC3E}">
        <p14:creationId xmlns:p14="http://schemas.microsoft.com/office/powerpoint/2010/main" val="141041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5-02-09 at 12.07.14 PM.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8" name="Rectangle 7"/>
          <p:cNvSpPr/>
          <p:nvPr/>
        </p:nvSpPr>
        <p:spPr>
          <a:xfrm>
            <a:off x="0" y="0"/>
            <a:ext cx="9144000" cy="785545"/>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Activate Activity</a:t>
            </a:r>
            <a:br>
              <a:rPr lang="en-US" sz="3200" dirty="0">
                <a:solidFill>
                  <a:prstClr val="white"/>
                </a:solidFill>
              </a:rPr>
            </a:br>
            <a:endParaRPr lang="en-US" sz="3200" b="1" dirty="0">
              <a:solidFill>
                <a:srgbClr val="FFFFFF"/>
              </a:solidFill>
              <a:cs typeface="Arial"/>
            </a:endParaRPr>
          </a:p>
        </p:txBody>
      </p:sp>
      <p:pic>
        <p:nvPicPr>
          <p:cNvPr id="1026" name="Picture 2" descr="http://media.npr.org/assets/img/2014/01/17/53016750_wide-70b3d978cc12760cd12aa83b99a258443cbca7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5"/>
          <a:stretch/>
        </p:blipFill>
        <p:spPr bwMode="auto">
          <a:xfrm>
            <a:off x="0" y="792057"/>
            <a:ext cx="9133490" cy="53866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7352" y="5653984"/>
            <a:ext cx="5197367" cy="369332"/>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hlinkClick r:id="rId5"/>
              </a:rPr>
              <a:t>https://www.youtube.com/watch?v=bO7FQsCcbD8</a:t>
            </a:r>
            <a:r>
              <a:rPr lang="en-US" dirty="0"/>
              <a:t> </a:t>
            </a:r>
          </a:p>
        </p:txBody>
      </p:sp>
      <p:sp>
        <p:nvSpPr>
          <p:cNvPr id="9" name="TextBox 8"/>
          <p:cNvSpPr txBox="1"/>
          <p:nvPr/>
        </p:nvSpPr>
        <p:spPr>
          <a:xfrm>
            <a:off x="357352" y="945931"/>
            <a:ext cx="5339250"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a:t>Find out about the following;</a:t>
            </a:r>
          </a:p>
          <a:p>
            <a:pPr marL="457200" indent="-457200">
              <a:buAutoNum type="arabicPeriod"/>
            </a:pPr>
            <a:r>
              <a:rPr lang="en-US" sz="2000" dirty="0"/>
              <a:t>The </a:t>
            </a:r>
            <a:r>
              <a:rPr lang="en-US" sz="2000" b="1" dirty="0"/>
              <a:t>political system</a:t>
            </a:r>
            <a:r>
              <a:rPr lang="en-US" sz="2000" dirty="0"/>
              <a:t> within America and how it works.  </a:t>
            </a:r>
          </a:p>
          <a:p>
            <a:pPr marL="457200" indent="-457200">
              <a:buAutoNum type="arabicPeriod"/>
            </a:pPr>
            <a:r>
              <a:rPr lang="en-US" sz="2000" dirty="0"/>
              <a:t>The </a:t>
            </a:r>
            <a:r>
              <a:rPr lang="en-US" sz="2000" b="1" dirty="0"/>
              <a:t>American Constitution</a:t>
            </a:r>
            <a:r>
              <a:rPr lang="en-US" sz="2000" dirty="0"/>
              <a:t> and exactly which civil rights are written into it.</a:t>
            </a:r>
          </a:p>
        </p:txBody>
      </p:sp>
      <p:sp>
        <p:nvSpPr>
          <p:cNvPr id="10" name="Oval 9"/>
          <p:cNvSpPr/>
          <p:nvPr/>
        </p:nvSpPr>
        <p:spPr>
          <a:xfrm>
            <a:off x="262758" y="4783862"/>
            <a:ext cx="1681655" cy="7987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Videos</a:t>
            </a:r>
          </a:p>
        </p:txBody>
      </p:sp>
      <p:sp>
        <p:nvSpPr>
          <p:cNvPr id="11" name="TextBox 10"/>
          <p:cNvSpPr txBox="1"/>
          <p:nvPr/>
        </p:nvSpPr>
        <p:spPr>
          <a:xfrm>
            <a:off x="6249283" y="1661548"/>
            <a:ext cx="2564524"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dirty="0"/>
              <a:t>Use your textbook and create notes using pages 12-15</a:t>
            </a:r>
          </a:p>
        </p:txBody>
      </p:sp>
      <p:pic>
        <p:nvPicPr>
          <p:cNvPr id="1032" name="Picture 8" descr="http://www2.palomar.edu/pages/reading/files/2015/09/keep-calm-and-love-reading-6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2370" y="1678301"/>
            <a:ext cx="1878349" cy="2191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originals/47/8e/c8/478ec8eec7b7a684850aff59cb5fc1b9.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320" b="93089" l="2727" r="98231">
                        <a14:foregroundMark x1="4348" y1="29914" x2="4348" y2="29914"/>
                        <a14:foregroundMark x1="3758" y1="30778" x2="3758" y2="30778"/>
                        <a14:foregroundMark x1="5158" y1="42225" x2="5158" y2="42225"/>
                        <a14:foregroundMark x1="9875" y1="6587" x2="9875" y2="6587"/>
                        <a14:foregroundMark x1="8696" y1="6156" x2="8696" y2="6156"/>
                        <a14:foregroundMark x1="9359" y1="6156" x2="9359" y2="6156"/>
                        <a14:foregroundMark x1="10538" y1="5508" x2="10538" y2="5508"/>
                        <a14:foregroundMark x1="7959" y1="11015" x2="7959" y2="11015"/>
                        <a14:foregroundMark x1="8032" y1="8747" x2="8032" y2="8747"/>
                        <a14:foregroundMark x1="25940" y1="11015" x2="25940" y2="11015"/>
                        <a14:foregroundMark x1="9433" y1="5400" x2="9433" y2="5400"/>
                        <a14:foregroundMark x1="10980" y1="5076" x2="10980" y2="5076"/>
                        <a14:foregroundMark x1="10022" y1="5076" x2="10022" y2="5076"/>
                        <a14:foregroundMark x1="54311" y1="16739" x2="54311" y2="16739"/>
                        <a14:foregroundMark x1="54974" y1="18790" x2="54974" y2="18790"/>
                        <a14:foregroundMark x1="62417" y1="20842" x2="62417" y2="20842"/>
                        <a14:foregroundMark x1="62417" y1="20950" x2="62417" y2="20950"/>
                        <a14:foregroundMark x1="60206" y1="20950" x2="60206" y2="20950"/>
                        <a14:foregroundMark x1="57848" y1="19438" x2="57848" y2="19438"/>
                        <a14:foregroundMark x1="61533" y1="17603" x2="61533" y2="17603"/>
                        <a14:foregroundMark x1="65144" y1="23110" x2="65144" y2="23110"/>
                        <a14:foregroundMark x1="66839" y1="24730" x2="66839" y2="24730"/>
                        <a14:foregroundMark x1="68828" y1="26350" x2="68828" y2="26350"/>
                        <a14:foregroundMark x1="70818" y1="26566" x2="70818" y2="26566"/>
                        <a14:foregroundMark x1="72660" y1="28726" x2="72660" y2="28726"/>
                        <a14:foregroundMark x1="73839" y1="30130" x2="73839" y2="30130"/>
                        <a14:foregroundMark x1="63817" y1="18143" x2="63817" y2="18143"/>
                        <a14:foregroundMark x1="86220" y1="23974" x2="86220" y2="23974"/>
                        <a14:foregroundMark x1="86146" y1="23974" x2="86146" y2="23974"/>
                        <a14:foregroundMark x1="85630" y1="22678" x2="85630" y2="22678"/>
                        <a14:foregroundMark x1="85114" y1="26242" x2="85114" y2="26242"/>
                        <a14:foregroundMark x1="83051" y1="28942" x2="83051" y2="28942"/>
                        <a14:foregroundMark x1="81651" y1="28942" x2="81651" y2="28942"/>
                        <a14:foregroundMark x1="80619" y1="28942" x2="80619" y2="28942"/>
                        <a14:foregroundMark x1="88799" y1="22678" x2="88799" y2="22678"/>
                        <a14:foregroundMark x1="88946" y1="21274" x2="88946" y2="21274"/>
                        <a14:foregroundMark x1="89462" y1="19978" x2="89462" y2="19978"/>
                        <a14:foregroundMark x1="48784" y1="79266" x2="48784" y2="79266"/>
                        <a14:foregroundMark x1="47900" y1="83477" x2="47900" y2="83477"/>
                        <a14:foregroundMark x1="46352" y1="83153" x2="46352" y2="83153"/>
                        <a14:foregroundMark x1="46721" y1="86069" x2="46721" y2="86069"/>
                        <a14:foregroundMark x1="47973" y1="85961" x2="47973" y2="85961"/>
                        <a14:foregroundMark x1="48931" y1="89741" x2="48931" y2="89741"/>
                        <a14:foregroundMark x1="49005" y1="84989" x2="49005" y2="84989"/>
                        <a14:foregroundMark x1="49226" y1="82613" x2="49226" y2="82613"/>
                        <a14:foregroundMark x1="50037" y1="82289" x2="50037" y2="82289"/>
                        <a14:foregroundMark x1="51142" y1="82073" x2="51142" y2="82073"/>
                        <a14:foregroundMark x1="52616" y1="81965" x2="52616" y2="81965"/>
                        <a14:foregroundMark x1="44215" y1="83261" x2="44215" y2="83261"/>
                        <a14:foregroundMark x1="62933" y1="70734" x2="62933" y2="70734"/>
                        <a14:foregroundMark x1="59690" y1="70518" x2="59690" y2="70518"/>
                        <a14:foregroundMark x1="66691" y1="74082" x2="66691" y2="74082"/>
                        <a14:foregroundMark x1="73913" y1="74622" x2="73913" y2="74622"/>
                        <a14:foregroundMark x1="82019" y1="81965" x2="82019" y2="81965"/>
                        <a14:foregroundMark x1="84009" y1="88877" x2="84009" y2="88877"/>
                        <a14:foregroundMark x1="84598" y1="88769" x2="84598" y2="88769"/>
                        <a14:foregroundMark x1="84230" y1="88337" x2="84230" y2="88337"/>
                        <a14:foregroundMark x1="83419" y1="88877" x2="83419" y2="88877"/>
                        <a14:foregroundMark x1="84009" y1="89957" x2="84009" y2="89957"/>
                        <a14:foregroundMark x1="83493" y1="90605" x2="83493" y2="90605"/>
                        <a14:foregroundMark x1="82609" y1="90929" x2="82609" y2="90929"/>
                        <a14:foregroundMark x1="83861" y1="90065" x2="83861" y2="90065"/>
                        <a14:foregroundMark x1="84230" y1="88337" x2="84230" y2="88337"/>
                        <a14:foregroundMark x1="83861" y1="88877" x2="83861" y2="88877"/>
                        <a14:foregroundMark x1="80766" y1="77646" x2="80766" y2="77646"/>
                        <a14:foregroundMark x1="79440" y1="76566" x2="79440" y2="76566"/>
                        <a14:foregroundMark x1="79587" y1="79698" x2="79587" y2="79698"/>
                        <a14:foregroundMark x1="81282" y1="79698" x2="81282" y2="79698"/>
                        <a14:foregroundMark x1="81798" y1="79050" x2="81798" y2="79050"/>
                        <a14:foregroundMark x1="79366" y1="75054" x2="79366" y2="75054"/>
                        <a14:foregroundMark x1="51069" y1="65875" x2="51069" y2="65875"/>
                        <a14:foregroundMark x1="69492" y1="72894" x2="69492" y2="72894"/>
                        <a14:foregroundMark x1="70597" y1="73110" x2="70597" y2="73110"/>
                        <a14:foregroundMark x1="74503" y1="74190" x2="74503" y2="74190"/>
                        <a14:foregroundMark x1="73176" y1="74082" x2="73176" y2="74082"/>
                        <a14:foregroundMark x1="80840" y1="59287" x2="80840" y2="59287"/>
                        <a14:foregroundMark x1="83567" y1="56695" x2="83567" y2="56695"/>
                        <a14:foregroundMark x1="85999" y1="55724" x2="85999" y2="55724"/>
                        <a14:foregroundMark x1="87251" y1="54536" x2="87251" y2="54536"/>
                        <a14:foregroundMark x1="88136" y1="52592" x2="88136" y2="52592"/>
                        <a14:foregroundMark x1="72955" y1="42549" x2="72955" y2="42549"/>
                        <a14:foregroundMark x1="67502" y1="42009" x2="67502" y2="42009"/>
                        <a14:foregroundMark x1="65291" y1="40173" x2="65291" y2="40173"/>
                        <a14:foregroundMark x1="61385" y1="38661" x2="61385" y2="38661"/>
                        <a14:foregroundMark x1="57922" y1="36285" x2="57922" y2="36285"/>
                        <a14:foregroundMark x1="26087" y1="58423" x2="26087" y2="58423"/>
                        <a14:foregroundMark x1="8990" y1="52484" x2="8990" y2="52484"/>
                        <a14:foregroundMark x1="7811" y1="52268" x2="7811" y2="52268"/>
                        <a14:foregroundMark x1="47015" y1="88013" x2="47015" y2="88013"/>
                        <a14:foregroundMark x1="94473" y1="17171" x2="94473" y2="17171"/>
                        <a14:foregroundMark x1="91894" y1="21598" x2="91894" y2="21598"/>
                        <a14:foregroundMark x1="92778" y1="20194" x2="92778" y2="20194"/>
                        <a14:foregroundMark x1="94842" y1="20086" x2="94842" y2="20086"/>
                        <a14:foregroundMark x1="96094" y1="16955" x2="96094" y2="16955"/>
                        <a14:foregroundMark x1="97200" y1="16415" x2="97200" y2="16415"/>
                        <a14:foregroundMark x1="17465" y1="9071" x2="17465" y2="9071"/>
                        <a14:backgroundMark x1="69934" y1="76782" x2="69934" y2="76782"/>
                      </a14:backgroundRemoval>
                    </a14:imgEffect>
                  </a14:imgLayer>
                </a14:imgProps>
              </a:ext>
              <a:ext uri="{28A0092B-C50C-407E-A947-70E740481C1C}">
                <a14:useLocalDpi xmlns:a14="http://schemas.microsoft.com/office/drawing/2010/main" val="0"/>
              </a:ext>
            </a:extLst>
          </a:blip>
          <a:srcRect/>
          <a:stretch>
            <a:fillRect/>
          </a:stretch>
        </p:blipFill>
        <p:spPr bwMode="auto">
          <a:xfrm>
            <a:off x="6060680" y="56110"/>
            <a:ext cx="2708731" cy="18484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5222" y="3564733"/>
            <a:ext cx="5559983" cy="104644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hlinkClick r:id="rId9"/>
              </a:rPr>
              <a:t>http://www.ducksters.com/history/us_government.php</a:t>
            </a:r>
            <a:endParaRPr lang="en-US" dirty="0"/>
          </a:p>
          <a:p>
            <a:endParaRPr lang="en-US" sz="800" dirty="0"/>
          </a:p>
          <a:p>
            <a:r>
              <a:rPr lang="en-US" dirty="0">
                <a:hlinkClick r:id="rId10"/>
              </a:rPr>
              <a:t>http://news.bbc.co.uk/2/shared/spl/hi/americas/04/us_election/govt_system/html/introduction.stm</a:t>
            </a:r>
            <a:r>
              <a:rPr lang="en-US" dirty="0"/>
              <a:t> </a:t>
            </a:r>
          </a:p>
        </p:txBody>
      </p:sp>
      <p:sp>
        <p:nvSpPr>
          <p:cNvPr id="15" name="Oval 14"/>
          <p:cNvSpPr/>
          <p:nvPr/>
        </p:nvSpPr>
        <p:spPr>
          <a:xfrm>
            <a:off x="262758" y="2686597"/>
            <a:ext cx="2280746" cy="798786"/>
          </a:xfrm>
          <a:prstGeom prst="ellipse">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Websites</a:t>
            </a:r>
          </a:p>
        </p:txBody>
      </p:sp>
      <p:sp>
        <p:nvSpPr>
          <p:cNvPr id="12" name="Rounded Rectangle 11"/>
          <p:cNvSpPr/>
          <p:nvPr/>
        </p:nvSpPr>
        <p:spPr>
          <a:xfrm>
            <a:off x="5696602" y="5212607"/>
            <a:ext cx="3354240" cy="76078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Try creating your own diagram of the US system of government</a:t>
            </a:r>
          </a:p>
        </p:txBody>
      </p:sp>
    </p:spTree>
    <p:extLst>
      <p:ext uri="{BB962C8B-B14F-4D97-AF65-F5344CB8AC3E}">
        <p14:creationId xmlns:p14="http://schemas.microsoft.com/office/powerpoint/2010/main" val="138174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021" y="0"/>
            <a:ext cx="451297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5873" t="4452" r="15873" b="6507"/>
          <a:stretch/>
        </p:blipFill>
        <p:spPr bwMode="auto">
          <a:xfrm>
            <a:off x="8092964" y="115613"/>
            <a:ext cx="903891" cy="840828"/>
          </a:xfrm>
          <a:prstGeom prst="ellipse">
            <a:avLst/>
          </a:prstGeom>
          <a:ln w="9525">
            <a:solidFill>
              <a:schemeClr val="tx1"/>
            </a:solidFill>
            <a:miter lim="800000"/>
            <a:headEnd/>
            <a:tailEnd/>
          </a:ln>
          <a:effectLst>
            <a:glow rad="63500">
              <a:schemeClr val="accent1">
                <a:satMod val="175000"/>
                <a:alpha val="40000"/>
              </a:schemeClr>
            </a:glow>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2" name="Right Arrow 1"/>
          <p:cNvSpPr/>
          <p:nvPr/>
        </p:nvSpPr>
        <p:spPr>
          <a:xfrm>
            <a:off x="4152900" y="1392482"/>
            <a:ext cx="2552700" cy="457200"/>
          </a:xfrm>
          <a:prstGeom prst="righ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ight Arrow 11"/>
          <p:cNvSpPr/>
          <p:nvPr/>
        </p:nvSpPr>
        <p:spPr>
          <a:xfrm>
            <a:off x="4159758" y="3394841"/>
            <a:ext cx="2552700" cy="457200"/>
          </a:xfrm>
          <a:prstGeom prst="righ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ight Arrow 12"/>
          <p:cNvSpPr/>
          <p:nvPr/>
        </p:nvSpPr>
        <p:spPr>
          <a:xfrm>
            <a:off x="4194394" y="5410200"/>
            <a:ext cx="2552700" cy="457200"/>
          </a:xfrm>
          <a:prstGeom prst="righ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ounded Rectangle 2"/>
          <p:cNvSpPr/>
          <p:nvPr/>
        </p:nvSpPr>
        <p:spPr>
          <a:xfrm>
            <a:off x="266700" y="956441"/>
            <a:ext cx="3886200" cy="14478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Explain how the US system of government can make amendments to the</a:t>
            </a:r>
            <a:r>
              <a:rPr kumimoji="0" lang="en-US" sz="1800" b="0" i="0" u="none" strike="noStrike" kern="1200" cap="none" spc="0" normalizeH="0" noProof="0" dirty="0">
                <a:ln>
                  <a:noFill/>
                </a:ln>
                <a:solidFill>
                  <a:schemeClr val="tx1"/>
                </a:solidFill>
                <a:effectLst/>
                <a:uLnTx/>
                <a:uFillTx/>
                <a:latin typeface="Calibri"/>
                <a:ea typeface="+mn-ea"/>
                <a:cs typeface="+mn-cs"/>
              </a:rPr>
              <a:t> constitution difficult.</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4" name="Rounded Rectangle 13"/>
          <p:cNvSpPr/>
          <p:nvPr/>
        </p:nvSpPr>
        <p:spPr>
          <a:xfrm>
            <a:off x="273558" y="2899541"/>
            <a:ext cx="3886200" cy="14478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Explain </a:t>
            </a:r>
            <a:r>
              <a:rPr lang="en-US" dirty="0">
                <a:solidFill>
                  <a:schemeClr val="tx1"/>
                </a:solidFill>
                <a:latin typeface="Calibri"/>
              </a:rPr>
              <a:t>the balance of power between the federal and state governments</a:t>
            </a:r>
            <a:r>
              <a:rPr kumimoji="0" lang="en-US" sz="1800" b="0" i="0" u="none" strike="noStrike" kern="1200" cap="none" spc="0" normalizeH="0" baseline="0" noProof="0" dirty="0">
                <a:ln>
                  <a:noFill/>
                </a:ln>
                <a:solidFill>
                  <a:schemeClr val="tx1"/>
                </a:solidFill>
                <a:effectLst/>
                <a:uLnTx/>
                <a:uFillTx/>
                <a:latin typeface="Calibri"/>
                <a:ea typeface="+mn-ea"/>
                <a:cs typeface="+mn-cs"/>
              </a:rPr>
              <a:t>.</a:t>
            </a:r>
          </a:p>
        </p:txBody>
      </p:sp>
      <p:sp>
        <p:nvSpPr>
          <p:cNvPr id="15" name="Rounded Rectangle 14"/>
          <p:cNvSpPr/>
          <p:nvPr/>
        </p:nvSpPr>
        <p:spPr>
          <a:xfrm>
            <a:off x="308194" y="4914900"/>
            <a:ext cx="3886200" cy="14478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libri"/>
                <a:ea typeface="+mn-ea"/>
                <a:cs typeface="+mn-cs"/>
              </a:rPr>
              <a:t>Describe the key features of the executive, legislative and judicial branch of the US system of government.</a:t>
            </a:r>
          </a:p>
        </p:txBody>
      </p:sp>
      <p:sp>
        <p:nvSpPr>
          <p:cNvPr id="11" name="Rectangle 10"/>
          <p:cNvSpPr/>
          <p:nvPr/>
        </p:nvSpPr>
        <p:spPr>
          <a:xfrm>
            <a:off x="0" y="0"/>
            <a:ext cx="4631021"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7484" rtl="0" eaLnBrk="1" fontAlgn="base" latinLnBrk="0" hangingPunct="0">
              <a:lnSpc>
                <a:spcPct val="93000"/>
              </a:lnSpc>
              <a:spcBef>
                <a:spcPct val="0"/>
              </a:spcBef>
              <a:spcAft>
                <a:spcPct val="0"/>
              </a:spcAft>
              <a:buClr>
                <a:srgbClr val="000000"/>
              </a:buClr>
              <a:buSzPct val="100000"/>
              <a:buFontTx/>
              <a:buNone/>
              <a:tabLst/>
              <a:defRPr/>
            </a:pPr>
            <a:endParaRPr kumimoji="0" lang="en-US" sz="3200" b="0" i="0" u="none" strike="noStrike" kern="1200" cap="none" spc="0" normalizeH="0" baseline="0" noProof="0" dirty="0">
              <a:ln>
                <a:noFill/>
              </a:ln>
              <a:solidFill>
                <a:prstClr val="white"/>
              </a:solidFill>
              <a:effectLst/>
              <a:uLnTx/>
              <a:uFillTx/>
              <a:latin typeface="Kristen ITC" panose="03050502040202030202" pitchFamily="66" charset="0"/>
              <a:ea typeface="+mn-ea"/>
              <a:cs typeface="+mn-cs"/>
            </a:endParaRPr>
          </a:p>
          <a:p>
            <a:pPr marL="0" marR="0" lvl="0" indent="0" algn="ctr" defTabSz="407484" rtl="0" eaLnBrk="1" fontAlgn="base" latinLnBrk="0" hangingPunct="0">
              <a:lnSpc>
                <a:spcPct val="93000"/>
              </a:lnSpc>
              <a:spcBef>
                <a:spcPct val="0"/>
              </a:spcBef>
              <a:spcAft>
                <a:spcPct val="0"/>
              </a:spcAft>
              <a:buClr>
                <a:srgbClr val="000000"/>
              </a:buClr>
              <a:buSzPct val="100000"/>
              <a:buFontTx/>
              <a:buNone/>
              <a:tabLst/>
              <a:defRPr/>
            </a:pPr>
            <a:r>
              <a:rPr lang="en-US" sz="3200" dirty="0">
                <a:solidFill>
                  <a:prstClr val="white"/>
                </a:solidFill>
                <a:latin typeface="Kristen ITC" panose="03050502040202030202" pitchFamily="66" charset="0"/>
              </a:rPr>
              <a:t>Demonstrate</a:t>
            </a:r>
            <a:b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86052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Screen Shot 2015-02-09 at 12.07.14 PM.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8" name="Rectangle 7"/>
          <p:cNvSpPr/>
          <p:nvPr/>
        </p:nvSpPr>
        <p:spPr>
          <a:xfrm>
            <a:off x="0" y="0"/>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7484" rtl="0" eaLnBrk="1" fontAlgn="base" latinLnBrk="0" hangingPunct="0">
              <a:lnSpc>
                <a:spcPct val="93000"/>
              </a:lnSpc>
              <a:spcBef>
                <a:spcPct val="0"/>
              </a:spcBef>
              <a:spcAft>
                <a:spcPct val="0"/>
              </a:spcAft>
              <a:buClr>
                <a:srgbClr val="000000"/>
              </a:buClr>
              <a:buSzPct val="100000"/>
              <a:buFontTx/>
              <a:buNone/>
              <a:tabLst/>
              <a:defRPr/>
            </a:pPr>
            <a:endParaRPr kumimoji="0" lang="en-US" sz="3200" b="0" i="0" u="none" strike="noStrike" kern="1200" cap="none" spc="0" normalizeH="0" baseline="0" noProof="0" dirty="0">
              <a:ln>
                <a:noFill/>
              </a:ln>
              <a:solidFill>
                <a:prstClr val="white"/>
              </a:solidFill>
              <a:effectLst/>
              <a:uLnTx/>
              <a:uFillTx/>
              <a:latin typeface="Kristen ITC" panose="03050502040202030202" pitchFamily="66" charset="0"/>
              <a:ea typeface="+mn-ea"/>
              <a:cs typeface="+mn-cs"/>
            </a:endParaRPr>
          </a:p>
          <a:p>
            <a:pPr marL="0" marR="0" lvl="0" indent="0" algn="ctr" defTabSz="407484" rtl="0" eaLnBrk="1" fontAlgn="base" latinLnBrk="0" hangingPunct="0">
              <a:lnSpc>
                <a:spcPct val="93000"/>
              </a:lnSpc>
              <a:spcBef>
                <a:spcPct val="0"/>
              </a:spcBef>
              <a:spcAft>
                <a:spcPct val="0"/>
              </a:spcAft>
              <a:buClr>
                <a:srgbClr val="000000"/>
              </a:buClr>
              <a:buSzPct val="100000"/>
              <a:buFontTx/>
              <a:buNone/>
              <a:tabLst/>
              <a:defRPr/>
            </a:pPr>
            <a:r>
              <a:rPr lang="en-US" sz="3200" noProof="0" dirty="0">
                <a:solidFill>
                  <a:prstClr val="white"/>
                </a:solidFill>
                <a:latin typeface="Kristen ITC" panose="03050502040202030202" pitchFamily="66" charset="0"/>
              </a:rPr>
              <a:t>Consolidate</a:t>
            </a:r>
            <a:b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Arial"/>
            </a:endParaRPr>
          </a:p>
        </p:txBody>
      </p:sp>
      <p:pic>
        <p:nvPicPr>
          <p:cNvPr id="1026" name="Picture 2" descr="http://media.npr.org/assets/img/2014/01/17/53016750_wide-70b3d978cc12760cd12aa83b99a258443cbca7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5"/>
          <a:stretch/>
        </p:blipFill>
        <p:spPr bwMode="auto">
          <a:xfrm>
            <a:off x="0" y="761724"/>
            <a:ext cx="9133490" cy="54169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451945" y="1207234"/>
            <a:ext cx="8229600" cy="4525963"/>
          </a:xfrm>
          <a:prstGeom prst="rect">
            <a:avLst/>
          </a:prstGeom>
        </p:spPr>
        <p:style>
          <a:lnRef idx="2">
            <a:schemeClr val="accent6"/>
          </a:lnRef>
          <a:fillRef idx="1">
            <a:schemeClr val="lt1"/>
          </a:fillRef>
          <a:effectRef idx="0">
            <a:schemeClr val="accent6"/>
          </a:effectRef>
          <a:fontRef idx="minor">
            <a:schemeClr val="dk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pPr>
            <a:r>
              <a:rPr lang="en-GB" sz="2200" dirty="0">
                <a:latin typeface="Calibri" pitchFamily="34" charset="0"/>
              </a:rPr>
              <a:t>As a result of the lesson today I:</a:t>
            </a:r>
          </a:p>
          <a:p>
            <a:pPr>
              <a:lnSpc>
                <a:spcPct val="90000"/>
              </a:lnSpc>
              <a:buFontTx/>
              <a:buNone/>
            </a:pPr>
            <a:endParaRPr lang="en-GB" sz="2200" dirty="0">
              <a:latin typeface="Calibri" pitchFamily="34" charset="0"/>
            </a:endParaRPr>
          </a:p>
          <a:p>
            <a:pPr>
              <a:lnSpc>
                <a:spcPct val="90000"/>
              </a:lnSpc>
              <a:buFontTx/>
              <a:buNone/>
            </a:pPr>
            <a:r>
              <a:rPr lang="en-GB" b="1" dirty="0">
                <a:latin typeface="Calibri" pitchFamily="34" charset="0"/>
              </a:rPr>
              <a:t>Know</a:t>
            </a:r>
            <a:r>
              <a:rPr lang="en-GB" dirty="0">
                <a:latin typeface="Calibri" pitchFamily="34" charset="0"/>
              </a:rPr>
              <a:t>…</a:t>
            </a:r>
          </a:p>
          <a:p>
            <a:pPr>
              <a:lnSpc>
                <a:spcPct val="90000"/>
              </a:lnSpc>
              <a:buFontTx/>
              <a:buNone/>
            </a:pPr>
            <a:endParaRPr lang="en-GB" dirty="0">
              <a:latin typeface="Calibri" pitchFamily="34" charset="0"/>
            </a:endParaRPr>
          </a:p>
          <a:p>
            <a:pPr>
              <a:lnSpc>
                <a:spcPct val="90000"/>
              </a:lnSpc>
              <a:buFontTx/>
              <a:buNone/>
            </a:pPr>
            <a:endParaRPr lang="en-GB" dirty="0">
              <a:latin typeface="Calibri" pitchFamily="34" charset="0"/>
            </a:endParaRPr>
          </a:p>
          <a:p>
            <a:pPr>
              <a:lnSpc>
                <a:spcPct val="90000"/>
              </a:lnSpc>
              <a:buFontTx/>
              <a:buNone/>
            </a:pPr>
            <a:r>
              <a:rPr lang="en-GB" b="1" dirty="0">
                <a:latin typeface="Calibri" pitchFamily="34" charset="0"/>
              </a:rPr>
              <a:t>Understand</a:t>
            </a:r>
            <a:r>
              <a:rPr lang="en-GB" dirty="0">
                <a:latin typeface="Calibri" pitchFamily="34" charset="0"/>
              </a:rPr>
              <a:t>…</a:t>
            </a:r>
          </a:p>
          <a:p>
            <a:pPr>
              <a:lnSpc>
                <a:spcPct val="90000"/>
              </a:lnSpc>
              <a:buFontTx/>
              <a:buNone/>
            </a:pPr>
            <a:endParaRPr lang="en-GB" dirty="0">
              <a:latin typeface="Calibri" pitchFamily="34" charset="0"/>
            </a:endParaRPr>
          </a:p>
          <a:p>
            <a:pPr>
              <a:lnSpc>
                <a:spcPct val="90000"/>
              </a:lnSpc>
              <a:buFontTx/>
              <a:buNone/>
            </a:pPr>
            <a:endParaRPr lang="en-GB" dirty="0">
              <a:latin typeface="Calibri" pitchFamily="34" charset="0"/>
            </a:endParaRPr>
          </a:p>
          <a:p>
            <a:pPr>
              <a:lnSpc>
                <a:spcPct val="90000"/>
              </a:lnSpc>
              <a:buFontTx/>
              <a:buNone/>
            </a:pPr>
            <a:r>
              <a:rPr lang="en-GB" dirty="0">
                <a:latin typeface="Calibri" pitchFamily="34" charset="0"/>
              </a:rPr>
              <a:t>Can use the </a:t>
            </a:r>
            <a:r>
              <a:rPr lang="en-GB" b="1" dirty="0">
                <a:latin typeface="Calibri" pitchFamily="34" charset="0"/>
              </a:rPr>
              <a:t>information</a:t>
            </a:r>
            <a:r>
              <a:rPr lang="en-GB" dirty="0">
                <a:latin typeface="Calibri" pitchFamily="34" charset="0"/>
              </a:rPr>
              <a:t> to….</a:t>
            </a:r>
          </a:p>
          <a:p>
            <a:pPr>
              <a:lnSpc>
                <a:spcPct val="90000"/>
              </a:lnSpc>
              <a:buFontTx/>
              <a:buNone/>
            </a:pPr>
            <a:endParaRPr lang="en-GB" dirty="0">
              <a:latin typeface="Calibri" pitchFamily="34" charset="0"/>
            </a:endParaRPr>
          </a:p>
        </p:txBody>
      </p:sp>
      <p:pic>
        <p:nvPicPr>
          <p:cNvPr id="10" name="Picture 2" descr="http://www.really-learn-english.com/image-files/lette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615" y="2067063"/>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clipartkid.com/images/396/download-png-download-eps-download-zip-email-bookmark-report-AN74zp-clipa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865" y="22194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okclipart.com/img6/zwtqhvbirgchdtrudjfg.jpg"/>
          <p:cNvPicPr>
            <a:picLocks noChangeAspect="1" noChangeArrowheads="1"/>
          </p:cNvPicPr>
          <p:nvPr/>
        </p:nvPicPr>
        <p:blipFill rotWithShape="1">
          <a:blip r:embed="rId7">
            <a:extLst>
              <a:ext uri="{28A0092B-C50C-407E-A947-70E740481C1C}">
                <a14:useLocalDpi xmlns:a14="http://schemas.microsoft.com/office/drawing/2010/main" val="0"/>
              </a:ext>
            </a:extLst>
          </a:blip>
          <a:srcRect l="27917" r="28083"/>
          <a:stretch/>
        </p:blipFill>
        <p:spPr bwMode="auto">
          <a:xfrm>
            <a:off x="7326263" y="1762263"/>
            <a:ext cx="107289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9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685800"/>
            <a:chOff x="0" y="4580821"/>
            <a:chExt cx="9144000" cy="562681"/>
          </a:xfrm>
        </p:grpSpPr>
        <p:sp>
          <p:nvSpPr>
            <p:cNvPr id="4" name="Rectangle 3"/>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5" name="Picture 4" descr="Screen Shot 2015-02-09 at 12.07.14 PM.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6" name="Picture 5" descr="GEMS_PhotoLogo_9_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7" name="Rectangle 6"/>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rPr>
              <a:t>USA</a:t>
            </a:r>
            <a:br>
              <a:rPr lang="en-US" sz="3200" dirty="0">
                <a:solidFill>
                  <a:prstClr val="white"/>
                </a:solidFill>
              </a:rPr>
            </a:br>
            <a:endParaRPr lang="en-US" sz="3200" b="1" dirty="0">
              <a:solidFill>
                <a:srgbClr val="FFFFFF"/>
              </a:solidFill>
              <a:cs typeface="Arial"/>
            </a:endParaRPr>
          </a:p>
        </p:txBody>
      </p:sp>
      <p:pic>
        <p:nvPicPr>
          <p:cNvPr id="2" name="Picture 2" descr="http://www.usa.com/img/demo_u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929"/>
            <a:ext cx="91440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245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5-02-09 at 12.07.14 PM.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8" name="Rectangle 7"/>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PAPER 1:  Rights and Protest</a:t>
            </a:r>
            <a:br>
              <a:rPr lang="en-US" sz="3200" dirty="0">
                <a:solidFill>
                  <a:prstClr val="white"/>
                </a:solidFill>
              </a:rPr>
            </a:br>
            <a:endParaRPr lang="en-US" sz="3200" b="1" dirty="0">
              <a:solidFill>
                <a:srgbClr val="FFFFFF"/>
              </a:solidFill>
              <a:cs typeface="Arial"/>
            </a:endParaRPr>
          </a:p>
        </p:txBody>
      </p:sp>
      <p:sp>
        <p:nvSpPr>
          <p:cNvPr id="9" name="TextBox 8"/>
          <p:cNvSpPr txBox="1"/>
          <p:nvPr/>
        </p:nvSpPr>
        <p:spPr>
          <a:xfrm>
            <a:off x="262759" y="987972"/>
            <a:ext cx="8607972" cy="2154436"/>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t>What will you study?</a:t>
            </a:r>
          </a:p>
          <a:p>
            <a:r>
              <a:rPr lang="en-US" dirty="0"/>
              <a:t>You will explore two significant movements in the quest for basic human-rights in the mid-twentieth century.</a:t>
            </a:r>
          </a:p>
          <a:p>
            <a:endParaRPr lang="en-US" dirty="0"/>
          </a:p>
          <a:p>
            <a:r>
              <a:rPr lang="en-US" sz="2000" b="1" dirty="0"/>
              <a:t>The two case studies are from different region;</a:t>
            </a:r>
          </a:p>
          <a:p>
            <a:r>
              <a:rPr lang="en-US" dirty="0"/>
              <a:t>Case Study One: The Civil Rights Movement in the USA, 1954-1965.</a:t>
            </a:r>
          </a:p>
          <a:p>
            <a:r>
              <a:rPr lang="en-US" dirty="0"/>
              <a:t>Case Study Two: Apartheid in South Africa, 1948-1964</a:t>
            </a:r>
          </a:p>
        </p:txBody>
      </p:sp>
      <p:sp>
        <p:nvSpPr>
          <p:cNvPr id="10" name="TextBox 9"/>
          <p:cNvSpPr txBox="1"/>
          <p:nvPr/>
        </p:nvSpPr>
        <p:spPr>
          <a:xfrm>
            <a:off x="262759" y="3447393"/>
            <a:ext cx="8607972" cy="1292662"/>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t>How will you be assessed?</a:t>
            </a:r>
          </a:p>
          <a:p>
            <a:r>
              <a:rPr lang="en-US" dirty="0"/>
              <a:t>You will answer 4 source-based questions in a 1 hour exam.</a:t>
            </a:r>
          </a:p>
          <a:p>
            <a:endParaRPr lang="en-US" dirty="0"/>
          </a:p>
          <a:p>
            <a:r>
              <a:rPr lang="en-US" dirty="0"/>
              <a:t>HL = 20%, SL = 30%</a:t>
            </a:r>
          </a:p>
        </p:txBody>
      </p:sp>
      <p:pic>
        <p:nvPicPr>
          <p:cNvPr id="11" name="Picture 4" descr="http://themefantasy.com/wp-content/uploads/2016/06/right-300x240.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00" b="96250" l="5667" r="97667"/>
                    </a14:imgEffect>
                  </a14:imgLayer>
                </a14:imgProps>
              </a:ext>
              <a:ext uri="{28A0092B-C50C-407E-A947-70E740481C1C}">
                <a14:useLocalDpi xmlns:a14="http://schemas.microsoft.com/office/drawing/2010/main" val="0"/>
              </a:ext>
            </a:extLst>
          </a:blip>
          <a:srcRect/>
          <a:stretch>
            <a:fillRect/>
          </a:stretch>
        </p:blipFill>
        <p:spPr bwMode="auto">
          <a:xfrm>
            <a:off x="6461190" y="4007569"/>
            <a:ext cx="2409541" cy="192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41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a:spLocks noChangeArrowheads="1"/>
          </p:cNvSpPr>
          <p:nvPr/>
        </p:nvSpPr>
        <p:spPr bwMode="auto">
          <a:xfrm>
            <a:off x="107950" y="1125538"/>
            <a:ext cx="3902075" cy="42227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Arial"/>
              </a:rPr>
              <a:t>Learning Objective</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5" name="Rounded Rectangle 4"/>
          <p:cNvSpPr>
            <a:spLocks noChangeArrowheads="1"/>
          </p:cNvSpPr>
          <p:nvPr/>
        </p:nvSpPr>
        <p:spPr bwMode="auto">
          <a:xfrm>
            <a:off x="131763" y="3440036"/>
            <a:ext cx="3902075" cy="423863"/>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n-ea"/>
                <a:cs typeface="Arial"/>
              </a:rPr>
              <a:t>Learning Outcomes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6" name="Rounded Rectangle 5"/>
          <p:cNvSpPr>
            <a:spLocks noChangeArrowheads="1"/>
          </p:cNvSpPr>
          <p:nvPr/>
        </p:nvSpPr>
        <p:spPr bwMode="auto">
          <a:xfrm>
            <a:off x="185738" y="3949223"/>
            <a:ext cx="2922587" cy="2792890"/>
          </a:xfrm>
          <a:prstGeom prst="roundRect">
            <a:avLst>
              <a:gd name="adj" fmla="val 16667"/>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40000"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Grade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can describe the different branches of the US system of government.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7"/>
          <p:cNvSpPr>
            <a:spLocks noChangeArrowheads="1"/>
          </p:cNvSpPr>
          <p:nvPr/>
        </p:nvSpPr>
        <p:spPr bwMode="auto">
          <a:xfrm>
            <a:off x="3248025" y="3949223"/>
            <a:ext cx="2876550" cy="2792890"/>
          </a:xfrm>
          <a:prstGeom prst="roundRect">
            <a:avLst>
              <a:gd name="adj" fmla="val 16667"/>
            </a:avLst>
          </a:prstGeom>
          <a:gradFill rotWithShape="1">
            <a:gsLst>
              <a:gs pos="0">
                <a:srgbClr val="F0EAF9"/>
              </a:gs>
              <a:gs pos="64999">
                <a:srgbClr val="D9CBEE"/>
              </a:gs>
              <a:gs pos="100000">
                <a:srgbClr val="C9B5E8"/>
              </a:gs>
            </a:gsLst>
            <a:lin ang="5400000" scaled="1"/>
          </a:gradFill>
          <a:ln w="9525">
            <a:solidFill>
              <a:srgbClr val="7D60A0"/>
            </a:solidFill>
            <a:round/>
            <a:headEnd/>
            <a:tailEnd/>
          </a:ln>
          <a:effectLst>
            <a:outerShdw blurRad="40000"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Grade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can</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explain the balance of power between the central government and individual states.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p:cNvSpPr>
            <a:spLocks noChangeArrowheads="1"/>
          </p:cNvSpPr>
          <p:nvPr/>
        </p:nvSpPr>
        <p:spPr bwMode="auto">
          <a:xfrm>
            <a:off x="6230938" y="3949223"/>
            <a:ext cx="2724150" cy="2792890"/>
          </a:xfrm>
          <a:prstGeom prst="roundRect">
            <a:avLst>
              <a:gd name="adj" fmla="val 16667"/>
            </a:avLst>
          </a:prstGeom>
          <a:gradFill rotWithShape="1">
            <a:gsLst>
              <a:gs pos="0">
                <a:srgbClr val="F5FFE6"/>
              </a:gs>
              <a:gs pos="64999">
                <a:srgbClr val="E4FDC2"/>
              </a:gs>
              <a:gs pos="100000">
                <a:srgbClr val="DAFDA7"/>
              </a:gs>
            </a:gsLst>
            <a:lin ang="5400000" scaled="1"/>
          </a:gradFill>
          <a:ln w="9525">
            <a:solidFill>
              <a:srgbClr val="98B954"/>
            </a:solidFill>
            <a:round/>
            <a:headEnd/>
            <a:tailEnd/>
          </a:ln>
          <a:effectLst>
            <a:outerShdw blurRad="40000" dist="20000" dir="5400000" rotWithShape="0">
              <a:srgbClr val="808080">
                <a:alpha val="37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62626"/>
                </a:solidFill>
                <a:effectLst/>
                <a:uLnTx/>
                <a:uFillTx/>
                <a:latin typeface="Arial"/>
                <a:ea typeface="+mn-ea"/>
                <a:cs typeface="Arial"/>
              </a:rPr>
              <a:t>Grade 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62626"/>
                </a:solidFill>
                <a:effectLst/>
                <a:uLnTx/>
                <a:uFillTx/>
                <a:latin typeface="Arial"/>
                <a:cs typeface="Arial"/>
              </a:rPr>
              <a:t>You </a:t>
            </a:r>
            <a:r>
              <a:rPr lang="en-US" sz="2000" dirty="0">
                <a:solidFill>
                  <a:srgbClr val="262626"/>
                </a:solidFill>
                <a:latin typeface="Arial"/>
                <a:cs typeface="Arial"/>
              </a:rPr>
              <a:t>can explain what barriers the US system of government presented to Civil Rights law amendments.</a:t>
            </a:r>
            <a:endParaRPr kumimoji="0" lang="en-US" sz="2000" b="0" i="0" u="none" strike="noStrike" kern="1200" cap="none" spc="0" normalizeH="0" baseline="0" noProof="0" dirty="0">
              <a:ln>
                <a:noFill/>
              </a:ln>
              <a:solidFill>
                <a:srgbClr val="262626"/>
              </a:solidFill>
              <a:effectLst/>
              <a:uLnTx/>
              <a:uFillTx/>
              <a:latin typeface="Calibri" panose="020F0502020204030204"/>
            </a:endParaRPr>
          </a:p>
        </p:txBody>
      </p:sp>
      <p:sp>
        <p:nvSpPr>
          <p:cNvPr id="5127" name="Rectangle 6"/>
          <p:cNvSpPr>
            <a:spLocks noChangeArrowheads="1"/>
          </p:cNvSpPr>
          <p:nvPr/>
        </p:nvSpPr>
        <p:spPr bwMode="auto">
          <a:xfrm>
            <a:off x="150292" y="1815391"/>
            <a:ext cx="61954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342900" marR="0" lvl="0" indent="-342900" algn="l" defTabSz="914400" rtl="0" eaLnBrk="1" fontAlgn="auto" latinLnBrk="0" hangingPunct="1">
              <a:lnSpc>
                <a:spcPct val="100000"/>
              </a:lnSpc>
              <a:spcBef>
                <a:spcPct val="0"/>
              </a:spcBef>
              <a:spcAft>
                <a:spcPts val="0"/>
              </a:spcAft>
              <a:buClrTx/>
              <a:buSzTx/>
              <a:buFontTx/>
              <a:buAutoNum type="arabicPeriod"/>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To know</a:t>
            </a:r>
            <a:r>
              <a:rPr kumimoji="0" lang="en-GB" altLang="en-US" sz="2000" b="0"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what the term ‘Civil Rights’ means within the American constitution.</a:t>
            </a: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342900" marR="0" lvl="0" indent="-342900" algn="l" defTabSz="914400" rtl="0" eaLnBrk="1" fontAlgn="auto" latinLnBrk="0" hangingPunct="1">
              <a:lnSpc>
                <a:spcPct val="100000"/>
              </a:lnSpc>
              <a:spcBef>
                <a:spcPct val="0"/>
              </a:spcBef>
              <a:spcAft>
                <a:spcPts val="0"/>
              </a:spcAft>
              <a:buClrTx/>
              <a:buSzTx/>
              <a:buFontTx/>
              <a:buAutoNum type="arabicPeriod"/>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To know how the US</a:t>
            </a:r>
            <a:r>
              <a:rPr kumimoji="0" lang="en-GB" altLang="en-US" sz="2000" b="0"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system of government works.</a:t>
            </a:r>
            <a:endPar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 name="Rectangle 1"/>
          <p:cNvSpPr>
            <a:spLocks noChangeArrowheads="1"/>
          </p:cNvSpPr>
          <p:nvPr/>
        </p:nvSpPr>
        <p:spPr bwMode="auto">
          <a:xfrm>
            <a:off x="6442841" y="1125538"/>
            <a:ext cx="2512247" cy="2742723"/>
          </a:xfrm>
          <a:prstGeom prst="rect">
            <a:avLst/>
          </a:prstGeom>
          <a:solidFill>
            <a:srgbClr val="FFFF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sng" strike="noStrike" kern="1200" cap="none" spc="0" normalizeH="0" baseline="0" noProof="0" dirty="0">
                <a:ln>
                  <a:noFill/>
                </a:ln>
                <a:solidFill>
                  <a:srgbClr val="262626"/>
                </a:solidFill>
                <a:effectLst/>
                <a:uLnTx/>
                <a:uFillTx/>
                <a:latin typeface="Calibri" pitchFamily="34" charset="0"/>
                <a:ea typeface="ＭＳ Ｐゴシック" pitchFamily="34" charset="-128"/>
                <a:cs typeface="+mn-cs"/>
              </a:rPr>
              <a:t>KEY TERMS: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dirty="0">
                <a:solidFill>
                  <a:srgbClr val="262626"/>
                </a:solidFill>
                <a:latin typeface="Calibri" pitchFamily="34" charset="0"/>
              </a:rPr>
              <a:t>Constitution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i="0" strike="noStrike" kern="1200" cap="none" spc="0" normalizeH="0" baseline="0" noProof="0" dirty="0">
                <a:ln>
                  <a:noFill/>
                </a:ln>
                <a:solidFill>
                  <a:srgbClr val="262626"/>
                </a:solidFill>
                <a:effectLst/>
                <a:uLnTx/>
                <a:uFillTx/>
                <a:latin typeface="Calibri" pitchFamily="34" charset="0"/>
              </a:rPr>
              <a:t>Civil</a:t>
            </a:r>
            <a:r>
              <a:rPr kumimoji="0" lang="en-US" altLang="en-US" sz="2000" i="0" strike="noStrike" kern="1200" cap="none" spc="0" normalizeH="0" noProof="0" dirty="0">
                <a:ln>
                  <a:noFill/>
                </a:ln>
                <a:solidFill>
                  <a:srgbClr val="262626"/>
                </a:solidFill>
                <a:effectLst/>
                <a:uLnTx/>
                <a:uFillTx/>
                <a:latin typeface="Calibri" pitchFamily="34" charset="0"/>
              </a:rPr>
              <a:t> Rights Movement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aseline="0" dirty="0">
                <a:solidFill>
                  <a:srgbClr val="262626"/>
                </a:solidFill>
                <a:latin typeface="Calibri" pitchFamily="34" charset="0"/>
              </a:rPr>
              <a:t>Federal system of 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i="0" strike="noStrike" kern="1200" cap="none" spc="0" normalizeH="0" noProof="0" dirty="0">
                <a:ln>
                  <a:noFill/>
                </a:ln>
                <a:solidFill>
                  <a:srgbClr val="262626"/>
                </a:solidFill>
                <a:effectLst/>
                <a:uLnTx/>
                <a:uFillTx/>
                <a:latin typeface="Calibri" pitchFamily="34" charset="0"/>
              </a:rPr>
              <a:t>Congress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aseline="0" dirty="0">
                <a:solidFill>
                  <a:srgbClr val="262626"/>
                </a:solidFill>
                <a:latin typeface="Calibri" pitchFamily="34" charset="0"/>
              </a:rPr>
              <a:t>Legislature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i="0" strike="noStrike" kern="1200" cap="none" spc="0" normalizeH="0" noProof="0" dirty="0">
                <a:ln>
                  <a:noFill/>
                </a:ln>
                <a:solidFill>
                  <a:srgbClr val="262626"/>
                </a:solidFill>
                <a:effectLst/>
                <a:uLnTx/>
                <a:uFillTx/>
                <a:latin typeface="Calibri" pitchFamily="34" charset="0"/>
              </a:rPr>
              <a:t>Supreme Court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aseline="0" dirty="0">
                <a:solidFill>
                  <a:srgbClr val="262626"/>
                </a:solidFill>
                <a:latin typeface="Calibri" pitchFamily="34" charset="0"/>
              </a:rPr>
              <a:t>Amendments</a:t>
            </a:r>
            <a:endParaRPr kumimoji="0" lang="en-US" altLang="en-US" sz="2000" i="0" strike="noStrike" kern="1200" cap="none" spc="0" normalizeH="0" baseline="0" noProof="0" dirty="0">
              <a:ln>
                <a:noFill/>
              </a:ln>
              <a:solidFill>
                <a:srgbClr val="262626"/>
              </a:solidFill>
              <a:effectLst/>
              <a:uLnTx/>
              <a:uFillTx/>
              <a:latin typeface="Calibri" pitchFamily="34" charset="0"/>
            </a:endParaRPr>
          </a:p>
        </p:txBody>
      </p:sp>
      <p:sp>
        <p:nvSpPr>
          <p:cNvPr id="10" name="Rounded Rectangle 9"/>
          <p:cNvSpPr>
            <a:spLocks noChangeArrowheads="1"/>
          </p:cNvSpPr>
          <p:nvPr/>
        </p:nvSpPr>
        <p:spPr bwMode="auto">
          <a:xfrm>
            <a:off x="-11113" y="3175"/>
            <a:ext cx="5770782" cy="927100"/>
          </a:xfrm>
          <a:prstGeom prst="roundRect">
            <a:avLst>
              <a:gd name="adj" fmla="val 16667"/>
            </a:avLst>
          </a:prstGeom>
          <a:solidFill>
            <a:srgbClr val="00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What was the background to the Civil Rights Movement</a:t>
            </a:r>
            <a:r>
              <a:rPr kumimoji="0" lang="en-GB" sz="28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rPr>
              <a:t>?</a:t>
            </a:r>
            <a:endParaRPr kumimoji="0" lang="en-US" altLang="en-US" sz="2800" b="1"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p:txBody>
      </p:sp>
      <p:pic>
        <p:nvPicPr>
          <p:cNvPr id="12" name="Picture 2" descr="http://blogs.ibo.org/files/2016/01/learner-profile-sticker-englishoptmiz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9669" y="7611"/>
            <a:ext cx="1117927" cy="111792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ular Callout 12"/>
          <p:cNvSpPr/>
          <p:nvPr/>
        </p:nvSpPr>
        <p:spPr>
          <a:xfrm>
            <a:off x="6993923" y="123313"/>
            <a:ext cx="1961165" cy="870864"/>
          </a:xfrm>
          <a:prstGeom prst="wedgeRoundRectCallout">
            <a:avLst>
              <a:gd name="adj1" fmla="val -75494"/>
              <a:gd name="adj2" fmla="val 311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Calibri" panose="020F0502020204030204"/>
                <a:ea typeface="+mn-ea"/>
                <a:cs typeface="+mn-cs"/>
              </a:rPr>
              <a:t>Inquirer</a:t>
            </a:r>
          </a:p>
        </p:txBody>
      </p:sp>
    </p:spTree>
    <p:extLst>
      <p:ext uri="{BB962C8B-B14F-4D97-AF65-F5344CB8AC3E}">
        <p14:creationId xmlns:p14="http://schemas.microsoft.com/office/powerpoint/2010/main" val="342005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5-02-09 at 12.07.14 PM.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8" name="Rectangle 7"/>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Connect Activity</a:t>
            </a:r>
            <a:br>
              <a:rPr lang="en-US" sz="3200" dirty="0">
                <a:solidFill>
                  <a:prstClr val="white"/>
                </a:solidFill>
              </a:rPr>
            </a:br>
            <a:endParaRPr lang="en-US" sz="3200" b="1" dirty="0">
              <a:solidFill>
                <a:srgbClr val="FFFFFF"/>
              </a:solidFill>
              <a:cs typeface="Arial"/>
            </a:endParaRPr>
          </a:p>
        </p:txBody>
      </p:sp>
      <p:pic>
        <p:nvPicPr>
          <p:cNvPr id="1026" name="Picture 2" descr="http://media.npr.org/assets/img/2014/01/17/53016750_wide-70b3d978cc12760cd12aa83b99a258443cbca7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5"/>
          <a:stretch/>
        </p:blipFill>
        <p:spPr bwMode="auto">
          <a:xfrm>
            <a:off x="0" y="792057"/>
            <a:ext cx="9133490" cy="5386652"/>
          </a:xfrm>
          <a:prstGeom prst="rect">
            <a:avLst/>
          </a:prstGeom>
          <a:blipFill dpi="0" rotWithShape="1">
            <a:blip r:embed="rId5">
              <a:alphaModFix amt="60000"/>
            </a:blip>
            <a:srcRect/>
            <a:tile tx="0" ty="0" sx="100000" sy="100000" flip="none" algn="tl"/>
          </a:blipFill>
        </p:spPr>
      </p:pic>
      <p:sp>
        <p:nvSpPr>
          <p:cNvPr id="2" name="Rounded Rectangle 1"/>
          <p:cNvSpPr/>
          <p:nvPr/>
        </p:nvSpPr>
        <p:spPr>
          <a:xfrm>
            <a:off x="220717" y="924910"/>
            <a:ext cx="8607973" cy="599090"/>
          </a:xfrm>
          <a:prstGeom prst="roundRect">
            <a:avLst/>
          </a:prstGeom>
          <a:solidFill>
            <a:schemeClr val="accent4">
              <a:alpha val="83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Use the images below to write a definition of the term ‘Civil Rights’</a:t>
            </a:r>
          </a:p>
        </p:txBody>
      </p:sp>
      <p:sp>
        <p:nvSpPr>
          <p:cNvPr id="3" name="Rectangle 2"/>
          <p:cNvSpPr/>
          <p:nvPr/>
        </p:nvSpPr>
        <p:spPr>
          <a:xfrm>
            <a:off x="220717" y="1656853"/>
            <a:ext cx="8692056" cy="433426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newcastle.edu.au/__data/assets/image/0006/215808/THE-UONWebsite-Homepage-TileFeature-246x143_02-1.jpg"/>
          <p:cNvPicPr>
            <a:picLocks noChangeAspect="1" noChangeArrowheads="1"/>
          </p:cNvPicPr>
          <p:nvPr/>
        </p:nvPicPr>
        <p:blipFill rotWithShape="1">
          <a:blip r:embed="rId6">
            <a:extLst>
              <a:ext uri="{28A0092B-C50C-407E-A947-70E740481C1C}">
                <a14:useLocalDpi xmlns:a14="http://schemas.microsoft.com/office/drawing/2010/main" val="0"/>
              </a:ext>
            </a:extLst>
          </a:blip>
          <a:srcRect l="18222" r="17187"/>
          <a:stretch/>
        </p:blipFill>
        <p:spPr bwMode="auto">
          <a:xfrm>
            <a:off x="399395" y="1859622"/>
            <a:ext cx="806620" cy="7259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hemefantasy.com/wp-content/uploads/2016/06/right-300x24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4693" y="1808836"/>
            <a:ext cx="1449898" cy="11599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59265" y="1824247"/>
            <a:ext cx="5601563" cy="707886"/>
          </a:xfrm>
          <a:prstGeom prst="rect">
            <a:avLst/>
          </a:prstGeom>
          <a:noFill/>
        </p:spPr>
        <p:txBody>
          <a:bodyPr wrap="square" rtlCol="0">
            <a:spAutoFit/>
          </a:bodyPr>
          <a:lstStyle/>
          <a:p>
            <a:r>
              <a:rPr lang="en-US" sz="4000" dirty="0"/>
              <a:t>S   of                                    S</a:t>
            </a:r>
          </a:p>
        </p:txBody>
      </p:sp>
      <p:pic>
        <p:nvPicPr>
          <p:cNvPr id="2054" name="Picture 6" descr="http://www.clipartkid.com/images/623/big-city-customized-koozie-c21d21-clipar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11678" y="1746410"/>
            <a:ext cx="1878664" cy="12829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ae01.alicdn.com/kf/HTB1_k8iJXXXXXXKXXXXq6xXFXXXG/Yoga-Wall-font-b-Sticker-b-font-font-b-Zen-b-font-Meditation-Yoga-Health-Mantr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68847" y="1737879"/>
            <a:ext cx="1198582" cy="11956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64120" y="3476809"/>
            <a:ext cx="1219198" cy="707886"/>
          </a:xfrm>
          <a:prstGeom prst="rect">
            <a:avLst/>
          </a:prstGeom>
          <a:noFill/>
        </p:spPr>
        <p:txBody>
          <a:bodyPr wrap="square" rtlCol="0">
            <a:spAutoFit/>
          </a:bodyPr>
          <a:lstStyle/>
          <a:p>
            <a:r>
              <a:rPr lang="en-US" sz="4000" dirty="0" err="1"/>
              <a:t>tial</a:t>
            </a:r>
            <a:endParaRPr lang="en-US" sz="4000" dirty="0"/>
          </a:p>
        </p:txBody>
      </p:sp>
      <p:pic>
        <p:nvPicPr>
          <p:cNvPr id="2058" name="Picture 10"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4043" y="3376719"/>
            <a:ext cx="897323" cy="89452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commlawblog.com/files/2014/10/political-candidate-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6087" y="3229050"/>
            <a:ext cx="1306208" cy="118986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clker.com/cliparts/q/t/t/u/G/j/plus-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23649" y="3416514"/>
            <a:ext cx="739568" cy="73710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img.clipartfest.com/05bf38d52740a15db1e46ce471f0cdd1_clip-art-basic-words-sew-sew-clipart_304-39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36090" y="3241609"/>
            <a:ext cx="992160" cy="127936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Related imag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23763"/>
          <a:stretch/>
        </p:blipFill>
        <p:spPr bwMode="auto">
          <a:xfrm>
            <a:off x="6289172" y="3178859"/>
            <a:ext cx="1401900" cy="142502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587848" y="3528417"/>
            <a:ext cx="1219198" cy="707886"/>
          </a:xfrm>
          <a:prstGeom prst="rect">
            <a:avLst/>
          </a:prstGeom>
          <a:noFill/>
        </p:spPr>
        <p:txBody>
          <a:bodyPr wrap="square" rtlCol="0">
            <a:spAutoFit/>
          </a:bodyPr>
          <a:lstStyle/>
          <a:p>
            <a:r>
              <a:rPr lang="en-US" sz="4000" dirty="0" err="1"/>
              <a:t>dom</a:t>
            </a:r>
            <a:endParaRPr lang="en-US" sz="4000" dirty="0"/>
          </a:p>
        </p:txBody>
      </p:sp>
      <p:sp>
        <p:nvSpPr>
          <p:cNvPr id="12" name="TextBox 11"/>
          <p:cNvSpPr txBox="1"/>
          <p:nvPr/>
        </p:nvSpPr>
        <p:spPr>
          <a:xfrm rot="1446382">
            <a:off x="6590065" y="3594123"/>
            <a:ext cx="710260" cy="646331"/>
          </a:xfrm>
          <a:prstGeom prst="rect">
            <a:avLst/>
          </a:prstGeom>
          <a:noFill/>
        </p:spPr>
        <p:txBody>
          <a:bodyPr wrap="square" rtlCol="0">
            <a:spAutoFit/>
          </a:bodyPr>
          <a:lstStyle/>
          <a:p>
            <a:pPr algn="ctr"/>
            <a:r>
              <a:rPr lang="en-US" dirty="0"/>
              <a:t>0 AED</a:t>
            </a:r>
          </a:p>
        </p:txBody>
      </p:sp>
      <p:pic>
        <p:nvPicPr>
          <p:cNvPr id="24" name="Picture 14" descr="http://www.clker.com/cliparts/q/t/t/u/G/j/plus-hi.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1798" y="4972933"/>
            <a:ext cx="739568" cy="737103"/>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cdn-themeaningfullif.netdna-ssl.com/wp-content/uploads/2014/08/women_and_men_Different_but_equal-835x415.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03716" y="4821512"/>
            <a:ext cx="2089717" cy="103860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425670" y="3123339"/>
            <a:ext cx="828215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336590" y="4702060"/>
            <a:ext cx="828215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725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5-02-09 at 12.07.14 PM.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8" name="Rectangle 7"/>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Background</a:t>
            </a:r>
            <a:br>
              <a:rPr lang="en-US" sz="3200" dirty="0">
                <a:solidFill>
                  <a:prstClr val="white"/>
                </a:solidFill>
              </a:rPr>
            </a:br>
            <a:endParaRPr lang="en-US" sz="3200" b="1" dirty="0">
              <a:solidFill>
                <a:srgbClr val="FFFFFF"/>
              </a:solidFill>
              <a:cs typeface="Arial"/>
            </a:endParaRPr>
          </a:p>
        </p:txBody>
      </p:sp>
      <p:pic>
        <p:nvPicPr>
          <p:cNvPr id="1026" name="Picture 2" descr="http://media.npr.org/assets/img/2014/01/17/53016750_wide-70b3d978cc12760cd12aa83b99a258443cbca7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765"/>
          <a:stretch/>
        </p:blipFill>
        <p:spPr bwMode="auto">
          <a:xfrm>
            <a:off x="0" y="792057"/>
            <a:ext cx="9133490" cy="53866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59" y="1040524"/>
            <a:ext cx="8534400" cy="4401205"/>
          </a:xfrm>
          <a:prstGeom prst="rect">
            <a:avLst/>
          </a:prstGeom>
          <a:solidFill>
            <a:schemeClr val="lt1">
              <a:alpha val="96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a:t>When the United States was created in 1783, it was made up of thirteen states from Massachusetts in the north to Georgia in the south.  These states had been thirteen colonies of the British Empire.  Most of the colonists were of British origin, together with upwards of 40 per cent from other European countries.  In their </a:t>
            </a:r>
            <a:r>
              <a:rPr lang="en-US" sz="2000" b="1" dirty="0"/>
              <a:t>Declaration of Independence of 1776</a:t>
            </a:r>
            <a:r>
              <a:rPr lang="en-US" sz="2000" dirty="0"/>
              <a:t>, the American colonists declared their commitment to equality and liberty for the United States of America.  The first words are:  </a:t>
            </a:r>
            <a:r>
              <a:rPr lang="en-US" sz="2000" b="1" dirty="0">
                <a:solidFill>
                  <a:srgbClr val="C00000"/>
                </a:solidFill>
              </a:rPr>
              <a:t>‘We hold these truths to be self-evident, that all men are created equal…with certain inalienable Rights, that among these are Life, Liberty and the pursuit of Happiness.’</a:t>
            </a:r>
          </a:p>
          <a:p>
            <a:endParaRPr lang="en-US" sz="2000" dirty="0">
              <a:solidFill>
                <a:schemeClr val="tx1"/>
              </a:solidFill>
            </a:endParaRPr>
          </a:p>
          <a:p>
            <a:r>
              <a:rPr lang="en-US" sz="2000" dirty="0">
                <a:solidFill>
                  <a:schemeClr val="tx1"/>
                </a:solidFill>
              </a:rPr>
              <a:t>Yet large minorities of Americans were not entitled to these rights:  they were </a:t>
            </a:r>
            <a:r>
              <a:rPr lang="en-US" sz="2000" b="1" dirty="0">
                <a:solidFill>
                  <a:schemeClr val="tx1"/>
                </a:solidFill>
              </a:rPr>
              <a:t>neither equal or free </a:t>
            </a:r>
            <a:r>
              <a:rPr lang="en-US" sz="2000" dirty="0">
                <a:solidFill>
                  <a:schemeClr val="tx1"/>
                </a:solidFill>
              </a:rPr>
              <a:t>in their newly independent United States of America.  One group was </a:t>
            </a:r>
            <a:r>
              <a:rPr lang="en-US" sz="2000" b="1" dirty="0">
                <a:solidFill>
                  <a:schemeClr val="tx1"/>
                </a:solidFill>
              </a:rPr>
              <a:t>Native Americans</a:t>
            </a:r>
            <a:r>
              <a:rPr lang="en-US" sz="2000" dirty="0">
                <a:solidFill>
                  <a:schemeClr val="tx1"/>
                </a:solidFill>
              </a:rPr>
              <a:t>.  Another group consisted of the </a:t>
            </a:r>
            <a:r>
              <a:rPr lang="en-US" sz="2000" b="1" dirty="0">
                <a:solidFill>
                  <a:schemeClr val="tx1"/>
                </a:solidFill>
              </a:rPr>
              <a:t>black slaves</a:t>
            </a:r>
            <a:r>
              <a:rPr lang="en-US" sz="2000" dirty="0">
                <a:solidFill>
                  <a:schemeClr val="tx1"/>
                </a:solidFill>
              </a:rPr>
              <a:t>, mostly living in the South.</a:t>
            </a:r>
          </a:p>
        </p:txBody>
      </p:sp>
    </p:spTree>
    <p:extLst>
      <p:ext uri="{BB962C8B-B14F-4D97-AF65-F5344CB8AC3E}">
        <p14:creationId xmlns:p14="http://schemas.microsoft.com/office/powerpoint/2010/main" val="355504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declaration of independence">
            <a:extLst>
              <a:ext uri="{FF2B5EF4-FFF2-40B4-BE49-F238E27FC236}">
                <a16:creationId xmlns:a16="http://schemas.microsoft.com/office/drawing/2014/main" id="{1472652F-20F8-45C3-A8A3-D8D316AA63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7038"/>
            <a:ext cx="9144000" cy="60039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5-02-09 at 12.07.14 PM.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2" name="TextBox 1"/>
          <p:cNvSpPr txBox="1"/>
          <p:nvPr/>
        </p:nvSpPr>
        <p:spPr>
          <a:xfrm>
            <a:off x="262759" y="1040524"/>
            <a:ext cx="8534400" cy="769441"/>
          </a:xfrm>
          <a:prstGeom prst="rect">
            <a:avLst/>
          </a:prstGeom>
          <a:solidFill>
            <a:schemeClr val="lt1">
              <a:alpha val="96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dirty="0"/>
              <a:t>1775-1783:  War of Independence</a:t>
            </a:r>
          </a:p>
        </p:txBody>
      </p:sp>
      <p:sp>
        <p:nvSpPr>
          <p:cNvPr id="8" name="Rectangle 7"/>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Background</a:t>
            </a:r>
            <a:br>
              <a:rPr lang="en-US" sz="3200" dirty="0">
                <a:solidFill>
                  <a:prstClr val="white"/>
                </a:solidFill>
              </a:rPr>
            </a:br>
            <a:endParaRPr lang="en-US" sz="3200" b="1" dirty="0">
              <a:solidFill>
                <a:srgbClr val="FFFFFF"/>
              </a:solidFill>
              <a:cs typeface="Arial"/>
            </a:endParaRPr>
          </a:p>
        </p:txBody>
      </p:sp>
      <p:sp>
        <p:nvSpPr>
          <p:cNvPr id="9" name="TextBox 8">
            <a:extLst>
              <a:ext uri="{FF2B5EF4-FFF2-40B4-BE49-F238E27FC236}">
                <a16:creationId xmlns:a16="http://schemas.microsoft.com/office/drawing/2014/main" id="{0EA34C5E-CB40-4E31-88E8-B23A3F6000C7}"/>
              </a:ext>
            </a:extLst>
          </p:cNvPr>
          <p:cNvSpPr txBox="1"/>
          <p:nvPr/>
        </p:nvSpPr>
        <p:spPr>
          <a:xfrm rot="21239903">
            <a:off x="283029" y="2239019"/>
            <a:ext cx="3407228" cy="1477328"/>
          </a:xfrm>
          <a:prstGeom prst="rect">
            <a:avLst/>
          </a:prstGeom>
          <a:solidFill>
            <a:schemeClr val="bg1">
              <a:alpha val="80000"/>
            </a:schemeClr>
          </a:solidFill>
        </p:spPr>
        <p:txBody>
          <a:bodyPr wrap="square" rtlCol="0">
            <a:spAutoFit/>
          </a:bodyPr>
          <a:lstStyle/>
          <a:p>
            <a:r>
              <a:rPr lang="en-GB" dirty="0"/>
              <a:t>1773:  Boston Tea Party</a:t>
            </a:r>
          </a:p>
          <a:p>
            <a:r>
              <a:rPr lang="en-GB" dirty="0"/>
              <a:t>A rebellion against taxes imposed on tea by the British.  This was the trigger for the American War of Independence.</a:t>
            </a:r>
          </a:p>
        </p:txBody>
      </p:sp>
      <p:sp>
        <p:nvSpPr>
          <p:cNvPr id="10" name="TextBox 9">
            <a:extLst>
              <a:ext uri="{FF2B5EF4-FFF2-40B4-BE49-F238E27FC236}">
                <a16:creationId xmlns:a16="http://schemas.microsoft.com/office/drawing/2014/main" id="{EED7B732-79C3-4AF8-8FF4-5EDFBF870B5F}"/>
              </a:ext>
            </a:extLst>
          </p:cNvPr>
          <p:cNvSpPr txBox="1"/>
          <p:nvPr/>
        </p:nvSpPr>
        <p:spPr>
          <a:xfrm>
            <a:off x="1205174" y="4539388"/>
            <a:ext cx="3216728" cy="1200329"/>
          </a:xfrm>
          <a:prstGeom prst="rect">
            <a:avLst/>
          </a:prstGeom>
          <a:solidFill>
            <a:schemeClr val="bg1">
              <a:alpha val="80000"/>
            </a:schemeClr>
          </a:solidFill>
        </p:spPr>
        <p:txBody>
          <a:bodyPr wrap="square" rtlCol="0">
            <a:spAutoFit/>
          </a:bodyPr>
          <a:lstStyle/>
          <a:p>
            <a:r>
              <a:rPr lang="en-GB" dirty="0"/>
              <a:t>Benjamin Franklin’s message</a:t>
            </a:r>
          </a:p>
          <a:p>
            <a:r>
              <a:rPr lang="en-GB" dirty="0"/>
              <a:t>“We must indeed all hang together or most assuredly we shall all hang separately.”</a:t>
            </a:r>
          </a:p>
        </p:txBody>
      </p:sp>
      <p:sp>
        <p:nvSpPr>
          <p:cNvPr id="11" name="TextBox 10">
            <a:extLst>
              <a:ext uri="{FF2B5EF4-FFF2-40B4-BE49-F238E27FC236}">
                <a16:creationId xmlns:a16="http://schemas.microsoft.com/office/drawing/2014/main" id="{D1148A75-DFD3-4732-864D-1037F30C0631}"/>
              </a:ext>
            </a:extLst>
          </p:cNvPr>
          <p:cNvSpPr txBox="1"/>
          <p:nvPr/>
        </p:nvSpPr>
        <p:spPr>
          <a:xfrm>
            <a:off x="4779979" y="4947725"/>
            <a:ext cx="4005943" cy="400110"/>
          </a:xfrm>
          <a:prstGeom prst="rect">
            <a:avLst/>
          </a:prstGeom>
          <a:solidFill>
            <a:schemeClr val="bg1">
              <a:alpha val="90000"/>
            </a:schemeClr>
          </a:solidFill>
        </p:spPr>
        <p:txBody>
          <a:bodyPr wrap="square" rtlCol="0">
            <a:spAutoFit/>
          </a:bodyPr>
          <a:lstStyle/>
          <a:p>
            <a:r>
              <a:rPr lang="en-GB" sz="2000" b="1" dirty="0"/>
              <a:t>1776 – Declaration of Independence</a:t>
            </a:r>
          </a:p>
        </p:txBody>
      </p:sp>
    </p:spTree>
    <p:extLst>
      <p:ext uri="{BB962C8B-B14F-4D97-AF65-F5344CB8AC3E}">
        <p14:creationId xmlns:p14="http://schemas.microsoft.com/office/powerpoint/2010/main" val="155100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5-02-09 at 12.07.14 PM.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2" name="TextBox 1"/>
          <p:cNvSpPr txBox="1"/>
          <p:nvPr/>
        </p:nvSpPr>
        <p:spPr>
          <a:xfrm>
            <a:off x="262758" y="1040524"/>
            <a:ext cx="8666107" cy="769441"/>
          </a:xfrm>
          <a:prstGeom prst="rect">
            <a:avLst/>
          </a:prstGeom>
          <a:solidFill>
            <a:schemeClr val="lt1">
              <a:alpha val="96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dirty="0"/>
              <a:t>1783-1861:  Moves towards Civil War</a:t>
            </a:r>
          </a:p>
        </p:txBody>
      </p:sp>
      <p:sp>
        <p:nvSpPr>
          <p:cNvPr id="8" name="Rectangle 7"/>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Background</a:t>
            </a:r>
            <a:br>
              <a:rPr lang="en-US" sz="3200" dirty="0">
                <a:solidFill>
                  <a:prstClr val="white"/>
                </a:solidFill>
              </a:rPr>
            </a:br>
            <a:endParaRPr lang="en-US" sz="3200" b="1" dirty="0">
              <a:solidFill>
                <a:srgbClr val="FFFFFF"/>
              </a:solidFill>
              <a:cs typeface="Arial"/>
            </a:endParaRPr>
          </a:p>
        </p:txBody>
      </p:sp>
      <p:pic>
        <p:nvPicPr>
          <p:cNvPr id="2054" name="Picture 6" descr="Image result for confederate flag">
            <a:extLst>
              <a:ext uri="{FF2B5EF4-FFF2-40B4-BE49-F238E27FC236}">
                <a16:creationId xmlns:a16="http://schemas.microsoft.com/office/drawing/2014/main" id="{C95C93C7-4220-433A-AC0E-35397DC354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5886" y="2276582"/>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union flag during the civil war">
            <a:extLst>
              <a:ext uri="{FF2B5EF4-FFF2-40B4-BE49-F238E27FC236}">
                <a16:creationId xmlns:a16="http://schemas.microsoft.com/office/drawing/2014/main" id="{46279CE9-3370-4DE6-BEF5-80BB963762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39" y="2357544"/>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A35A93B-3D4A-425E-8143-BEE860683B5B}"/>
              </a:ext>
            </a:extLst>
          </p:cNvPr>
          <p:cNvSpPr txBox="1"/>
          <p:nvPr/>
        </p:nvSpPr>
        <p:spPr>
          <a:xfrm>
            <a:off x="957943" y="1988209"/>
            <a:ext cx="2269671" cy="369332"/>
          </a:xfrm>
          <a:prstGeom prst="rect">
            <a:avLst/>
          </a:prstGeom>
          <a:noFill/>
        </p:spPr>
        <p:txBody>
          <a:bodyPr wrap="square" rtlCol="0">
            <a:spAutoFit/>
          </a:bodyPr>
          <a:lstStyle/>
          <a:p>
            <a:pPr algn="ctr"/>
            <a:r>
              <a:rPr lang="en-GB" b="1" dirty="0"/>
              <a:t>UNION (North)</a:t>
            </a:r>
          </a:p>
        </p:txBody>
      </p:sp>
      <p:sp>
        <p:nvSpPr>
          <p:cNvPr id="17" name="TextBox 16">
            <a:extLst>
              <a:ext uri="{FF2B5EF4-FFF2-40B4-BE49-F238E27FC236}">
                <a16:creationId xmlns:a16="http://schemas.microsoft.com/office/drawing/2014/main" id="{27680965-C4EE-4C5A-B115-0745F8B28A71}"/>
              </a:ext>
            </a:extLst>
          </p:cNvPr>
          <p:cNvSpPr txBox="1"/>
          <p:nvPr/>
        </p:nvSpPr>
        <p:spPr>
          <a:xfrm>
            <a:off x="5924550" y="1907250"/>
            <a:ext cx="2269671" cy="369332"/>
          </a:xfrm>
          <a:prstGeom prst="rect">
            <a:avLst/>
          </a:prstGeom>
          <a:noFill/>
        </p:spPr>
        <p:txBody>
          <a:bodyPr wrap="square" rtlCol="0">
            <a:spAutoFit/>
          </a:bodyPr>
          <a:lstStyle/>
          <a:p>
            <a:pPr algn="ctr"/>
            <a:r>
              <a:rPr lang="en-GB" b="1" dirty="0"/>
              <a:t>Confederate (South)</a:t>
            </a:r>
          </a:p>
        </p:txBody>
      </p:sp>
      <p:sp>
        <p:nvSpPr>
          <p:cNvPr id="13" name="TextBox 12">
            <a:extLst>
              <a:ext uri="{FF2B5EF4-FFF2-40B4-BE49-F238E27FC236}">
                <a16:creationId xmlns:a16="http://schemas.microsoft.com/office/drawing/2014/main" id="{1A81A3B7-0389-4AB1-A3F7-8E601E04CE68}"/>
              </a:ext>
            </a:extLst>
          </p:cNvPr>
          <p:cNvSpPr txBox="1"/>
          <p:nvPr/>
        </p:nvSpPr>
        <p:spPr>
          <a:xfrm>
            <a:off x="881744" y="4174671"/>
            <a:ext cx="2650671" cy="1384995"/>
          </a:xfrm>
          <a:prstGeom prst="rect">
            <a:avLst/>
          </a:prstGeom>
          <a:noFill/>
        </p:spPr>
        <p:txBody>
          <a:bodyPr wrap="square" rtlCol="0">
            <a:spAutoFit/>
          </a:bodyPr>
          <a:lstStyle/>
          <a:p>
            <a:pPr algn="ctr"/>
            <a:r>
              <a:rPr lang="en-GB" sz="2800" b="1" dirty="0"/>
              <a:t>Manufacture</a:t>
            </a:r>
          </a:p>
          <a:p>
            <a:pPr algn="ctr"/>
            <a:endParaRPr lang="en-GB" sz="2800" b="1" dirty="0"/>
          </a:p>
          <a:p>
            <a:pPr algn="ctr"/>
            <a:r>
              <a:rPr lang="en-GB" sz="2800" b="1" dirty="0"/>
              <a:t>Iron &amp; Steel</a:t>
            </a:r>
          </a:p>
        </p:txBody>
      </p:sp>
      <p:sp>
        <p:nvSpPr>
          <p:cNvPr id="19" name="TextBox 18">
            <a:extLst>
              <a:ext uri="{FF2B5EF4-FFF2-40B4-BE49-F238E27FC236}">
                <a16:creationId xmlns:a16="http://schemas.microsoft.com/office/drawing/2014/main" id="{5E319AF3-53EF-415D-BAE6-AA1E91468E01}"/>
              </a:ext>
            </a:extLst>
          </p:cNvPr>
          <p:cNvSpPr txBox="1"/>
          <p:nvPr/>
        </p:nvSpPr>
        <p:spPr>
          <a:xfrm>
            <a:off x="5721804" y="4131236"/>
            <a:ext cx="2650671" cy="1384995"/>
          </a:xfrm>
          <a:prstGeom prst="rect">
            <a:avLst/>
          </a:prstGeom>
          <a:noFill/>
        </p:spPr>
        <p:txBody>
          <a:bodyPr wrap="square" rtlCol="0">
            <a:spAutoFit/>
          </a:bodyPr>
          <a:lstStyle/>
          <a:p>
            <a:pPr algn="ctr"/>
            <a:r>
              <a:rPr lang="en-GB" sz="2800" b="1" dirty="0"/>
              <a:t>Agriculture</a:t>
            </a:r>
          </a:p>
          <a:p>
            <a:pPr algn="ctr"/>
            <a:endParaRPr lang="en-GB" sz="2800" b="1" dirty="0"/>
          </a:p>
          <a:p>
            <a:pPr algn="ctr"/>
            <a:r>
              <a:rPr lang="en-GB" sz="2800" b="1" dirty="0"/>
              <a:t>Cotton</a:t>
            </a:r>
          </a:p>
        </p:txBody>
      </p:sp>
      <p:sp>
        <p:nvSpPr>
          <p:cNvPr id="14" name="TextBox 13">
            <a:extLst>
              <a:ext uri="{FF2B5EF4-FFF2-40B4-BE49-F238E27FC236}">
                <a16:creationId xmlns:a16="http://schemas.microsoft.com/office/drawing/2014/main" id="{143754D7-B8CC-49B0-AA1E-DEB1552CB265}"/>
              </a:ext>
            </a:extLst>
          </p:cNvPr>
          <p:cNvSpPr txBox="1"/>
          <p:nvPr/>
        </p:nvSpPr>
        <p:spPr>
          <a:xfrm>
            <a:off x="4267200" y="2819399"/>
            <a:ext cx="1153886" cy="769441"/>
          </a:xfrm>
          <a:prstGeom prst="rect">
            <a:avLst/>
          </a:prstGeom>
          <a:noFill/>
        </p:spPr>
        <p:txBody>
          <a:bodyPr wrap="square" rtlCol="0">
            <a:spAutoFit/>
          </a:bodyPr>
          <a:lstStyle/>
          <a:p>
            <a:r>
              <a:rPr lang="en-GB" sz="4400" b="1" dirty="0"/>
              <a:t>Vs</a:t>
            </a:r>
          </a:p>
        </p:txBody>
      </p:sp>
    </p:spTree>
    <p:extLst>
      <p:ext uri="{BB962C8B-B14F-4D97-AF65-F5344CB8AC3E}">
        <p14:creationId xmlns:p14="http://schemas.microsoft.com/office/powerpoint/2010/main" val="98272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B28FEA4D-6F82-47F7-B164-53A4E1A471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3" r="2401"/>
          <a:stretch/>
        </p:blipFill>
        <p:spPr bwMode="auto">
          <a:xfrm>
            <a:off x="-3" y="776511"/>
            <a:ext cx="9144001" cy="53867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6172200"/>
            <a:ext cx="9144000" cy="685800"/>
            <a:chOff x="0" y="4580821"/>
            <a:chExt cx="9144000" cy="562681"/>
          </a:xfrm>
        </p:grpSpPr>
        <p:sp>
          <p:nvSpPr>
            <p:cNvPr id="5" name="Rectangle 4"/>
            <p:cNvSpPr/>
            <p:nvPr/>
          </p:nvSpPr>
          <p:spPr>
            <a:xfrm>
              <a:off x="2" y="4580821"/>
              <a:ext cx="9143998" cy="562681"/>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descr="Screen Shot 2015-02-09 at 12.07.14 PM.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0" y="4586164"/>
              <a:ext cx="2813538" cy="557336"/>
            </a:xfrm>
            <a:prstGeom prst="rect">
              <a:avLst/>
            </a:prstGeom>
          </p:spPr>
        </p:pic>
        <p:pic>
          <p:nvPicPr>
            <p:cNvPr id="7" name="Picture 6" descr="GEMS_PhotoLogo_9_D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00" y="4640762"/>
              <a:ext cx="922842" cy="435429"/>
            </a:xfrm>
            <a:prstGeom prst="rect">
              <a:avLst/>
            </a:prstGeom>
          </p:spPr>
        </p:pic>
      </p:grpSp>
      <p:sp>
        <p:nvSpPr>
          <p:cNvPr id="2" name="TextBox 1"/>
          <p:cNvSpPr txBox="1"/>
          <p:nvPr/>
        </p:nvSpPr>
        <p:spPr>
          <a:xfrm>
            <a:off x="262759" y="1040524"/>
            <a:ext cx="8534400" cy="769441"/>
          </a:xfrm>
          <a:prstGeom prst="rect">
            <a:avLst/>
          </a:prstGeom>
          <a:solidFill>
            <a:schemeClr val="lt1">
              <a:alpha val="96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dirty="0"/>
              <a:t>1861-1865:  Civil War</a:t>
            </a:r>
          </a:p>
        </p:txBody>
      </p:sp>
      <p:sp>
        <p:nvSpPr>
          <p:cNvPr id="8" name="Rectangle 7"/>
          <p:cNvSpPr/>
          <p:nvPr/>
        </p:nvSpPr>
        <p:spPr>
          <a:xfrm>
            <a:off x="0" y="23821"/>
            <a:ext cx="9144000" cy="761724"/>
          </a:xfrm>
          <a:prstGeom prst="rect">
            <a:avLst/>
          </a:prstGeom>
          <a:solidFill>
            <a:srgbClr val="97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7484" fontAlgn="base" hangingPunct="0">
              <a:lnSpc>
                <a:spcPct val="93000"/>
              </a:lnSpc>
              <a:spcBef>
                <a:spcPct val="0"/>
              </a:spcBef>
              <a:spcAft>
                <a:spcPct val="0"/>
              </a:spcAft>
              <a:buClr>
                <a:srgbClr val="000000"/>
              </a:buClr>
              <a:buSzPct val="100000"/>
              <a:defRPr/>
            </a:pPr>
            <a:endParaRPr lang="en-US" sz="3200" dirty="0">
              <a:solidFill>
                <a:prstClr val="white"/>
              </a:solidFill>
              <a:latin typeface="Kristen ITC" panose="03050502040202030202" pitchFamily="66" charset="0"/>
            </a:endParaRPr>
          </a:p>
          <a:p>
            <a:pPr algn="ctr" defTabSz="407484" fontAlgn="base" hangingPunct="0">
              <a:lnSpc>
                <a:spcPct val="93000"/>
              </a:lnSpc>
              <a:spcBef>
                <a:spcPct val="0"/>
              </a:spcBef>
              <a:spcAft>
                <a:spcPct val="0"/>
              </a:spcAft>
              <a:buClr>
                <a:srgbClr val="000000"/>
              </a:buClr>
              <a:buSzPct val="100000"/>
              <a:defRPr/>
            </a:pPr>
            <a:r>
              <a:rPr lang="en-US" sz="3200" dirty="0">
                <a:solidFill>
                  <a:prstClr val="white"/>
                </a:solidFill>
                <a:latin typeface="Kristen ITC" panose="03050502040202030202" pitchFamily="66" charset="0"/>
              </a:rPr>
              <a:t>Background</a:t>
            </a:r>
            <a:br>
              <a:rPr lang="en-US" sz="3200" dirty="0">
                <a:solidFill>
                  <a:prstClr val="white"/>
                </a:solidFill>
              </a:rPr>
            </a:br>
            <a:endParaRPr lang="en-US" sz="3200" b="1" dirty="0">
              <a:solidFill>
                <a:srgbClr val="FFFFFF"/>
              </a:solidFill>
              <a:cs typeface="Arial"/>
            </a:endParaRPr>
          </a:p>
        </p:txBody>
      </p:sp>
      <p:sp>
        <p:nvSpPr>
          <p:cNvPr id="12" name="TextBox 11">
            <a:extLst>
              <a:ext uri="{FF2B5EF4-FFF2-40B4-BE49-F238E27FC236}">
                <a16:creationId xmlns:a16="http://schemas.microsoft.com/office/drawing/2014/main" id="{FFEE9565-689F-4ECB-AA47-75658B3CCBF0}"/>
              </a:ext>
            </a:extLst>
          </p:cNvPr>
          <p:cNvSpPr txBox="1"/>
          <p:nvPr/>
        </p:nvSpPr>
        <p:spPr>
          <a:xfrm>
            <a:off x="510493" y="2395391"/>
            <a:ext cx="8230568" cy="646331"/>
          </a:xfrm>
          <a:prstGeom prst="rect">
            <a:avLst/>
          </a:prstGeom>
          <a:solidFill>
            <a:schemeClr val="bg1">
              <a:alpha val="85000"/>
            </a:schemeClr>
          </a:solidFill>
        </p:spPr>
        <p:txBody>
          <a:bodyPr wrap="square" rtlCol="0">
            <a:spAutoFit/>
          </a:bodyPr>
          <a:lstStyle/>
          <a:p>
            <a:r>
              <a:rPr lang="en-GB" dirty="0"/>
              <a:t>Southern States declare they are breaking away from the USA to form their own “Confederate States of America.”  The Union refuses to accept their right to do so.</a:t>
            </a:r>
          </a:p>
        </p:txBody>
      </p:sp>
      <p:sp>
        <p:nvSpPr>
          <p:cNvPr id="13" name="TextBox 12">
            <a:extLst>
              <a:ext uri="{FF2B5EF4-FFF2-40B4-BE49-F238E27FC236}">
                <a16:creationId xmlns:a16="http://schemas.microsoft.com/office/drawing/2014/main" id="{4D57CF71-F852-4E6C-BF02-99F95955A469}"/>
              </a:ext>
            </a:extLst>
          </p:cNvPr>
          <p:cNvSpPr txBox="1"/>
          <p:nvPr/>
        </p:nvSpPr>
        <p:spPr>
          <a:xfrm>
            <a:off x="2813538" y="4018958"/>
            <a:ext cx="2743200" cy="646331"/>
          </a:xfrm>
          <a:prstGeom prst="rect">
            <a:avLst/>
          </a:prstGeom>
          <a:solidFill>
            <a:schemeClr val="bg1">
              <a:alpha val="85000"/>
            </a:schemeClr>
          </a:solidFill>
        </p:spPr>
        <p:txBody>
          <a:bodyPr wrap="square" rtlCol="0">
            <a:spAutoFit/>
          </a:bodyPr>
          <a:lstStyle/>
          <a:p>
            <a:r>
              <a:rPr lang="en-GB" dirty="0"/>
              <a:t>1863 – Emancipation Proclamation (1</a:t>
            </a:r>
            <a:r>
              <a:rPr lang="en-GB" baseline="30000" dirty="0"/>
              <a:t>st</a:t>
            </a:r>
            <a:r>
              <a:rPr lang="en-GB" dirty="0"/>
              <a:t> Jan)</a:t>
            </a:r>
          </a:p>
        </p:txBody>
      </p:sp>
      <p:sp>
        <p:nvSpPr>
          <p:cNvPr id="16" name="TextBox 15">
            <a:extLst>
              <a:ext uri="{FF2B5EF4-FFF2-40B4-BE49-F238E27FC236}">
                <a16:creationId xmlns:a16="http://schemas.microsoft.com/office/drawing/2014/main" id="{0F35FE2B-5401-4B2B-869B-DFA7A9141CB1}"/>
              </a:ext>
            </a:extLst>
          </p:cNvPr>
          <p:cNvSpPr txBox="1"/>
          <p:nvPr/>
        </p:nvSpPr>
        <p:spPr>
          <a:xfrm>
            <a:off x="2813538" y="4996194"/>
            <a:ext cx="2743200" cy="646331"/>
          </a:xfrm>
          <a:prstGeom prst="rect">
            <a:avLst/>
          </a:prstGeom>
          <a:solidFill>
            <a:schemeClr val="bg1">
              <a:alpha val="85000"/>
            </a:schemeClr>
          </a:solidFill>
        </p:spPr>
        <p:txBody>
          <a:bodyPr wrap="square" rtlCol="0">
            <a:spAutoFit/>
          </a:bodyPr>
          <a:lstStyle/>
          <a:p>
            <a:r>
              <a:rPr lang="en-GB" dirty="0"/>
              <a:t>1863 – The Gettysburg Address (19</a:t>
            </a:r>
            <a:r>
              <a:rPr lang="en-GB" baseline="30000" dirty="0"/>
              <a:t>th</a:t>
            </a:r>
            <a:r>
              <a:rPr lang="en-GB" dirty="0"/>
              <a:t> Nov)</a:t>
            </a:r>
          </a:p>
        </p:txBody>
      </p:sp>
      <p:pic>
        <p:nvPicPr>
          <p:cNvPr id="3078" name="Picture 6" descr="Image result for abraham lincoln">
            <a:extLst>
              <a:ext uri="{FF2B5EF4-FFF2-40B4-BE49-F238E27FC236}">
                <a16:creationId xmlns:a16="http://schemas.microsoft.com/office/drawing/2014/main" id="{C82E550B-B60C-4EE9-BACB-6DCF5EE3A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84" y="3277502"/>
            <a:ext cx="2095500" cy="26289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225D4F10-1B1B-4A18-8BAE-14A83B1FADFB}"/>
              </a:ext>
            </a:extLst>
          </p:cNvPr>
          <p:cNvCxnSpPr>
            <a:cxnSpLocks/>
          </p:cNvCxnSpPr>
          <p:nvPr/>
        </p:nvCxnSpPr>
        <p:spPr>
          <a:xfrm>
            <a:off x="2173814" y="4342123"/>
            <a:ext cx="642539"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8CE3F31-01DF-4AA9-9BC4-44AB37BB0B37}"/>
              </a:ext>
            </a:extLst>
          </p:cNvPr>
          <p:cNvCxnSpPr>
            <a:cxnSpLocks/>
          </p:cNvCxnSpPr>
          <p:nvPr/>
        </p:nvCxnSpPr>
        <p:spPr>
          <a:xfrm>
            <a:off x="2170999" y="5319359"/>
            <a:ext cx="642539"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5EE08C-A424-461C-95F0-1156516D32BE}"/>
              </a:ext>
            </a:extLst>
          </p:cNvPr>
          <p:cNvSpPr txBox="1"/>
          <p:nvPr/>
        </p:nvSpPr>
        <p:spPr>
          <a:xfrm>
            <a:off x="6346371" y="4195481"/>
            <a:ext cx="2743200" cy="1477328"/>
          </a:xfrm>
          <a:prstGeom prst="rect">
            <a:avLst/>
          </a:prstGeom>
          <a:solidFill>
            <a:schemeClr val="bg1">
              <a:alpha val="86000"/>
            </a:schemeClr>
          </a:solidFill>
        </p:spPr>
        <p:txBody>
          <a:bodyPr wrap="square" rtlCol="0">
            <a:spAutoFit/>
          </a:bodyPr>
          <a:lstStyle/>
          <a:p>
            <a:r>
              <a:rPr lang="en-GB" dirty="0"/>
              <a:t>Radicalised the war by finally making it a war of freedom against slavery rather than on the abstract issue of state rights.</a:t>
            </a:r>
          </a:p>
        </p:txBody>
      </p:sp>
      <p:cxnSp>
        <p:nvCxnSpPr>
          <p:cNvPr id="23" name="Straight Arrow Connector 22">
            <a:extLst>
              <a:ext uri="{FF2B5EF4-FFF2-40B4-BE49-F238E27FC236}">
                <a16:creationId xmlns:a16="http://schemas.microsoft.com/office/drawing/2014/main" id="{8654F4F0-BE6E-4346-8893-AF0DCF5EB04D}"/>
              </a:ext>
            </a:extLst>
          </p:cNvPr>
          <p:cNvCxnSpPr>
            <a:cxnSpLocks/>
          </p:cNvCxnSpPr>
          <p:nvPr/>
        </p:nvCxnSpPr>
        <p:spPr>
          <a:xfrm>
            <a:off x="5323204" y="4267566"/>
            <a:ext cx="1027005" cy="53215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D9C7E63-60BF-46AF-9427-550EBF697EE0}"/>
              </a:ext>
            </a:extLst>
          </p:cNvPr>
          <p:cNvCxnSpPr>
            <a:cxnSpLocks/>
          </p:cNvCxnSpPr>
          <p:nvPr/>
        </p:nvCxnSpPr>
        <p:spPr>
          <a:xfrm flipV="1">
            <a:off x="5422145" y="5003446"/>
            <a:ext cx="908319" cy="38303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7675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250</TotalTime>
  <Words>919</Words>
  <Application>Microsoft Office PowerPoint</Application>
  <PresentationFormat>On-screen Show (4:3)</PresentationFormat>
  <Paragraphs>138</Paragraphs>
  <Slides>15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ＭＳ Ｐゴシック</vt:lpstr>
      <vt:lpstr>Arial</vt:lpstr>
      <vt:lpstr>Calibri</vt:lpstr>
      <vt:lpstr>Calibri Light</vt:lpstr>
      <vt:lpstr>Kristen ITC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Loxston-Baker</dc:creator>
  <cp:lastModifiedBy>Helen Loxston-Baker</cp:lastModifiedBy>
  <cp:revision>23</cp:revision>
  <dcterms:created xsi:type="dcterms:W3CDTF">2017-01-25T04:36:07Z</dcterms:created>
  <dcterms:modified xsi:type="dcterms:W3CDTF">2018-09-14T14:40:56Z</dcterms:modified>
</cp:coreProperties>
</file>